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94" r:id="rId3"/>
    <p:sldId id="303" r:id="rId4"/>
    <p:sldId id="302" r:id="rId5"/>
    <p:sldId id="257" r:id="rId6"/>
    <p:sldId id="256" r:id="rId7"/>
    <p:sldId id="295" r:id="rId8"/>
    <p:sldId id="258" r:id="rId9"/>
    <p:sldId id="296" r:id="rId10"/>
    <p:sldId id="260" r:id="rId11"/>
    <p:sldId id="290" r:id="rId12"/>
    <p:sldId id="259" r:id="rId13"/>
    <p:sldId id="262" r:id="rId14"/>
    <p:sldId id="263" r:id="rId15"/>
    <p:sldId id="267" r:id="rId16"/>
    <p:sldId id="268" r:id="rId17"/>
    <p:sldId id="271" r:id="rId18"/>
    <p:sldId id="269" r:id="rId19"/>
    <p:sldId id="270" r:id="rId20"/>
    <p:sldId id="272" r:id="rId21"/>
    <p:sldId id="274" r:id="rId22"/>
    <p:sldId id="280" r:id="rId23"/>
    <p:sldId id="282" r:id="rId24"/>
    <p:sldId id="301" r:id="rId25"/>
    <p:sldId id="308" r:id="rId26"/>
    <p:sldId id="281" r:id="rId27"/>
    <p:sldId id="310" r:id="rId28"/>
    <p:sldId id="276" r:id="rId29"/>
    <p:sldId id="283" r:id="rId30"/>
    <p:sldId id="286" r:id="rId31"/>
    <p:sldId id="288" r:id="rId32"/>
    <p:sldId id="287" r:id="rId33"/>
    <p:sldId id="284" r:id="rId34"/>
    <p:sldId id="285" r:id="rId35"/>
    <p:sldId id="278" r:id="rId36"/>
    <p:sldId id="293"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60"/>
  </p:normalViewPr>
  <p:slideViewPr>
    <p:cSldViewPr snapToGrid="0">
      <p:cViewPr varScale="1">
        <p:scale>
          <a:sx n="109" d="100"/>
          <a:sy n="109" d="100"/>
        </p:scale>
        <p:origin x="63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zh-CN" altLang="en-US"/>
              <a:t>单击此处编辑母版标题样式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8C3F7D71-A1F0-469E-A016-9626F943A9BC}" type="datetimeFigureOut">
              <a:rPr lang="zh-CN" altLang="en-US" smtClean="0"/>
              <a:t>2023/12/26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3FCC381-A52E-4B2E-8457-0A7A9150442A}" type="slidenum">
              <a:rPr lang="zh-CN" altLang="en-US" smtClean="0"/>
              <a:t>‹#›</a:t>
            </a:fld>
            <a:endParaRPr lang="zh-CN" altLang="en-US"/>
          </a:p>
        </p:txBody>
      </p:sp>
    </p:spTree>
    <p:extLst>
      <p:ext uri="{BB962C8B-B14F-4D97-AF65-F5344CB8AC3E}">
        <p14:creationId xmlns:p14="http://schemas.microsoft.com/office/powerpoint/2010/main" val="821424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8C3F7D71-A1F0-469E-A016-9626F943A9BC}" type="datetimeFigureOut">
              <a:rPr lang="zh-CN" altLang="en-US" smtClean="0"/>
              <a:t>2023/12/26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3FCC381-A52E-4B2E-8457-0A7A9150442A}" type="slidenum">
              <a:rPr lang="zh-CN" altLang="en-US" smtClean="0"/>
              <a:t>‹#›</a:t>
            </a:fld>
            <a:endParaRPr lang="zh-CN" altLang="en-US"/>
          </a:p>
        </p:txBody>
      </p:sp>
    </p:spTree>
    <p:extLst>
      <p:ext uri="{BB962C8B-B14F-4D97-AF65-F5344CB8AC3E}">
        <p14:creationId xmlns:p14="http://schemas.microsoft.com/office/powerpoint/2010/main" val="1502745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zh-CN" altLang="en-US"/>
              <a:t>单击此处编辑母版标题样式</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4" name="Date Placeholder 3"/>
          <p:cNvSpPr>
            <a:spLocks noGrp="1"/>
          </p:cNvSpPr>
          <p:nvPr>
            <p:ph type="dt" sz="half" idx="10"/>
          </p:nvPr>
        </p:nvSpPr>
        <p:spPr/>
        <p:txBody>
          <a:bodyPr/>
          <a:lstStyle/>
          <a:p>
            <a:fld id="{8C3F7D71-A1F0-469E-A016-9626F943A9BC}" type="datetimeFigureOut">
              <a:rPr lang="zh-CN" altLang="en-US" smtClean="0"/>
              <a:t>2023/12/26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3FCC381-A52E-4B2E-8457-0A7A9150442A}" type="slidenum">
              <a:rPr lang="zh-CN" altLang="en-US" smtClean="0"/>
              <a:t>‹#›</a:t>
            </a:fld>
            <a:endParaRPr lang="zh-CN" altLang="en-US"/>
          </a:p>
        </p:txBody>
      </p:sp>
    </p:spTree>
    <p:extLst>
      <p:ext uri="{BB962C8B-B14F-4D97-AF65-F5344CB8AC3E}">
        <p14:creationId xmlns:p14="http://schemas.microsoft.com/office/powerpoint/2010/main" val="4064390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zh-CN" altLang="en-US"/>
              <a:t>单击此处编辑母版标题样式</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zh-CN" altLang="en-US"/>
              <a:t>编辑母版文本样式</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4" name="Date Placeholder 3"/>
          <p:cNvSpPr>
            <a:spLocks noGrp="1"/>
          </p:cNvSpPr>
          <p:nvPr>
            <p:ph type="dt" sz="half" idx="10"/>
          </p:nvPr>
        </p:nvSpPr>
        <p:spPr/>
        <p:txBody>
          <a:bodyPr/>
          <a:lstStyle/>
          <a:p>
            <a:fld id="{8C3F7D71-A1F0-469E-A016-9626F943A9BC}" type="datetimeFigureOut">
              <a:rPr lang="zh-CN" altLang="en-US" smtClean="0"/>
              <a:t>2023/12/26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3FCC381-A52E-4B2E-8457-0A7A9150442A}" type="slidenum">
              <a:rPr lang="zh-CN" altLang="en-US" smtClean="0"/>
              <a:t>‹#›</a:t>
            </a:fld>
            <a:endParaRPr lang="zh-CN" alt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9249803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8C3F7D71-A1F0-469E-A016-9626F943A9BC}" type="datetimeFigureOut">
              <a:rPr lang="zh-CN" altLang="en-US" smtClean="0"/>
              <a:t>2023/12/26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3FCC381-A52E-4B2E-8457-0A7A9150442A}" type="slidenum">
              <a:rPr lang="zh-CN" altLang="en-US" smtClean="0"/>
              <a:t>‹#›</a:t>
            </a:fld>
            <a:endParaRPr lang="zh-CN" altLang="en-US"/>
          </a:p>
        </p:txBody>
      </p:sp>
    </p:spTree>
    <p:extLst>
      <p:ext uri="{BB962C8B-B14F-4D97-AF65-F5344CB8AC3E}">
        <p14:creationId xmlns:p14="http://schemas.microsoft.com/office/powerpoint/2010/main" val="3334660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a:t>单击此处编辑母版标题样式</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C3F7D71-A1F0-469E-A016-9626F943A9BC}" type="datetimeFigureOut">
              <a:rPr lang="zh-CN" altLang="en-US" smtClean="0"/>
              <a:t>2023/12/26</a:t>
            </a:fld>
            <a:endParaRPr lang="zh-CN" altLang="en-US"/>
          </a:p>
        </p:txBody>
      </p:sp>
      <p:sp>
        <p:nvSpPr>
          <p:cNvPr id="4"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3FCC381-A52E-4B2E-8457-0A7A9150442A}" type="slidenum">
              <a:rPr lang="zh-CN" altLang="en-US" smtClean="0"/>
              <a:t>‹#›</a:t>
            </a:fld>
            <a:endParaRPr lang="zh-CN" altLang="en-US"/>
          </a:p>
        </p:txBody>
      </p:sp>
    </p:spTree>
    <p:extLst>
      <p:ext uri="{BB962C8B-B14F-4D97-AF65-F5344CB8AC3E}">
        <p14:creationId xmlns:p14="http://schemas.microsoft.com/office/powerpoint/2010/main" val="2956254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a:t>单击此处编辑母版标题样式</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C3F7D71-A1F0-469E-A016-9626F943A9BC}" type="datetimeFigureOut">
              <a:rPr lang="zh-CN" altLang="en-US" smtClean="0"/>
              <a:t>2023/12/26</a:t>
            </a:fld>
            <a:endParaRPr lang="zh-CN" altLang="en-US"/>
          </a:p>
        </p:txBody>
      </p:sp>
      <p:sp>
        <p:nvSpPr>
          <p:cNvPr id="4"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3FCC381-A52E-4B2E-8457-0A7A9150442A}" type="slidenum">
              <a:rPr lang="zh-CN" altLang="en-US" smtClean="0"/>
              <a:t>‹#›</a:t>
            </a:fld>
            <a:endParaRPr lang="zh-CN" altLang="en-US"/>
          </a:p>
        </p:txBody>
      </p:sp>
    </p:spTree>
    <p:extLst>
      <p:ext uri="{BB962C8B-B14F-4D97-AF65-F5344CB8AC3E}">
        <p14:creationId xmlns:p14="http://schemas.microsoft.com/office/powerpoint/2010/main" val="3596336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nchorCtr="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C3F7D71-A1F0-469E-A016-9626F943A9BC}" type="datetimeFigureOut">
              <a:rPr lang="zh-CN" altLang="en-US" smtClean="0"/>
              <a:t>2023/12/26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3FCC381-A52E-4B2E-8457-0A7A9150442A}" type="slidenum">
              <a:rPr lang="zh-CN" altLang="en-US" smtClean="0"/>
              <a:t>‹#›</a:t>
            </a:fld>
            <a:endParaRPr lang="zh-CN" altLang="en-US"/>
          </a:p>
        </p:txBody>
      </p:sp>
    </p:spTree>
    <p:extLst>
      <p:ext uri="{BB962C8B-B14F-4D97-AF65-F5344CB8AC3E}">
        <p14:creationId xmlns:p14="http://schemas.microsoft.com/office/powerpoint/2010/main" val="3435936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8C3F7D71-A1F0-469E-A016-9626F943A9BC}" type="datetimeFigureOut">
              <a:rPr lang="zh-CN" altLang="en-US" smtClean="0"/>
              <a:t>2023/12/26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3FCC381-A52E-4B2E-8457-0A7A9150442A}" type="slidenum">
              <a:rPr lang="zh-CN" altLang="en-US" smtClean="0"/>
              <a:t>‹#›</a:t>
            </a:fld>
            <a:endParaRPr lang="zh-CN" altLang="en-US"/>
          </a:p>
        </p:txBody>
      </p:sp>
    </p:spTree>
    <p:extLst>
      <p:ext uri="{BB962C8B-B14F-4D97-AF65-F5344CB8AC3E}">
        <p14:creationId xmlns:p14="http://schemas.microsoft.com/office/powerpoint/2010/main" val="197505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3"/>
          <p:cNvSpPr>
            <a:spLocks noGrp="1"/>
          </p:cNvSpPr>
          <p:nvPr>
            <p:ph type="dt" sz="half" idx="10"/>
          </p:nvPr>
        </p:nvSpPr>
        <p:spPr/>
        <p:txBody>
          <a:bodyPr/>
          <a:lstStyle/>
          <a:p>
            <a:fld id="{8C3F7D71-A1F0-469E-A016-9626F943A9BC}" type="datetimeFigureOut">
              <a:rPr lang="zh-CN" altLang="en-US" smtClean="0"/>
              <a:t>2023/12/26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3FCC381-A52E-4B2E-8457-0A7A9150442A}" type="slidenum">
              <a:rPr lang="zh-CN" altLang="en-US" smtClean="0"/>
              <a:t>‹#›</a:t>
            </a:fld>
            <a:endParaRPr lang="zh-CN" altLang="en-US"/>
          </a:p>
        </p:txBody>
      </p:sp>
    </p:spTree>
    <p:extLst>
      <p:ext uri="{BB962C8B-B14F-4D97-AF65-F5344CB8AC3E}">
        <p14:creationId xmlns:p14="http://schemas.microsoft.com/office/powerpoint/2010/main" val="15746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8C3F7D71-A1F0-469E-A016-9626F943A9BC}" type="datetimeFigureOut">
              <a:rPr lang="zh-CN" altLang="en-US" smtClean="0"/>
              <a:t>2023/12/26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3FCC381-A52E-4B2E-8457-0A7A9150442A}" type="slidenum">
              <a:rPr lang="zh-CN" altLang="en-US" smtClean="0"/>
              <a:t>‹#›</a:t>
            </a:fld>
            <a:endParaRPr lang="zh-CN" altLang="en-US"/>
          </a:p>
        </p:txBody>
      </p:sp>
    </p:spTree>
    <p:extLst>
      <p:ext uri="{BB962C8B-B14F-4D97-AF65-F5344CB8AC3E}">
        <p14:creationId xmlns:p14="http://schemas.microsoft.com/office/powerpoint/2010/main" val="2616831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8C3F7D71-A1F0-469E-A016-9626F943A9BC}" type="datetimeFigureOut">
              <a:rPr lang="zh-CN" altLang="en-US" smtClean="0"/>
              <a:t>2023/12/26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3FCC381-A52E-4B2E-8457-0A7A9150442A}" type="slidenum">
              <a:rPr lang="zh-CN" altLang="en-US" smtClean="0"/>
              <a:t>‹#›</a:t>
            </a:fld>
            <a:endParaRPr lang="zh-CN" altLang="en-US"/>
          </a:p>
        </p:txBody>
      </p:sp>
    </p:spTree>
    <p:extLst>
      <p:ext uri="{BB962C8B-B14F-4D97-AF65-F5344CB8AC3E}">
        <p14:creationId xmlns:p14="http://schemas.microsoft.com/office/powerpoint/2010/main" val="388136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8C3F7D71-A1F0-469E-A016-9626F943A9BC}" type="datetimeFigureOut">
              <a:rPr lang="zh-CN" altLang="en-US" smtClean="0"/>
              <a:t>2023/12/26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3FCC381-A52E-4B2E-8457-0A7A9150442A}" type="slidenum">
              <a:rPr lang="zh-CN" altLang="en-US" smtClean="0"/>
              <a:t>‹#›</a:t>
            </a:fld>
            <a:endParaRPr lang="zh-CN" altLang="en-US"/>
          </a:p>
        </p:txBody>
      </p:sp>
    </p:spTree>
    <p:extLst>
      <p:ext uri="{BB962C8B-B14F-4D97-AF65-F5344CB8AC3E}">
        <p14:creationId xmlns:p14="http://schemas.microsoft.com/office/powerpoint/2010/main" val="1151964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7" name="Date Placeholder 2"/>
          <p:cNvSpPr>
            <a:spLocks noGrp="1"/>
          </p:cNvSpPr>
          <p:nvPr>
            <p:ph type="dt" sz="half" idx="10"/>
          </p:nvPr>
        </p:nvSpPr>
        <p:spPr/>
        <p:txBody>
          <a:bodyPr/>
          <a:lstStyle/>
          <a:p>
            <a:fld id="{8C3F7D71-A1F0-469E-A016-9626F943A9BC}" type="datetimeFigureOut">
              <a:rPr lang="zh-CN" altLang="en-US" smtClean="0"/>
              <a:t>2023/12/26</a:t>
            </a:fld>
            <a:endParaRPr lang="zh-CN" altLang="en-US"/>
          </a:p>
        </p:txBody>
      </p:sp>
      <p:sp>
        <p:nvSpPr>
          <p:cNvPr id="5" name="Footer Placeholder 3"/>
          <p:cNvSpPr>
            <a:spLocks noGrp="1"/>
          </p:cNvSpPr>
          <p:nvPr>
            <p:ph type="ftr" sz="quarter" idx="11"/>
          </p:nvPr>
        </p:nvSpPr>
        <p:spPr/>
        <p:txBody>
          <a:bodyPr/>
          <a:lstStyle/>
          <a:p>
            <a:endParaRPr lang="zh-CN" altLang="en-US"/>
          </a:p>
        </p:txBody>
      </p:sp>
      <p:sp>
        <p:nvSpPr>
          <p:cNvPr id="6" name="Slide Number Placeholder 4"/>
          <p:cNvSpPr>
            <a:spLocks noGrp="1"/>
          </p:cNvSpPr>
          <p:nvPr>
            <p:ph type="sldNum" sz="quarter" idx="12"/>
          </p:nvPr>
        </p:nvSpPr>
        <p:spPr/>
        <p:txBody>
          <a:bodyPr/>
          <a:lstStyle/>
          <a:p>
            <a:fld id="{73FCC381-A52E-4B2E-8457-0A7A9150442A}" type="slidenum">
              <a:rPr lang="zh-CN" altLang="en-US" smtClean="0"/>
              <a:t>‹#›</a:t>
            </a:fld>
            <a:endParaRPr lang="zh-CN" altLang="en-US"/>
          </a:p>
        </p:txBody>
      </p:sp>
    </p:spTree>
    <p:extLst>
      <p:ext uri="{BB962C8B-B14F-4D97-AF65-F5344CB8AC3E}">
        <p14:creationId xmlns:p14="http://schemas.microsoft.com/office/powerpoint/2010/main" val="1610522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C3F7D71-A1F0-469E-A016-9626F943A9BC}" type="datetimeFigureOut">
              <a:rPr lang="zh-CN" altLang="en-US" smtClean="0"/>
              <a:t>2023/12/26</a:t>
            </a:fld>
            <a:endParaRPr lang="zh-CN" altLang="en-US"/>
          </a:p>
        </p:txBody>
      </p:sp>
      <p:sp>
        <p:nvSpPr>
          <p:cNvPr id="5" name="Footer Placeholder 2"/>
          <p:cNvSpPr>
            <a:spLocks noGrp="1"/>
          </p:cNvSpPr>
          <p:nvPr>
            <p:ph type="ftr" sz="quarter" idx="11"/>
          </p:nvPr>
        </p:nvSpPr>
        <p:spPr/>
        <p:txBody>
          <a:bodyPr/>
          <a:lstStyle/>
          <a:p>
            <a:endParaRPr lang="zh-CN" altLang="en-US"/>
          </a:p>
        </p:txBody>
      </p:sp>
      <p:sp>
        <p:nvSpPr>
          <p:cNvPr id="6" name="Slide Number Placeholder 3"/>
          <p:cNvSpPr>
            <a:spLocks noGrp="1"/>
          </p:cNvSpPr>
          <p:nvPr>
            <p:ph type="sldNum" sz="quarter" idx="12"/>
          </p:nvPr>
        </p:nvSpPr>
        <p:spPr/>
        <p:txBody>
          <a:bodyPr/>
          <a:lstStyle/>
          <a:p>
            <a:fld id="{73FCC381-A52E-4B2E-8457-0A7A9150442A}" type="slidenum">
              <a:rPr lang="zh-CN" altLang="en-US" smtClean="0"/>
              <a:t>‹#›</a:t>
            </a:fld>
            <a:endParaRPr lang="zh-CN" altLang="en-US"/>
          </a:p>
        </p:txBody>
      </p:sp>
    </p:spTree>
    <p:extLst>
      <p:ext uri="{BB962C8B-B14F-4D97-AF65-F5344CB8AC3E}">
        <p14:creationId xmlns:p14="http://schemas.microsoft.com/office/powerpoint/2010/main" val="165227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zh-CN" altLang="en-US"/>
              <a:t>单击此处编辑母版标题样式</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7" name="Date Placeholder 4"/>
          <p:cNvSpPr>
            <a:spLocks noGrp="1"/>
          </p:cNvSpPr>
          <p:nvPr>
            <p:ph type="dt" sz="half" idx="10"/>
          </p:nvPr>
        </p:nvSpPr>
        <p:spPr/>
        <p:txBody>
          <a:bodyPr/>
          <a:lstStyle/>
          <a:p>
            <a:fld id="{8C3F7D71-A1F0-469E-A016-9626F943A9BC}" type="datetimeFigureOut">
              <a:rPr lang="zh-CN" altLang="en-US" smtClean="0"/>
              <a:t>2023/12/26</a:t>
            </a:fld>
            <a:endParaRPr lang="zh-CN" altLang="en-US"/>
          </a:p>
        </p:txBody>
      </p:sp>
      <p:sp>
        <p:nvSpPr>
          <p:cNvPr id="5" name="Footer Placeholder 5"/>
          <p:cNvSpPr>
            <a:spLocks noGrp="1"/>
          </p:cNvSpPr>
          <p:nvPr>
            <p:ph type="ftr" sz="quarter" idx="11"/>
          </p:nvPr>
        </p:nvSpPr>
        <p:spPr/>
        <p:txBody>
          <a:bodyPr/>
          <a:lstStyle/>
          <a:p>
            <a:endParaRPr lang="zh-CN" altLang="en-US"/>
          </a:p>
        </p:txBody>
      </p:sp>
      <p:sp>
        <p:nvSpPr>
          <p:cNvPr id="6" name="Slide Number Placeholder 6"/>
          <p:cNvSpPr>
            <a:spLocks noGrp="1"/>
          </p:cNvSpPr>
          <p:nvPr>
            <p:ph type="sldNum" sz="quarter" idx="12"/>
          </p:nvPr>
        </p:nvSpPr>
        <p:spPr/>
        <p:txBody>
          <a:bodyPr/>
          <a:lstStyle/>
          <a:p>
            <a:fld id="{73FCC381-A52E-4B2E-8457-0A7A9150442A}" type="slidenum">
              <a:rPr lang="zh-CN" altLang="en-US" smtClean="0"/>
              <a:t>‹#›</a:t>
            </a:fld>
            <a:endParaRPr lang="zh-CN" altLang="en-US"/>
          </a:p>
        </p:txBody>
      </p:sp>
    </p:spTree>
    <p:extLst>
      <p:ext uri="{BB962C8B-B14F-4D97-AF65-F5344CB8AC3E}">
        <p14:creationId xmlns:p14="http://schemas.microsoft.com/office/powerpoint/2010/main" val="455114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编辑母版文本样式</a:t>
            </a:r>
          </a:p>
        </p:txBody>
      </p:sp>
      <p:sp>
        <p:nvSpPr>
          <p:cNvPr id="5" name="Date Placeholder 4"/>
          <p:cNvSpPr>
            <a:spLocks noGrp="1"/>
          </p:cNvSpPr>
          <p:nvPr>
            <p:ph type="dt" sz="half" idx="10"/>
          </p:nvPr>
        </p:nvSpPr>
        <p:spPr/>
        <p:txBody>
          <a:bodyPr/>
          <a:lstStyle/>
          <a:p>
            <a:fld id="{8C3F7D71-A1F0-469E-A016-9626F943A9BC}" type="datetimeFigureOut">
              <a:rPr lang="zh-CN" altLang="en-US" smtClean="0"/>
              <a:t>2023/12/26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3FCC381-A52E-4B2E-8457-0A7A9150442A}" type="slidenum">
              <a:rPr lang="zh-CN" altLang="en-US" smtClean="0"/>
              <a:t>‹#›</a:t>
            </a:fld>
            <a:endParaRPr lang="zh-CN" altLang="en-US"/>
          </a:p>
        </p:txBody>
      </p:sp>
    </p:spTree>
    <p:extLst>
      <p:ext uri="{BB962C8B-B14F-4D97-AF65-F5344CB8AC3E}">
        <p14:creationId xmlns:p14="http://schemas.microsoft.com/office/powerpoint/2010/main" val="2423748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C3F7D71-A1F0-469E-A016-9626F943A9BC}" type="datetimeFigureOut">
              <a:rPr lang="zh-CN" altLang="en-US" smtClean="0"/>
              <a:t>2023/12/26</a:t>
            </a:fld>
            <a:endParaRPr lang="zh-CN" alt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zh-CN" alt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3FCC381-A52E-4B2E-8457-0A7A9150442A}" type="slidenum">
              <a:rPr lang="zh-CN" altLang="en-US" smtClean="0"/>
              <a:t>‹#›</a:t>
            </a:fld>
            <a:endParaRPr lang="zh-CN" altLang="en-US"/>
          </a:p>
        </p:txBody>
      </p:sp>
    </p:spTree>
    <p:extLst>
      <p:ext uri="{BB962C8B-B14F-4D97-AF65-F5344CB8AC3E}">
        <p14:creationId xmlns:p14="http://schemas.microsoft.com/office/powerpoint/2010/main" val="11580624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60.png"/><Relationship Id="rId7" Type="http://schemas.openxmlformats.org/officeDocument/2006/relationships/image" Target="../media/image31.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0.emf"/><Relationship Id="rId4" Type="http://schemas.openxmlformats.org/officeDocument/2006/relationships/oleObject" Target="../embeddings/oleObject1.bin"/><Relationship Id="rId9" Type="http://schemas.openxmlformats.org/officeDocument/2006/relationships/image" Target="../media/image32.emf"/></Relationships>
</file>

<file path=ppt/slides/_rels/slide1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33.emf"/><Relationship Id="rId4"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30.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image" Target="../media/image53.png"/><Relationship Id="rId1" Type="http://schemas.openxmlformats.org/officeDocument/2006/relationships/slideLayout" Target="../slideLayouts/slideLayout4.xml"/><Relationship Id="rId5" Type="http://schemas.openxmlformats.org/officeDocument/2006/relationships/image" Target="../media/image55.png"/><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56.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61.emf"/></Relationships>
</file>

<file path=ppt/slides/_rels/slide3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95980" y="2914564"/>
            <a:ext cx="4646859" cy="786997"/>
          </a:xfrm>
          <a:solidFill>
            <a:schemeClr val="accent1">
              <a:lumMod val="50000"/>
            </a:schemeClr>
          </a:solidFill>
        </p:spPr>
        <p:txBody>
          <a:bodyPr>
            <a:normAutofit/>
          </a:bodyPr>
          <a:lstStyle/>
          <a:p>
            <a:r>
              <a:rPr lang="en-US" altLang="zh-CN" dirty="0"/>
              <a:t>       PFC</a:t>
            </a:r>
            <a:r>
              <a:rPr lang="zh-CN" altLang="en-US" dirty="0"/>
              <a:t>介绍</a:t>
            </a:r>
          </a:p>
        </p:txBody>
      </p:sp>
    </p:spTree>
    <p:extLst>
      <p:ext uri="{BB962C8B-B14F-4D97-AF65-F5344CB8AC3E}">
        <p14:creationId xmlns:p14="http://schemas.microsoft.com/office/powerpoint/2010/main" val="229246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692769" y="2910254"/>
            <a:ext cx="5169877" cy="861646"/>
          </a:xfrm>
          <a:solidFill>
            <a:schemeClr val="accent1">
              <a:lumMod val="50000"/>
            </a:schemeClr>
          </a:solidFill>
        </p:spPr>
        <p:txBody>
          <a:bodyPr/>
          <a:lstStyle/>
          <a:p>
            <a:r>
              <a:rPr lang="en-US" altLang="zh-CN" dirty="0"/>
              <a:t>    BOOST</a:t>
            </a:r>
            <a:r>
              <a:rPr lang="zh-CN" altLang="en-US" dirty="0"/>
              <a:t>控制原理</a:t>
            </a:r>
          </a:p>
        </p:txBody>
      </p:sp>
    </p:spTree>
    <p:extLst>
      <p:ext uri="{BB962C8B-B14F-4D97-AF65-F5344CB8AC3E}">
        <p14:creationId xmlns:p14="http://schemas.microsoft.com/office/powerpoint/2010/main" val="3363544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404723" cy="672697"/>
          </a:xfrm>
          <a:solidFill>
            <a:schemeClr val="accent1">
              <a:lumMod val="60000"/>
              <a:lumOff val="40000"/>
            </a:schemeClr>
          </a:solidFill>
        </p:spPr>
        <p:txBody>
          <a:bodyPr/>
          <a:lstStyle/>
          <a:p>
            <a:r>
              <a:rPr lang="zh-CN" altLang="en-US" dirty="0"/>
              <a:t>开关管</a:t>
            </a:r>
            <a:r>
              <a:rPr lang="en-US" altLang="zh-CN" dirty="0"/>
              <a:t>SIC</a:t>
            </a:r>
            <a:endParaRPr lang="zh-CN" altLang="en-US" dirty="0"/>
          </a:p>
        </p:txBody>
      </p:sp>
      <p:pic>
        <p:nvPicPr>
          <p:cNvPr id="5" name="图片 4"/>
          <p:cNvPicPr>
            <a:picLocks noChangeAspect="1"/>
          </p:cNvPicPr>
          <p:nvPr/>
        </p:nvPicPr>
        <p:blipFill>
          <a:blip r:embed="rId2"/>
          <a:stretch>
            <a:fillRect/>
          </a:stretch>
        </p:blipFill>
        <p:spPr>
          <a:xfrm>
            <a:off x="7736626" y="1409503"/>
            <a:ext cx="2314208" cy="1899502"/>
          </a:xfrm>
          <a:prstGeom prst="rect">
            <a:avLst/>
          </a:prstGeom>
        </p:spPr>
      </p:pic>
      <p:pic>
        <p:nvPicPr>
          <p:cNvPr id="6" name="图片 5"/>
          <p:cNvPicPr>
            <a:picLocks noChangeAspect="1"/>
          </p:cNvPicPr>
          <p:nvPr/>
        </p:nvPicPr>
        <p:blipFill>
          <a:blip r:embed="rId3"/>
          <a:stretch>
            <a:fillRect/>
          </a:stretch>
        </p:blipFill>
        <p:spPr>
          <a:xfrm>
            <a:off x="7736626" y="3713810"/>
            <a:ext cx="2314208" cy="2754149"/>
          </a:xfrm>
          <a:prstGeom prst="rect">
            <a:avLst/>
          </a:prstGeom>
        </p:spPr>
      </p:pic>
      <p:sp>
        <p:nvSpPr>
          <p:cNvPr id="7" name="文本框 6"/>
          <p:cNvSpPr txBox="1"/>
          <p:nvPr/>
        </p:nvSpPr>
        <p:spPr>
          <a:xfrm>
            <a:off x="646110" y="1277942"/>
            <a:ext cx="6741517" cy="1477328"/>
          </a:xfrm>
          <a:prstGeom prst="rect">
            <a:avLst/>
          </a:prstGeom>
          <a:solidFill>
            <a:schemeClr val="accent1">
              <a:lumMod val="50000"/>
            </a:schemeClr>
          </a:solidFill>
        </p:spPr>
        <p:txBody>
          <a:bodyPr wrap="square" rtlCol="0">
            <a:spAutoFit/>
          </a:bodyPr>
          <a:lstStyle/>
          <a:p>
            <a:r>
              <a:rPr lang="en-US" altLang="zh-CN" dirty="0"/>
              <a:t>SIC PMOS</a:t>
            </a:r>
            <a:r>
              <a:rPr lang="zh-CN" altLang="en-US" dirty="0"/>
              <a:t>管特性：</a:t>
            </a:r>
            <a:endParaRPr lang="en-US" altLang="zh-CN" dirty="0"/>
          </a:p>
          <a:p>
            <a:r>
              <a:rPr lang="en-US" altLang="zh-CN" dirty="0"/>
              <a:t>SIC</a:t>
            </a:r>
            <a:r>
              <a:rPr lang="zh-CN" altLang="en-US" dirty="0"/>
              <a:t>比</a:t>
            </a:r>
            <a:r>
              <a:rPr lang="en-US" altLang="zh-CN" dirty="0"/>
              <a:t>SI</a:t>
            </a:r>
            <a:r>
              <a:rPr lang="zh-CN" altLang="en-US" dirty="0"/>
              <a:t>基有更好的耐压性，可以做到</a:t>
            </a:r>
            <a:r>
              <a:rPr lang="en-US" altLang="zh-CN" dirty="0"/>
              <a:t>1500V</a:t>
            </a:r>
            <a:r>
              <a:rPr lang="zh-CN" altLang="en-US" dirty="0"/>
              <a:t>耐压</a:t>
            </a:r>
            <a:endParaRPr lang="en-US" altLang="zh-CN" dirty="0"/>
          </a:p>
          <a:p>
            <a:r>
              <a:rPr lang="zh-CN" altLang="en-US" dirty="0"/>
              <a:t>更高的开关频率可达</a:t>
            </a:r>
            <a:endParaRPr lang="en-US" altLang="zh-CN" dirty="0"/>
          </a:p>
          <a:p>
            <a:r>
              <a:rPr lang="zh-CN" altLang="en-US" dirty="0"/>
              <a:t>体二极管可当做二极管使用</a:t>
            </a:r>
            <a:endParaRPr lang="en-US" altLang="zh-CN" dirty="0"/>
          </a:p>
          <a:p>
            <a:r>
              <a:rPr lang="zh-CN" altLang="en-US" dirty="0"/>
              <a:t>开关特性： </a:t>
            </a:r>
            <a:r>
              <a:rPr lang="en-US" altLang="zh-CN" dirty="0"/>
              <a:t> </a:t>
            </a:r>
            <a:r>
              <a:rPr lang="en-US" altLang="zh-CN" dirty="0" err="1"/>
              <a:t>gs</a:t>
            </a:r>
            <a:r>
              <a:rPr lang="en-US" altLang="zh-CN" dirty="0"/>
              <a:t>=1</a:t>
            </a:r>
            <a:r>
              <a:rPr lang="zh-CN" altLang="en-US" dirty="0"/>
              <a:t>时导通，  </a:t>
            </a:r>
            <a:r>
              <a:rPr lang="en-US" altLang="zh-CN" dirty="0" err="1"/>
              <a:t>gs</a:t>
            </a:r>
            <a:r>
              <a:rPr lang="en-US" altLang="zh-CN" dirty="0"/>
              <a:t>=0</a:t>
            </a:r>
            <a:r>
              <a:rPr lang="zh-CN" altLang="en-US" dirty="0"/>
              <a:t>时截止</a:t>
            </a:r>
          </a:p>
        </p:txBody>
      </p:sp>
      <p:sp>
        <p:nvSpPr>
          <p:cNvPr id="9" name="文本框 8"/>
          <p:cNvSpPr txBox="1"/>
          <p:nvPr/>
        </p:nvSpPr>
        <p:spPr>
          <a:xfrm>
            <a:off x="646111" y="2907797"/>
            <a:ext cx="1107996" cy="369332"/>
          </a:xfrm>
          <a:prstGeom prst="rect">
            <a:avLst/>
          </a:prstGeom>
          <a:solidFill>
            <a:schemeClr val="accent1">
              <a:lumMod val="50000"/>
            </a:schemeClr>
          </a:solidFill>
        </p:spPr>
        <p:txBody>
          <a:bodyPr wrap="none" rtlCol="0">
            <a:spAutoFit/>
          </a:bodyPr>
          <a:lstStyle/>
          <a:p>
            <a:r>
              <a:rPr lang="zh-CN" altLang="en-US" dirty="0"/>
              <a:t>重要参数</a:t>
            </a:r>
          </a:p>
        </p:txBody>
      </p:sp>
      <p:pic>
        <p:nvPicPr>
          <p:cNvPr id="14" name="图片 13"/>
          <p:cNvPicPr>
            <a:picLocks noChangeAspect="1"/>
          </p:cNvPicPr>
          <p:nvPr/>
        </p:nvPicPr>
        <p:blipFill>
          <a:blip r:embed="rId4"/>
          <a:stretch>
            <a:fillRect/>
          </a:stretch>
        </p:blipFill>
        <p:spPr>
          <a:xfrm>
            <a:off x="646110" y="3429656"/>
            <a:ext cx="6636190" cy="858856"/>
          </a:xfrm>
          <a:prstGeom prst="rect">
            <a:avLst/>
          </a:prstGeom>
        </p:spPr>
      </p:pic>
      <p:pic>
        <p:nvPicPr>
          <p:cNvPr id="15" name="图片 14"/>
          <p:cNvPicPr>
            <a:picLocks noChangeAspect="1"/>
          </p:cNvPicPr>
          <p:nvPr/>
        </p:nvPicPr>
        <p:blipFill>
          <a:blip r:embed="rId5"/>
          <a:stretch>
            <a:fillRect/>
          </a:stretch>
        </p:blipFill>
        <p:spPr>
          <a:xfrm>
            <a:off x="646110" y="4397811"/>
            <a:ext cx="6636190" cy="742142"/>
          </a:xfrm>
          <a:prstGeom prst="rect">
            <a:avLst/>
          </a:prstGeom>
        </p:spPr>
      </p:pic>
      <p:pic>
        <p:nvPicPr>
          <p:cNvPr id="16" name="图片 15"/>
          <p:cNvPicPr>
            <a:picLocks noChangeAspect="1"/>
          </p:cNvPicPr>
          <p:nvPr/>
        </p:nvPicPr>
        <p:blipFill>
          <a:blip r:embed="rId6"/>
          <a:stretch>
            <a:fillRect/>
          </a:stretch>
        </p:blipFill>
        <p:spPr>
          <a:xfrm>
            <a:off x="646109" y="5260194"/>
            <a:ext cx="6636191" cy="425381"/>
          </a:xfrm>
          <a:prstGeom prst="rect">
            <a:avLst/>
          </a:prstGeom>
        </p:spPr>
      </p:pic>
      <p:pic>
        <p:nvPicPr>
          <p:cNvPr id="17" name="图片 16"/>
          <p:cNvPicPr>
            <a:picLocks noChangeAspect="1"/>
          </p:cNvPicPr>
          <p:nvPr/>
        </p:nvPicPr>
        <p:blipFill>
          <a:blip r:embed="rId7"/>
          <a:stretch>
            <a:fillRect/>
          </a:stretch>
        </p:blipFill>
        <p:spPr>
          <a:xfrm>
            <a:off x="640801" y="5805816"/>
            <a:ext cx="6641499" cy="769805"/>
          </a:xfrm>
          <a:prstGeom prst="rect">
            <a:avLst/>
          </a:prstGeom>
        </p:spPr>
      </p:pic>
    </p:spTree>
    <p:extLst>
      <p:ext uri="{BB962C8B-B14F-4D97-AF65-F5344CB8AC3E}">
        <p14:creationId xmlns:p14="http://schemas.microsoft.com/office/powerpoint/2010/main" val="2671934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404723" cy="760620"/>
          </a:xfrm>
          <a:solidFill>
            <a:schemeClr val="accent1">
              <a:lumMod val="60000"/>
              <a:lumOff val="40000"/>
            </a:schemeClr>
          </a:solidFill>
        </p:spPr>
        <p:txBody>
          <a:bodyPr/>
          <a:lstStyle/>
          <a:p>
            <a:r>
              <a:rPr lang="en-US" altLang="zh-CN" dirty="0"/>
              <a:t>Boost</a:t>
            </a:r>
            <a:r>
              <a:rPr lang="zh-CN" altLang="en-US" dirty="0"/>
              <a:t>电路原理</a:t>
            </a:r>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a:xfrm>
                <a:off x="646112" y="1529863"/>
                <a:ext cx="4972084" cy="4914900"/>
              </a:xfrm>
              <a:solidFill>
                <a:schemeClr val="accent1">
                  <a:lumMod val="50000"/>
                </a:schemeClr>
              </a:solidFill>
            </p:spPr>
            <p:txBody>
              <a:bodyPr>
                <a:normAutofit fontScale="92500"/>
              </a:bodyPr>
              <a:lstStyle/>
              <a:p>
                <a:r>
                  <a:rPr lang="zh-CN" altLang="zh-CN" sz="2200" dirty="0"/>
                  <a:t>当</a:t>
                </a:r>
                <a:r>
                  <a:rPr lang="en-US" altLang="zh-CN" sz="2200" dirty="0"/>
                  <a:t>MOS</a:t>
                </a:r>
                <a:r>
                  <a:rPr lang="zh-CN" altLang="zh-CN" sz="2200" dirty="0"/>
                  <a:t>管</a:t>
                </a:r>
                <a:r>
                  <a:rPr lang="en-US" altLang="zh-CN" sz="2200" i="1" dirty="0"/>
                  <a:t>Q</a:t>
                </a:r>
                <a:r>
                  <a:rPr lang="zh-CN" altLang="zh-CN" sz="2200" dirty="0"/>
                  <a:t>开通时，输入直流电压</a:t>
                </a:r>
                <a:r>
                  <a:rPr lang="en-US" altLang="zh-CN" sz="2200" i="1" dirty="0"/>
                  <a:t>V</a:t>
                </a:r>
                <a:r>
                  <a:rPr lang="en-US" altLang="zh-CN" sz="2200" i="1" baseline="-25000" dirty="0"/>
                  <a:t>g</a:t>
                </a:r>
                <a:r>
                  <a:rPr lang="zh-CN" altLang="zh-CN" sz="2200" dirty="0"/>
                  <a:t>通过</a:t>
                </a:r>
                <a:r>
                  <a:rPr lang="en-US" altLang="zh-CN" sz="2200" i="1" dirty="0"/>
                  <a:t>Q</a:t>
                </a:r>
                <a:r>
                  <a:rPr lang="zh-CN" altLang="zh-CN" sz="2200" dirty="0"/>
                  <a:t>直接加载于电感</a:t>
                </a:r>
                <a:r>
                  <a:rPr lang="en-US" altLang="zh-CN" sz="2200" i="1" dirty="0"/>
                  <a:t>L</a:t>
                </a:r>
                <a:r>
                  <a:rPr lang="zh-CN" altLang="zh-CN" sz="2200" dirty="0"/>
                  <a:t>两端，电感两端的电压等于输入电压</a:t>
                </a:r>
                <a:r>
                  <a:rPr lang="en-US" altLang="zh-CN" sz="2200" i="1" dirty="0"/>
                  <a:t>V</a:t>
                </a:r>
                <a:r>
                  <a:rPr lang="en-US" altLang="zh-CN" sz="2200" i="1" baseline="-25000" dirty="0"/>
                  <a:t>g</a:t>
                </a:r>
                <a:r>
                  <a:rPr lang="zh-CN" altLang="zh-CN" sz="2200" dirty="0"/>
                  <a:t>，电感电流</a:t>
                </a:r>
                <a14:m>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𝑖</m:t>
                        </m:r>
                      </m:e>
                      <m:sub>
                        <m:r>
                          <a:rPr lang="en-US" altLang="zh-CN" sz="2200" i="1">
                            <a:latin typeface="Cambria Math" panose="02040503050406030204" pitchFamily="18" charset="0"/>
                          </a:rPr>
                          <m:t>𝐿</m:t>
                        </m:r>
                      </m:sub>
                    </m:sSub>
                    <m:d>
                      <m:dPr>
                        <m:ctrlPr>
                          <a:rPr lang="zh-CN" altLang="zh-CN" sz="2200" i="1">
                            <a:latin typeface="Cambria Math" panose="02040503050406030204" pitchFamily="18" charset="0"/>
                          </a:rPr>
                        </m:ctrlPr>
                      </m:dPr>
                      <m:e>
                        <m:r>
                          <a:rPr lang="en-US" altLang="zh-CN" sz="2200" i="1">
                            <a:latin typeface="Cambria Math" panose="02040503050406030204" pitchFamily="18" charset="0"/>
                          </a:rPr>
                          <m:t>𝑡</m:t>
                        </m:r>
                      </m:e>
                    </m:d>
                  </m:oMath>
                </a14:m>
                <a:r>
                  <a:rPr lang="zh-CN" altLang="zh-CN" sz="2200" dirty="0"/>
                  <a:t>呈线性增加趋势，电流方向如图中所示，由于</a:t>
                </a:r>
                <a:r>
                  <a:rPr lang="en-US" altLang="zh-CN" sz="2200" i="1" dirty="0"/>
                  <a:t>Q</a:t>
                </a:r>
                <a:r>
                  <a:rPr lang="zh-CN" altLang="zh-CN" sz="2200" dirty="0"/>
                  <a:t>导通，二极管</a:t>
                </a:r>
                <a:r>
                  <a:rPr lang="en-US" altLang="zh-CN" sz="2200" i="1" dirty="0"/>
                  <a:t>D</a:t>
                </a:r>
                <a:r>
                  <a:rPr lang="zh-CN" altLang="zh-CN" sz="2200" dirty="0"/>
                  <a:t>的正极被</a:t>
                </a:r>
                <a:r>
                  <a:rPr lang="en-US" altLang="zh-CN" sz="2200" dirty="0"/>
                  <a:t>MOS</a:t>
                </a:r>
                <a:r>
                  <a:rPr lang="zh-CN" altLang="zh-CN" sz="2200" dirty="0"/>
                  <a:t>管钳住电位为地，二极管</a:t>
                </a:r>
                <a:r>
                  <a:rPr lang="en-US" altLang="zh-CN" sz="2200" i="1" dirty="0"/>
                  <a:t>D</a:t>
                </a:r>
                <a:r>
                  <a:rPr lang="zh-CN" altLang="zh-CN" sz="2200" dirty="0"/>
                  <a:t>反向截止，输出负载</a:t>
                </a:r>
                <a:r>
                  <a:rPr lang="en-US" altLang="zh-CN" sz="2200" i="1" dirty="0"/>
                  <a:t>R</a:t>
                </a:r>
                <a:r>
                  <a:rPr lang="zh-CN" altLang="zh-CN" sz="2200" dirty="0"/>
                  <a:t>继续由电容</a:t>
                </a:r>
                <a:r>
                  <a:rPr lang="en-US" altLang="zh-CN" sz="2200" i="1" dirty="0"/>
                  <a:t>C</a:t>
                </a:r>
                <a:r>
                  <a:rPr lang="zh-CN" altLang="zh-CN" sz="2200" dirty="0"/>
                  <a:t>供电</a:t>
                </a:r>
                <a:endParaRPr lang="en-US" altLang="zh-CN" sz="2200" dirty="0"/>
              </a:p>
              <a:p>
                <a:r>
                  <a:rPr lang="zh-CN" altLang="zh-CN" sz="2200" dirty="0"/>
                  <a:t>当</a:t>
                </a:r>
                <a:r>
                  <a:rPr lang="en-US" altLang="zh-CN" sz="2200" dirty="0"/>
                  <a:t>MOS</a:t>
                </a:r>
                <a:r>
                  <a:rPr lang="zh-CN" altLang="zh-CN" sz="2200" dirty="0"/>
                  <a:t>管</a:t>
                </a:r>
                <a:r>
                  <a:rPr lang="en-US" altLang="zh-CN" sz="2200" i="1" dirty="0"/>
                  <a:t>Q</a:t>
                </a:r>
                <a:r>
                  <a:rPr lang="zh-CN" altLang="zh-CN" sz="2200" dirty="0"/>
                  <a:t>关断时，由于上一阶段电感电流</a:t>
                </a:r>
                <a14:m>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𝑖</m:t>
                        </m:r>
                      </m:e>
                      <m:sub>
                        <m:r>
                          <a:rPr lang="en-US" altLang="zh-CN" sz="2200" i="1">
                            <a:latin typeface="Cambria Math" panose="02040503050406030204" pitchFamily="18" charset="0"/>
                          </a:rPr>
                          <m:t>𝐿</m:t>
                        </m:r>
                      </m:sub>
                    </m:sSub>
                    <m:d>
                      <m:dPr>
                        <m:ctrlPr>
                          <a:rPr lang="zh-CN" altLang="zh-CN" sz="2200" i="1">
                            <a:latin typeface="Cambria Math" panose="02040503050406030204" pitchFamily="18" charset="0"/>
                          </a:rPr>
                        </m:ctrlPr>
                      </m:dPr>
                      <m:e>
                        <m:r>
                          <a:rPr lang="en-US" altLang="zh-CN" sz="2200" i="1">
                            <a:latin typeface="Cambria Math" panose="02040503050406030204" pitchFamily="18" charset="0"/>
                          </a:rPr>
                          <m:t>𝑡</m:t>
                        </m:r>
                      </m:e>
                    </m:d>
                  </m:oMath>
                </a14:m>
                <a:r>
                  <a:rPr lang="zh-CN" altLang="zh-CN" sz="2200" dirty="0"/>
                  <a:t>不能强制换向，续流二极管</a:t>
                </a:r>
                <a:r>
                  <a:rPr lang="en-US" altLang="zh-CN" sz="2200" i="1" dirty="0"/>
                  <a:t>D</a:t>
                </a:r>
                <a:r>
                  <a:rPr lang="zh-CN" altLang="zh-CN" sz="2200" dirty="0"/>
                  <a:t>正式导通。若忽略续流二极管</a:t>
                </a:r>
                <a:r>
                  <a:rPr lang="en-US" altLang="zh-CN" sz="2200" i="1" dirty="0"/>
                  <a:t>D</a:t>
                </a:r>
                <a:r>
                  <a:rPr lang="zh-CN" altLang="zh-CN" sz="2200" dirty="0"/>
                  <a:t>的导通管压降，则电感</a:t>
                </a:r>
                <a:r>
                  <a:rPr lang="en-US" altLang="zh-CN" sz="2200" i="1" dirty="0"/>
                  <a:t>L</a:t>
                </a:r>
                <a:r>
                  <a:rPr lang="zh-CN" altLang="zh-CN" sz="2200" dirty="0"/>
                  <a:t>两端得电压为</a:t>
                </a:r>
                <a14:m>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𝑉</m:t>
                        </m:r>
                      </m:e>
                      <m:sub>
                        <m:r>
                          <a:rPr lang="en-US" altLang="zh-CN" sz="2200" i="1">
                            <a:latin typeface="Cambria Math" panose="02040503050406030204" pitchFamily="18" charset="0"/>
                          </a:rPr>
                          <m:t>𝑔</m:t>
                        </m:r>
                      </m:sub>
                    </m:sSub>
                    <m:r>
                      <a:rPr lang="en-US" altLang="zh-CN" sz="2200" i="1">
                        <a:latin typeface="Cambria Math" panose="02040503050406030204" pitchFamily="18" charset="0"/>
                      </a:rPr>
                      <m:t>−</m:t>
                    </m:r>
                    <m:r>
                      <a:rPr lang="en-US" altLang="zh-CN" sz="2200" i="1">
                        <a:latin typeface="Cambria Math" panose="02040503050406030204" pitchFamily="18" charset="0"/>
                      </a:rPr>
                      <m:t>𝑉</m:t>
                    </m:r>
                  </m:oMath>
                </a14:m>
                <a:r>
                  <a:rPr lang="zh-CN" altLang="zh-CN" sz="2200" dirty="0"/>
                  <a:t>，其中</a:t>
                </a:r>
                <a14:m>
                  <m:oMath xmlns:m="http://schemas.openxmlformats.org/officeDocument/2006/math">
                    <m:r>
                      <a:rPr lang="en-US" altLang="zh-CN" sz="2200" i="1">
                        <a:latin typeface="Cambria Math" panose="02040503050406030204" pitchFamily="18" charset="0"/>
                      </a:rPr>
                      <m:t>𝑉</m:t>
                    </m:r>
                  </m:oMath>
                </a14:m>
                <a:r>
                  <a:rPr lang="zh-CN" altLang="zh-CN" sz="2200" dirty="0"/>
                  <a:t>电压大于</a:t>
                </a:r>
                <a14:m>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𝑉</m:t>
                        </m:r>
                      </m:e>
                      <m:sub>
                        <m:r>
                          <a:rPr lang="en-US" altLang="zh-CN" sz="2200" i="1">
                            <a:latin typeface="Cambria Math" panose="02040503050406030204" pitchFamily="18" charset="0"/>
                          </a:rPr>
                          <m:t>𝑔</m:t>
                        </m:r>
                      </m:sub>
                    </m:sSub>
                  </m:oMath>
                </a14:m>
                <a:r>
                  <a:rPr lang="zh-CN" altLang="zh-CN" sz="2200" dirty="0"/>
                  <a:t>，电感电流</a:t>
                </a:r>
                <a14:m>
                  <m:oMath xmlns:m="http://schemas.openxmlformats.org/officeDocument/2006/math">
                    <m:sSub>
                      <m:sSubPr>
                        <m:ctrlPr>
                          <a:rPr lang="zh-CN" altLang="zh-CN" sz="2200" i="1">
                            <a:latin typeface="Cambria Math" panose="02040503050406030204" pitchFamily="18" charset="0"/>
                          </a:rPr>
                        </m:ctrlPr>
                      </m:sSubPr>
                      <m:e>
                        <m:r>
                          <a:rPr lang="en-US" altLang="zh-CN" sz="2200" i="1">
                            <a:latin typeface="Cambria Math" panose="02040503050406030204" pitchFamily="18" charset="0"/>
                          </a:rPr>
                          <m:t>𝑖</m:t>
                        </m:r>
                      </m:e>
                      <m:sub>
                        <m:r>
                          <a:rPr lang="en-US" altLang="zh-CN" sz="2200" i="1">
                            <a:latin typeface="Cambria Math" panose="02040503050406030204" pitchFamily="18" charset="0"/>
                          </a:rPr>
                          <m:t>𝐿</m:t>
                        </m:r>
                      </m:sub>
                    </m:sSub>
                    <m:d>
                      <m:dPr>
                        <m:ctrlPr>
                          <a:rPr lang="zh-CN" altLang="zh-CN" sz="2200" i="1">
                            <a:latin typeface="Cambria Math" panose="02040503050406030204" pitchFamily="18" charset="0"/>
                          </a:rPr>
                        </m:ctrlPr>
                      </m:dPr>
                      <m:e>
                        <m:r>
                          <a:rPr lang="en-US" altLang="zh-CN" sz="2200" i="1">
                            <a:latin typeface="Cambria Math" panose="02040503050406030204" pitchFamily="18" charset="0"/>
                          </a:rPr>
                          <m:t>𝑡</m:t>
                        </m:r>
                      </m:e>
                    </m:d>
                  </m:oMath>
                </a14:m>
                <a:r>
                  <a:rPr lang="zh-CN" altLang="zh-CN" sz="2200" dirty="0"/>
                  <a:t>呈线性减小趋势。电流方向如下图所示</a:t>
                </a:r>
                <a:endParaRPr lang="en-US" altLang="zh-CN" sz="2200" dirty="0"/>
              </a:p>
              <a:p>
                <a:pPr marL="0" indent="0">
                  <a:buNone/>
                </a:pPr>
                <a:r>
                  <a:rPr lang="en-US" altLang="zh-CN" sz="2200" i="1" dirty="0"/>
                  <a:t>   </a:t>
                </a:r>
                <a:endParaRPr lang="zh-CN" altLang="zh-CN" sz="2200" i="1" dirty="0"/>
              </a:p>
              <a:p>
                <a:pPr marL="0" indent="0">
                  <a:buNone/>
                </a:pPr>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xfrm>
                <a:off x="646112" y="1529863"/>
                <a:ext cx="4972084" cy="4914900"/>
              </a:xfrm>
              <a:blipFill>
                <a:blip r:embed="rId3"/>
                <a:stretch>
                  <a:fillRect l="-613" t="-993" r="-613"/>
                </a:stretch>
              </a:blipFill>
            </p:spPr>
            <p:txBody>
              <a:bodyPr/>
              <a:lstStyle/>
              <a:p>
                <a:r>
                  <a:rPr lang="zh-CN" altLang="en-US">
                    <a:noFill/>
                  </a:rPr>
                  <a:t> </a:t>
                </a:r>
              </a:p>
            </p:txBody>
          </p:sp>
        </mc:Fallback>
      </mc:AlternateContent>
      <p:sp>
        <p:nvSpPr>
          <p:cNvPr id="7" name="Rectangle 4"/>
          <p:cNvSpPr>
            <a:spLocks noChangeArrowheads="1"/>
          </p:cNvSpPr>
          <p:nvPr/>
        </p:nvSpPr>
        <p:spPr bwMode="auto">
          <a:xfrm>
            <a:off x="571500" y="601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3816249105"/>
              </p:ext>
            </p:extLst>
          </p:nvPr>
        </p:nvGraphicFramePr>
        <p:xfrm>
          <a:off x="5675738" y="1169989"/>
          <a:ext cx="4272363" cy="2030444"/>
        </p:xfrm>
        <a:graphic>
          <a:graphicData uri="http://schemas.openxmlformats.org/presentationml/2006/ole">
            <mc:AlternateContent xmlns:mc="http://schemas.openxmlformats.org/markup-compatibility/2006">
              <mc:Choice xmlns:v="urn:schemas-microsoft-com:vml" Requires="v">
                <p:oleObj spid="_x0000_s1215" r:id="rId4" imgW="2285941" imgH="853405" progId="Visio.Drawing.15">
                  <p:embed/>
                </p:oleObj>
              </mc:Choice>
              <mc:Fallback>
                <p:oleObj r:id="rId4" imgW="2285941" imgH="853405" progId="Visio.Drawing.1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5738" y="1169989"/>
                        <a:ext cx="4272363" cy="2030444"/>
                      </a:xfrm>
                      <a:prstGeom prst="rect">
                        <a:avLst/>
                      </a:prstGeom>
                      <a:noFill/>
                    </p:spPr>
                  </p:pic>
                </p:oleObj>
              </mc:Fallback>
            </mc:AlternateContent>
          </a:graphicData>
        </a:graphic>
      </p:graphicFrame>
      <p:sp>
        <p:nvSpPr>
          <p:cNvPr id="9" name="Rectangle 6"/>
          <p:cNvSpPr>
            <a:spLocks noChangeArrowheads="1"/>
          </p:cNvSpPr>
          <p:nvPr/>
        </p:nvSpPr>
        <p:spPr bwMode="auto">
          <a:xfrm>
            <a:off x="5499651" y="4229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532694570"/>
              </p:ext>
            </p:extLst>
          </p:nvPr>
        </p:nvGraphicFramePr>
        <p:xfrm>
          <a:off x="5726635" y="3165294"/>
          <a:ext cx="4170571" cy="1702044"/>
        </p:xfrm>
        <a:graphic>
          <a:graphicData uri="http://schemas.openxmlformats.org/presentationml/2006/ole">
            <mc:AlternateContent xmlns:mc="http://schemas.openxmlformats.org/markup-compatibility/2006">
              <mc:Choice xmlns:v="urn:schemas-microsoft-com:vml" Requires="v">
                <p:oleObj spid="_x0000_s1216" r:id="rId6" imgW="2285941" imgH="921905" progId="Visio.Drawing.15">
                  <p:embed/>
                </p:oleObj>
              </mc:Choice>
              <mc:Fallback>
                <p:oleObj r:id="rId6" imgW="2285941" imgH="921905" progId="Visio.Drawing.15">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6635" y="3165294"/>
                        <a:ext cx="4170571" cy="1702044"/>
                      </a:xfrm>
                      <a:prstGeom prst="rect">
                        <a:avLst/>
                      </a:prstGeom>
                      <a:noFill/>
                    </p:spPr>
                  </p:pic>
                </p:oleObj>
              </mc:Fallback>
            </mc:AlternateContent>
          </a:graphicData>
        </a:graphic>
      </p:graphicFrame>
      <p:sp>
        <p:nvSpPr>
          <p:cNvPr id="4" name="Rectangle 1183"/>
          <p:cNvSpPr>
            <a:spLocks noChangeArrowheads="1"/>
          </p:cNvSpPr>
          <p:nvPr/>
        </p:nvSpPr>
        <p:spPr bwMode="auto">
          <a:xfrm>
            <a:off x="5794129" y="4854119"/>
            <a:ext cx="140319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2574849028"/>
              </p:ext>
            </p:extLst>
          </p:nvPr>
        </p:nvGraphicFramePr>
        <p:xfrm>
          <a:off x="5794129" y="4854120"/>
          <a:ext cx="4211515" cy="1715802"/>
        </p:xfrm>
        <a:graphic>
          <a:graphicData uri="http://schemas.openxmlformats.org/presentationml/2006/ole">
            <mc:AlternateContent xmlns:mc="http://schemas.openxmlformats.org/markup-compatibility/2006">
              <mc:Choice xmlns:v="urn:schemas-microsoft-com:vml" Requires="v">
                <p:oleObj spid="_x0000_s1217" r:id="rId8" imgW="2286296" imgH="924056" progId="Visio.Drawing.15">
                  <p:embed/>
                </p:oleObj>
              </mc:Choice>
              <mc:Fallback>
                <p:oleObj r:id="rId8" imgW="2286296" imgH="924056" progId="Visio.Drawing.15">
                  <p:embed/>
                  <p:pic>
                    <p:nvPicPr>
                      <p:cNvPr id="0" name="Object 11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4129" y="4854120"/>
                        <a:ext cx="4211515" cy="1715802"/>
                      </a:xfrm>
                      <a:prstGeom prst="rect">
                        <a:avLst/>
                      </a:prstGeom>
                      <a:noFill/>
                    </p:spPr>
                  </p:pic>
                </p:oleObj>
              </mc:Fallback>
            </mc:AlternateContent>
          </a:graphicData>
        </a:graphic>
      </p:graphicFrame>
    </p:spTree>
    <p:extLst>
      <p:ext uri="{BB962C8B-B14F-4D97-AF65-F5344CB8AC3E}">
        <p14:creationId xmlns:p14="http://schemas.microsoft.com/office/powerpoint/2010/main" val="3748733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404723" cy="760620"/>
          </a:xfrm>
          <a:solidFill>
            <a:schemeClr val="accent1">
              <a:lumMod val="60000"/>
              <a:lumOff val="40000"/>
            </a:schemeClr>
          </a:solidFill>
        </p:spPr>
        <p:txBody>
          <a:bodyPr/>
          <a:lstStyle/>
          <a:p>
            <a:r>
              <a:rPr lang="en-US" altLang="zh-CN" dirty="0"/>
              <a:t>Boost</a:t>
            </a:r>
            <a:r>
              <a:rPr lang="zh-CN" altLang="en-US" dirty="0"/>
              <a:t>电路与占空比关系</a:t>
            </a:r>
          </a:p>
        </p:txBody>
      </p:sp>
      <mc:AlternateContent xmlns:mc="http://schemas.openxmlformats.org/markup-compatibility/2006" xmlns:a14="http://schemas.microsoft.com/office/drawing/2010/main">
        <mc:Choice Requires="a14">
          <p:sp>
            <p:nvSpPr>
              <p:cNvPr id="3" name="内容占位符 2"/>
              <p:cNvSpPr>
                <a:spLocks noGrp="1"/>
              </p:cNvSpPr>
              <p:nvPr>
                <p:ph sz="half" idx="1"/>
              </p:nvPr>
            </p:nvSpPr>
            <p:spPr>
              <a:xfrm>
                <a:off x="646112" y="1529863"/>
                <a:ext cx="4972084" cy="4914900"/>
              </a:xfrm>
              <a:solidFill>
                <a:schemeClr val="accent1">
                  <a:lumMod val="50000"/>
                </a:schemeClr>
              </a:solidFill>
            </p:spPr>
            <p:txBody>
              <a:bodyPr>
                <a:normAutofit lnSpcReduction="10000"/>
              </a:bodyPr>
              <a:lstStyle/>
              <a:p>
                <a:endParaRPr lang="en-US" altLang="zh-CN" dirty="0"/>
              </a:p>
              <a:p>
                <a:r>
                  <a:rPr lang="zh-CN" altLang="zh-CN" dirty="0"/>
                  <a:t>在一个开关周期内，</a:t>
                </a:r>
                <a:r>
                  <a:rPr lang="en-US" altLang="zh-CN" i="1" dirty="0"/>
                  <a:t>Q</a:t>
                </a:r>
                <a:r>
                  <a:rPr lang="zh-CN" altLang="zh-CN" dirty="0"/>
                  <a:t>导通的时间为</a:t>
                </a:r>
                <a:r>
                  <a:rPr lang="en-US" altLang="zh-CN" i="1" dirty="0"/>
                  <a:t>t</a:t>
                </a:r>
                <a:r>
                  <a:rPr lang="en-US" altLang="zh-CN" i="1" baseline="-25000" dirty="0"/>
                  <a:t>on</a:t>
                </a:r>
                <a:r>
                  <a:rPr lang="zh-CN" altLang="zh-CN" dirty="0"/>
                  <a:t>，关断的时间为</a:t>
                </a:r>
                <a:r>
                  <a:rPr lang="en-US" altLang="zh-CN" i="1" dirty="0" err="1"/>
                  <a:t>t</a:t>
                </a:r>
                <a:r>
                  <a:rPr lang="en-US" altLang="zh-CN" i="1" baseline="-25000" dirty="0" err="1"/>
                  <a:t>off</a:t>
                </a:r>
                <a:r>
                  <a:rPr lang="zh-CN" altLang="zh-CN" dirty="0"/>
                  <a:t>，</a:t>
                </a:r>
                <a:r>
                  <a:rPr lang="en-US" altLang="zh-CN" dirty="0"/>
                  <a:t>PWM</a:t>
                </a:r>
                <a:r>
                  <a:rPr lang="zh-CN" altLang="zh-CN" dirty="0"/>
                  <a:t>的开关周期时间为</a:t>
                </a:r>
                <a:r>
                  <a:rPr lang="en-US" altLang="zh-CN" i="1" dirty="0"/>
                  <a:t>T</a:t>
                </a:r>
                <a:r>
                  <a:rPr lang="en-US" altLang="zh-CN" i="1" baseline="-25000" dirty="0"/>
                  <a:t>PWM</a:t>
                </a:r>
                <a:r>
                  <a:rPr lang="zh-CN" altLang="zh-CN" dirty="0"/>
                  <a:t>，定义占空比为</a:t>
                </a:r>
                <a:r>
                  <a:rPr lang="en-US" altLang="zh-CN" i="1" dirty="0"/>
                  <a:t>D</a:t>
                </a:r>
                <a:r>
                  <a:rPr lang="zh-CN" altLang="zh-CN" dirty="0"/>
                  <a:t>，则：</a:t>
                </a:r>
              </a:p>
              <a:p>
                <a:pPr marL="0" indent="0">
                  <a:buNone/>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𝑜𝑛</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𝑜𝑓𝑓</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𝑃𝑊𝑀</m:t>
                          </m:r>
                        </m:sub>
                      </m:sSub>
                    </m:oMath>
                  </m:oMathPara>
                </a14:m>
                <a:endParaRPr lang="zh-CN" altLang="zh-CN" i="1" dirty="0"/>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𝐷</m:t>
                      </m:r>
                      <m:r>
                        <a:rPr lang="en-US" altLang="zh-CN" i="1">
                          <a:latin typeface="Cambria Math" panose="02040503050406030204" pitchFamily="18" charset="0"/>
                        </a:rPr>
                        <m:t>=</m:t>
                      </m:r>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𝑜𝑛</m:t>
                              </m:r>
                            </m:sub>
                          </m:sSub>
                        </m:num>
                        <m:den>
                          <m:sSub>
                            <m:sSubPr>
                              <m:ctrlPr>
                                <a:rPr lang="zh-CN"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𝑃𝑊𝑀</m:t>
                              </m:r>
                            </m:sub>
                          </m:sSub>
                        </m:den>
                      </m:f>
                    </m:oMath>
                  </m:oMathPara>
                </a14:m>
                <a:endParaRPr lang="zh-CN" altLang="zh-CN" i="1" dirty="0"/>
              </a:p>
              <a:p>
                <a:pPr marL="0" indent="0">
                  <a:buNone/>
                </a:pPr>
                <a14:m>
                  <m:oMathPara xmlns:m="http://schemas.openxmlformats.org/officeDocument/2006/math">
                    <m:oMathParaPr>
                      <m:jc m:val="centerGroup"/>
                    </m:oMathParaPr>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𝑡</m:t>
                          </m:r>
                        </m:e>
                        <m:sub>
                          <m:r>
                            <a:rPr lang="en-US" altLang="zh-CN" i="1">
                              <a:latin typeface="Cambria Math" panose="02040503050406030204" pitchFamily="18" charset="0"/>
                            </a:rPr>
                            <m:t>𝑜𝑓𝑓</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(1−</m:t>
                          </m:r>
                          <m:r>
                            <a:rPr lang="en-US" altLang="zh-CN" i="1">
                              <a:latin typeface="Cambria Math" panose="02040503050406030204" pitchFamily="18" charset="0"/>
                            </a:rPr>
                            <m:t>𝐷</m:t>
                          </m:r>
                          <m:r>
                            <a:rPr lang="en-US" altLang="zh-CN" i="1">
                              <a:latin typeface="Cambria Math" panose="02040503050406030204" pitchFamily="18" charset="0"/>
                            </a:rPr>
                            <m:t>)</m:t>
                          </m:r>
                          <m:r>
                            <a:rPr lang="en-US" altLang="zh-CN" i="1">
                              <a:latin typeface="Cambria Math" panose="02040503050406030204" pitchFamily="18" charset="0"/>
                            </a:rPr>
                            <m:t>𝑇</m:t>
                          </m:r>
                        </m:e>
                        <m:sub>
                          <m:r>
                            <a:rPr lang="en-US" altLang="zh-CN" i="1">
                              <a:latin typeface="Cambria Math" panose="02040503050406030204" pitchFamily="18" charset="0"/>
                            </a:rPr>
                            <m:t>𝑃𝑊𝑀</m:t>
                          </m:r>
                        </m:sub>
                      </m:sSub>
                    </m:oMath>
                  </m:oMathPara>
                </a14:m>
                <a:endParaRPr lang="zh-CN" altLang="zh-CN" i="1" dirty="0"/>
              </a:p>
              <a:p>
                <a:r>
                  <a:rPr lang="zh-CN" altLang="zh-CN" dirty="0"/>
                  <a:t>根据电感能量在一个开关周期内平衡定理：</a:t>
                </a:r>
              </a:p>
              <a:p>
                <a:pPr marL="0" indent="0">
                  <a:buNone/>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𝐷</m:t>
                      </m:r>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𝑔</m:t>
                          </m:r>
                        </m:sub>
                      </m:sSub>
                      <m:r>
                        <a:rPr lang="en-US" altLang="zh-CN" i="1">
                          <a:latin typeface="Cambria Math" panose="02040503050406030204" pitchFamily="18" charset="0"/>
                        </a:rPr>
                        <m:t>+(1−</m:t>
                      </m:r>
                      <m:r>
                        <a:rPr lang="en-US" altLang="zh-CN" i="1">
                          <a:latin typeface="Cambria Math" panose="02040503050406030204" pitchFamily="18" charset="0"/>
                        </a:rPr>
                        <m:t>𝐷</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𝑔</m:t>
                          </m:r>
                        </m:sub>
                      </m:sSub>
                      <m:r>
                        <a:rPr lang="en-US" altLang="zh-CN" i="1">
                          <a:latin typeface="Cambria Math" panose="02040503050406030204" pitchFamily="18" charset="0"/>
                        </a:rPr>
                        <m:t>−</m:t>
                      </m:r>
                      <m:r>
                        <a:rPr lang="en-US" altLang="zh-CN" i="1">
                          <a:latin typeface="Cambria Math" panose="02040503050406030204" pitchFamily="18" charset="0"/>
                        </a:rPr>
                        <m:t>𝑉</m:t>
                      </m:r>
                      <m:r>
                        <a:rPr lang="en-US" altLang="zh-CN" i="1">
                          <a:latin typeface="Cambria Math" panose="02040503050406030204" pitchFamily="18" charset="0"/>
                        </a:rPr>
                        <m:t>)=0</m:t>
                      </m:r>
                    </m:oMath>
                  </m:oMathPara>
                </a14:m>
                <a:endParaRPr lang="zh-CN" altLang="zh-CN" i="1" dirty="0"/>
              </a:p>
              <a:p>
                <a:endParaRPr lang="en-US" altLang="zh-CN" dirty="0"/>
              </a:p>
              <a:p>
                <a:r>
                  <a:rPr lang="en-US" altLang="zh-CN" dirty="0"/>
                  <a:t>BOOST</a:t>
                </a:r>
                <a:r>
                  <a:rPr lang="zh-CN" altLang="zh-CN" dirty="0"/>
                  <a:t>模式下输入电压</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𝑔</m:t>
                        </m:r>
                      </m:sub>
                    </m:sSub>
                  </m:oMath>
                </a14:m>
                <a:r>
                  <a:rPr lang="zh-CN" altLang="zh-CN" dirty="0"/>
                  <a:t>输出电压</a:t>
                </a:r>
                <a14:m>
                  <m:oMath xmlns:m="http://schemas.openxmlformats.org/officeDocument/2006/math">
                    <m:r>
                      <a:rPr lang="en-US" altLang="zh-CN" i="1">
                        <a:latin typeface="Cambria Math" panose="02040503050406030204" pitchFamily="18" charset="0"/>
                      </a:rPr>
                      <m:t>𝑉</m:t>
                    </m:r>
                  </m:oMath>
                </a14:m>
                <a:r>
                  <a:rPr lang="zh-CN" altLang="zh-CN" dirty="0"/>
                  <a:t>和占空比得关系：</a:t>
                </a:r>
              </a:p>
              <a:p>
                <a:pPr marL="0" indent="0">
                  <a:buNone/>
                </a:pPr>
                <a14:m>
                  <m:oMath xmlns:m="http://schemas.openxmlformats.org/officeDocument/2006/math">
                    <m:r>
                      <a:rPr lang="en-US" altLang="zh-CN" sz="3000" b="0" i="1" smtClean="0">
                        <a:latin typeface="Cambria Math" panose="02040503050406030204" pitchFamily="18" charset="0"/>
                      </a:rPr>
                      <m:t>                   </m:t>
                    </m:r>
                    <m:r>
                      <a:rPr lang="en-US" altLang="zh-CN" sz="3000" i="1">
                        <a:latin typeface="Cambria Math" panose="02040503050406030204" pitchFamily="18" charset="0"/>
                      </a:rPr>
                      <m:t>𝐷</m:t>
                    </m:r>
                    <m:r>
                      <a:rPr lang="en-US" altLang="zh-CN" sz="3000" i="1">
                        <a:latin typeface="Cambria Math" panose="02040503050406030204" pitchFamily="18" charset="0"/>
                      </a:rPr>
                      <m:t>=1−</m:t>
                    </m:r>
                    <m:f>
                      <m:fPr>
                        <m:ctrlPr>
                          <a:rPr lang="zh-CN" altLang="zh-CN" sz="3000" i="1">
                            <a:latin typeface="Cambria Math" panose="02040503050406030204" pitchFamily="18" charset="0"/>
                          </a:rPr>
                        </m:ctrlPr>
                      </m:fPr>
                      <m:num>
                        <m:sSub>
                          <m:sSubPr>
                            <m:ctrlPr>
                              <a:rPr lang="zh-CN" altLang="zh-CN" sz="3000" i="1">
                                <a:latin typeface="Cambria Math" panose="02040503050406030204" pitchFamily="18" charset="0"/>
                              </a:rPr>
                            </m:ctrlPr>
                          </m:sSubPr>
                          <m:e>
                            <m:r>
                              <a:rPr lang="en-US" altLang="zh-CN" sz="3000" i="1">
                                <a:latin typeface="Cambria Math" panose="02040503050406030204" pitchFamily="18" charset="0"/>
                              </a:rPr>
                              <m:t>𝑉</m:t>
                            </m:r>
                          </m:e>
                          <m:sub>
                            <m:r>
                              <a:rPr lang="en-US" altLang="zh-CN" sz="3000" i="1">
                                <a:latin typeface="Cambria Math" panose="02040503050406030204" pitchFamily="18" charset="0"/>
                              </a:rPr>
                              <m:t>𝑔</m:t>
                            </m:r>
                          </m:sub>
                        </m:sSub>
                      </m:num>
                      <m:den>
                        <m:r>
                          <a:rPr lang="en-US" altLang="zh-CN" sz="3000" i="1">
                            <a:latin typeface="Cambria Math" panose="02040503050406030204" pitchFamily="18" charset="0"/>
                          </a:rPr>
                          <m:t>𝑉</m:t>
                        </m:r>
                      </m:den>
                    </m:f>
                  </m:oMath>
                </a14:m>
                <a:r>
                  <a:rPr lang="en-US" altLang="zh-CN" i="1" dirty="0"/>
                  <a:t>   </a:t>
                </a:r>
                <a:endParaRPr lang="zh-CN" altLang="zh-CN" i="1" dirty="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sz="half" idx="1"/>
              </p:nvPr>
            </p:nvSpPr>
            <p:spPr>
              <a:xfrm>
                <a:off x="646112" y="1529863"/>
                <a:ext cx="4972084" cy="4914900"/>
              </a:xfrm>
              <a:blipFill>
                <a:blip r:embed="rId3"/>
                <a:stretch>
                  <a:fillRect l="-368"/>
                </a:stretch>
              </a:blipFill>
            </p:spPr>
            <p:txBody>
              <a:bodyPr/>
              <a:lstStyle/>
              <a:p>
                <a:r>
                  <a:rPr lang="zh-CN" altLang="en-US">
                    <a:noFill/>
                  </a:rPr>
                  <a:t> </a:t>
                </a:r>
              </a:p>
            </p:txBody>
          </p:sp>
        </mc:Fallback>
      </mc:AlternateContent>
      <p:sp>
        <p:nvSpPr>
          <p:cNvPr id="7" name="Rectangle 4"/>
          <p:cNvSpPr>
            <a:spLocks noChangeArrowheads="1"/>
          </p:cNvSpPr>
          <p:nvPr/>
        </p:nvSpPr>
        <p:spPr bwMode="auto">
          <a:xfrm>
            <a:off x="571500" y="601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9" name="Rectangle 6"/>
          <p:cNvSpPr>
            <a:spLocks noChangeArrowheads="1"/>
          </p:cNvSpPr>
          <p:nvPr/>
        </p:nvSpPr>
        <p:spPr bwMode="auto">
          <a:xfrm>
            <a:off x="5499651" y="4229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6" name="Rectangle 4"/>
          <p:cNvSpPr>
            <a:spLocks noChangeArrowheads="1"/>
          </p:cNvSpPr>
          <p:nvPr/>
        </p:nvSpPr>
        <p:spPr bwMode="auto">
          <a:xfrm>
            <a:off x="5679830" y="227720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3410797420"/>
              </p:ext>
            </p:extLst>
          </p:nvPr>
        </p:nvGraphicFramePr>
        <p:xfrm>
          <a:off x="5770817" y="2277208"/>
          <a:ext cx="5884106" cy="4046377"/>
        </p:xfrm>
        <a:graphic>
          <a:graphicData uri="http://schemas.openxmlformats.org/presentationml/2006/ole">
            <mc:AlternateContent xmlns:mc="http://schemas.openxmlformats.org/markup-compatibility/2006">
              <mc:Choice xmlns:v="urn:schemas-microsoft-com:vml" Requires="v">
                <p:oleObj spid="_x0000_s2113" r:id="rId4" imgW="2026950" imgH="1379053" progId="Visio.Drawing.15">
                  <p:embed/>
                </p:oleObj>
              </mc:Choice>
              <mc:Fallback>
                <p:oleObj r:id="rId4" imgW="2026950" imgH="1379053" progId="Visio.Drawing.15">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0817" y="2277208"/>
                        <a:ext cx="5884106" cy="4046377"/>
                      </a:xfrm>
                      <a:prstGeom prst="rect">
                        <a:avLst/>
                      </a:prstGeom>
                      <a:noFill/>
                    </p:spPr>
                  </p:pic>
                </p:oleObj>
              </mc:Fallback>
            </mc:AlternateContent>
          </a:graphicData>
        </a:graphic>
      </p:graphicFrame>
    </p:spTree>
    <p:extLst>
      <p:ext uri="{BB962C8B-B14F-4D97-AF65-F5344CB8AC3E}">
        <p14:creationId xmlns:p14="http://schemas.microsoft.com/office/powerpoint/2010/main" val="3928321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404723" cy="816245"/>
          </a:xfrm>
          <a:solidFill>
            <a:schemeClr val="accent1">
              <a:lumMod val="60000"/>
              <a:lumOff val="40000"/>
            </a:schemeClr>
          </a:solidFill>
        </p:spPr>
        <p:txBody>
          <a:bodyPr/>
          <a:lstStyle/>
          <a:p>
            <a:r>
              <a:rPr lang="zh-CN" altLang="en-US" dirty="0"/>
              <a:t>理解占空比与电压关系</a:t>
            </a:r>
          </a:p>
        </p:txBody>
      </p:sp>
      <p:sp>
        <p:nvSpPr>
          <p:cNvPr id="6" name="内容占位符 5"/>
          <p:cNvSpPr>
            <a:spLocks noGrp="1"/>
          </p:cNvSpPr>
          <p:nvPr>
            <p:ph sz="half" idx="1"/>
          </p:nvPr>
        </p:nvSpPr>
        <p:spPr>
          <a:xfrm>
            <a:off x="802434" y="1475793"/>
            <a:ext cx="4697218" cy="4780546"/>
          </a:xfrm>
          <a:solidFill>
            <a:schemeClr val="accent1">
              <a:lumMod val="50000"/>
            </a:schemeClr>
          </a:solidFill>
        </p:spPr>
        <p:txBody>
          <a:bodyPr>
            <a:normAutofit/>
          </a:bodyPr>
          <a:lstStyle/>
          <a:p>
            <a:r>
              <a:rPr lang="zh-CN" altLang="en-US" dirty="0"/>
              <a:t>水缸是电容</a:t>
            </a:r>
            <a:endParaRPr lang="en-US" altLang="zh-CN" dirty="0"/>
          </a:p>
          <a:p>
            <a:r>
              <a:rPr lang="zh-CN" altLang="en-US" dirty="0" smtClean="0"/>
              <a:t>水龙头</a:t>
            </a:r>
            <a:r>
              <a:rPr lang="zh-CN" altLang="en-US" dirty="0"/>
              <a:t>为负载</a:t>
            </a:r>
            <a:endParaRPr lang="en-US" altLang="zh-CN" dirty="0"/>
          </a:p>
          <a:p>
            <a:r>
              <a:rPr lang="en-US" altLang="zh-CN" dirty="0"/>
              <a:t>A</a:t>
            </a:r>
            <a:r>
              <a:rPr lang="zh-CN" altLang="en-US" dirty="0"/>
              <a:t>为控制占空比</a:t>
            </a:r>
            <a:r>
              <a:rPr lang="en-US" altLang="zh-CN" dirty="0"/>
              <a:t>PWM</a:t>
            </a:r>
          </a:p>
          <a:p>
            <a:r>
              <a:rPr lang="en-US" altLang="zh-CN" dirty="0"/>
              <a:t>B</a:t>
            </a:r>
            <a:r>
              <a:rPr lang="zh-CN" altLang="en-US" dirty="0"/>
              <a:t>为反馈回路</a:t>
            </a:r>
            <a:endParaRPr lang="en-US" altLang="zh-CN" dirty="0"/>
          </a:p>
          <a:p>
            <a:r>
              <a:rPr lang="zh-CN" altLang="en-US" dirty="0"/>
              <a:t>水缸里的水位代表输出电压</a:t>
            </a:r>
            <a:endParaRPr lang="en-US" altLang="zh-CN" dirty="0"/>
          </a:p>
          <a:p>
            <a:r>
              <a:rPr lang="zh-CN" altLang="en-US" dirty="0"/>
              <a:t>水枪的水流代表电感电流</a:t>
            </a:r>
            <a:endParaRPr lang="en-US" altLang="zh-CN" dirty="0"/>
          </a:p>
          <a:p>
            <a:r>
              <a:rPr lang="zh-CN" altLang="en-US" dirty="0"/>
              <a:t>水枪的开关即为</a:t>
            </a:r>
            <a:r>
              <a:rPr lang="en-US" altLang="zh-CN" dirty="0"/>
              <a:t>SIC/</a:t>
            </a:r>
            <a:r>
              <a:rPr lang="en-US" altLang="zh-CN" dirty="0" err="1"/>
              <a:t>mos</a:t>
            </a:r>
            <a:r>
              <a:rPr lang="zh-CN" altLang="en-US" dirty="0"/>
              <a:t>管等</a:t>
            </a:r>
            <a:endParaRPr lang="en-US" altLang="zh-CN" dirty="0"/>
          </a:p>
          <a:p>
            <a:r>
              <a:rPr lang="zh-CN" altLang="en-US" dirty="0"/>
              <a:t>思考问题：</a:t>
            </a:r>
            <a:endParaRPr lang="en-US" altLang="zh-CN" dirty="0"/>
          </a:p>
          <a:p>
            <a:pPr marL="0" indent="0">
              <a:buNone/>
            </a:pPr>
            <a:r>
              <a:rPr lang="zh-CN" altLang="en-US" dirty="0"/>
              <a:t>水流的大小与什么有关系</a:t>
            </a:r>
            <a:r>
              <a:rPr lang="zh-CN" altLang="en-US" dirty="0" smtClean="0"/>
              <a:t>？</a:t>
            </a:r>
            <a:endParaRPr lang="en-US" altLang="zh-CN" dirty="0" smtClean="0"/>
          </a:p>
          <a:p>
            <a:pPr marL="0" indent="0">
              <a:buNone/>
            </a:pPr>
            <a:r>
              <a:rPr lang="zh-CN" altLang="en-US" sz="1000" dirty="0" smtClean="0">
                <a:solidFill>
                  <a:srgbClr val="FF0000"/>
                </a:solidFill>
              </a:rPr>
              <a:t>与管子粗细（电感）、滋水的时间（占空比）、水的流速（</a:t>
            </a:r>
            <a:r>
              <a:rPr lang="en-US" altLang="zh-CN" sz="1000" dirty="0" smtClean="0">
                <a:solidFill>
                  <a:srgbClr val="FF0000"/>
                </a:solidFill>
              </a:rPr>
              <a:t>Vg</a:t>
            </a:r>
            <a:r>
              <a:rPr lang="zh-CN" altLang="en-US" sz="1000" dirty="0" smtClean="0">
                <a:solidFill>
                  <a:srgbClr val="FF0000"/>
                </a:solidFill>
              </a:rPr>
              <a:t>）</a:t>
            </a:r>
            <a:endParaRPr lang="en-US" altLang="zh-CN" sz="1000" dirty="0">
              <a:solidFill>
                <a:srgbClr val="FF0000"/>
              </a:solidFill>
            </a:endParaRPr>
          </a:p>
          <a:p>
            <a:pPr marL="0" indent="0">
              <a:buNone/>
            </a:pPr>
            <a:r>
              <a:rPr lang="zh-CN" altLang="en-US" dirty="0"/>
              <a:t>水缸里的水位与什么有关系？</a:t>
            </a:r>
            <a:endParaRPr lang="en-US" altLang="zh-CN" dirty="0"/>
          </a:p>
          <a:p>
            <a:pPr marL="0" indent="0">
              <a:buNone/>
            </a:pPr>
            <a:r>
              <a:rPr lang="zh-CN" altLang="en-US" sz="1000" dirty="0" smtClean="0">
                <a:solidFill>
                  <a:srgbClr val="FF0000"/>
                </a:solidFill>
              </a:rPr>
              <a:t>水龙头粗细（？）、滋水的时间（？），滋水一次的量（？），还有什么？</a:t>
            </a:r>
            <a:endParaRPr lang="zh-CN" altLang="en-US" sz="1000" dirty="0">
              <a:solidFill>
                <a:srgbClr val="FF0000"/>
              </a:solidFill>
            </a:endParaRPr>
          </a:p>
        </p:txBody>
      </p:sp>
      <p:pic>
        <p:nvPicPr>
          <p:cNvPr id="9" name="图片 8"/>
          <p:cNvPicPr>
            <a:picLocks noChangeAspect="1"/>
          </p:cNvPicPr>
          <p:nvPr/>
        </p:nvPicPr>
        <p:blipFill>
          <a:blip r:embed="rId3"/>
          <a:stretch>
            <a:fillRect/>
          </a:stretch>
        </p:blipFill>
        <p:spPr>
          <a:xfrm>
            <a:off x="6049197" y="3411327"/>
            <a:ext cx="3657510" cy="3020395"/>
          </a:xfrm>
          <a:prstGeom prst="rect">
            <a:avLst/>
          </a:prstGeom>
        </p:spPr>
      </p:pic>
      <p:graphicFrame>
        <p:nvGraphicFramePr>
          <p:cNvPr id="5" name="对象 4"/>
          <p:cNvGraphicFramePr>
            <a:graphicFrameLocks noChangeAspect="1"/>
          </p:cNvGraphicFramePr>
          <p:nvPr>
            <p:extLst>
              <p:ext uri="{D42A27DB-BD31-4B8C-83A1-F6EECF244321}">
                <p14:modId xmlns:p14="http://schemas.microsoft.com/office/powerpoint/2010/main" val="3019053950"/>
              </p:ext>
            </p:extLst>
          </p:nvPr>
        </p:nvGraphicFramePr>
        <p:xfrm>
          <a:off x="5675738" y="1169989"/>
          <a:ext cx="4272363" cy="2030444"/>
        </p:xfrm>
        <a:graphic>
          <a:graphicData uri="http://schemas.openxmlformats.org/presentationml/2006/ole">
            <mc:AlternateContent xmlns:mc="http://schemas.openxmlformats.org/markup-compatibility/2006">
              <mc:Choice xmlns:v="urn:schemas-microsoft-com:vml" Requires="v">
                <p:oleObj spid="_x0000_s5174" r:id="rId4" imgW="2285941" imgH="853405" progId="Visio.Drawing.15">
                  <p:embed/>
                </p:oleObj>
              </mc:Choice>
              <mc:Fallback>
                <p:oleObj r:id="rId4" imgW="2285941" imgH="853405" progId="Visio.Drawing.15">
                  <p:embed/>
                  <p:pic>
                    <p:nvPicPr>
                      <p:cNvPr id="8" name="对象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5738" y="1169989"/>
                        <a:ext cx="4272363" cy="2030444"/>
                      </a:xfrm>
                      <a:prstGeom prst="rect">
                        <a:avLst/>
                      </a:prstGeom>
                      <a:noFill/>
                    </p:spPr>
                  </p:pic>
                </p:oleObj>
              </mc:Fallback>
            </mc:AlternateContent>
          </a:graphicData>
        </a:graphic>
      </p:graphicFrame>
    </p:spTree>
    <p:extLst>
      <p:ext uri="{BB962C8B-B14F-4D97-AF65-F5344CB8AC3E}">
        <p14:creationId xmlns:p14="http://schemas.microsoft.com/office/powerpoint/2010/main" val="3561684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78969" y="2994950"/>
            <a:ext cx="3494494" cy="788253"/>
          </a:xfrm>
          <a:solidFill>
            <a:schemeClr val="accent1">
              <a:lumMod val="50000"/>
            </a:schemeClr>
          </a:solidFill>
        </p:spPr>
        <p:txBody>
          <a:bodyPr/>
          <a:lstStyle/>
          <a:p>
            <a:r>
              <a:rPr lang="en-US" altLang="zh-CN" dirty="0"/>
              <a:t>PFC</a:t>
            </a:r>
            <a:r>
              <a:rPr lang="zh-CN" altLang="en-US" dirty="0"/>
              <a:t>控制原理</a:t>
            </a:r>
          </a:p>
        </p:txBody>
      </p:sp>
    </p:spTree>
    <p:extLst>
      <p:ext uri="{BB962C8B-B14F-4D97-AF65-F5344CB8AC3E}">
        <p14:creationId xmlns:p14="http://schemas.microsoft.com/office/powerpoint/2010/main" val="3996413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55441" y="228784"/>
            <a:ext cx="9404723" cy="741600"/>
          </a:xfrm>
          <a:solidFill>
            <a:schemeClr val="accent1">
              <a:lumMod val="60000"/>
              <a:lumOff val="40000"/>
            </a:schemeClr>
          </a:solidFill>
        </p:spPr>
        <p:txBody>
          <a:bodyPr/>
          <a:lstStyle/>
          <a:p>
            <a:r>
              <a:rPr lang="zh-CN" altLang="en-US" dirty="0" smtClean="0"/>
              <a:t>两级电源一般框图</a:t>
            </a:r>
            <a:endParaRPr lang="zh-CN" altLang="en-US" dirty="0"/>
          </a:p>
        </p:txBody>
      </p:sp>
      <p:sp>
        <p:nvSpPr>
          <p:cNvPr id="3" name="内容占位符 2"/>
          <p:cNvSpPr>
            <a:spLocks noGrp="1"/>
          </p:cNvSpPr>
          <p:nvPr>
            <p:ph sz="half" idx="1"/>
          </p:nvPr>
        </p:nvSpPr>
        <p:spPr>
          <a:xfrm>
            <a:off x="655441" y="1240972"/>
            <a:ext cx="4056517" cy="5365101"/>
          </a:xfrm>
          <a:solidFill>
            <a:schemeClr val="accent1">
              <a:lumMod val="50000"/>
            </a:schemeClr>
          </a:solidFill>
        </p:spPr>
        <p:txBody>
          <a:bodyPr/>
          <a:lstStyle/>
          <a:p>
            <a:r>
              <a:rPr lang="zh-CN" altLang="zh-CN" dirty="0"/>
              <a:t>整个系统包括</a:t>
            </a:r>
            <a:r>
              <a:rPr lang="en-US" altLang="zh-CN" dirty="0"/>
              <a:t>PFC</a:t>
            </a:r>
            <a:r>
              <a:rPr lang="zh-CN" altLang="zh-CN" dirty="0"/>
              <a:t>模块和</a:t>
            </a:r>
            <a:r>
              <a:rPr lang="en-US" altLang="zh-CN" dirty="0"/>
              <a:t>DCDC</a:t>
            </a:r>
            <a:r>
              <a:rPr lang="zh-CN" altLang="zh-CN" dirty="0"/>
              <a:t>模块：</a:t>
            </a:r>
          </a:p>
          <a:p>
            <a:r>
              <a:rPr lang="en-US" altLang="zh-CN" dirty="0"/>
              <a:t>PFC</a:t>
            </a:r>
            <a:r>
              <a:rPr lang="zh-CN" altLang="zh-CN" dirty="0"/>
              <a:t>模块负责</a:t>
            </a:r>
            <a:r>
              <a:rPr lang="en-US" altLang="zh-CN" dirty="0"/>
              <a:t>ACDC</a:t>
            </a:r>
            <a:r>
              <a:rPr lang="zh-CN" altLang="zh-CN" dirty="0"/>
              <a:t>的工作，主要完成稳压、</a:t>
            </a:r>
            <a:r>
              <a:rPr lang="en-US" altLang="zh-CN" dirty="0"/>
              <a:t>PF</a:t>
            </a:r>
            <a:r>
              <a:rPr lang="zh-CN" altLang="zh-CN" dirty="0"/>
              <a:t>调节</a:t>
            </a:r>
            <a:r>
              <a:rPr lang="zh-CN" altLang="zh-CN" dirty="0" smtClean="0"/>
              <a:t>、</a:t>
            </a:r>
            <a:r>
              <a:rPr lang="zh-CN" altLang="en-US" dirty="0" smtClean="0"/>
              <a:t>一般可设定</a:t>
            </a:r>
            <a:r>
              <a:rPr lang="en-US" altLang="zh-CN" dirty="0" smtClean="0"/>
              <a:t>650-850</a:t>
            </a:r>
            <a:r>
              <a:rPr lang="en-US" altLang="zh-CN" dirty="0" smtClean="0"/>
              <a:t>V</a:t>
            </a:r>
            <a:r>
              <a:rPr lang="zh-CN" altLang="zh-CN" dirty="0"/>
              <a:t>输出，可以小范围调压，是否需要调压是根据</a:t>
            </a:r>
            <a:r>
              <a:rPr lang="en-US" altLang="zh-CN" dirty="0"/>
              <a:t>PFC</a:t>
            </a:r>
            <a:r>
              <a:rPr lang="zh-CN" altLang="zh-CN" dirty="0"/>
              <a:t>与</a:t>
            </a:r>
            <a:r>
              <a:rPr lang="en-US" altLang="zh-CN" dirty="0"/>
              <a:t>DCDC</a:t>
            </a:r>
            <a:r>
              <a:rPr lang="zh-CN" altLang="zh-CN" dirty="0"/>
              <a:t>模块之间通讯决定，由</a:t>
            </a:r>
            <a:r>
              <a:rPr lang="en-US" altLang="zh-CN" dirty="0"/>
              <a:t>DCDC</a:t>
            </a:r>
            <a:r>
              <a:rPr lang="zh-CN" altLang="zh-CN" dirty="0"/>
              <a:t>模块请求</a:t>
            </a:r>
            <a:r>
              <a:rPr lang="zh-CN" altLang="zh-CN" dirty="0" smtClean="0"/>
              <a:t>变压</a:t>
            </a:r>
            <a:endParaRPr lang="en-US" altLang="zh-CN" dirty="0"/>
          </a:p>
          <a:p>
            <a:r>
              <a:rPr lang="en-US" altLang="zh-CN" dirty="0" smtClean="0"/>
              <a:t>DCDC</a:t>
            </a:r>
            <a:r>
              <a:rPr lang="zh-CN" altLang="zh-CN" dirty="0"/>
              <a:t>模块负责</a:t>
            </a:r>
            <a:r>
              <a:rPr lang="en-US" altLang="zh-CN" dirty="0"/>
              <a:t>DCDC</a:t>
            </a:r>
            <a:r>
              <a:rPr lang="zh-CN" altLang="zh-CN" dirty="0"/>
              <a:t>的工作，主要完成</a:t>
            </a:r>
            <a:r>
              <a:rPr lang="en-US" altLang="zh-CN" dirty="0"/>
              <a:t>DC-DC</a:t>
            </a:r>
            <a:r>
              <a:rPr lang="zh-CN" altLang="zh-CN" dirty="0"/>
              <a:t>稳压、调压、调流</a:t>
            </a:r>
            <a:r>
              <a:rPr lang="zh-CN" altLang="zh-CN" dirty="0" smtClean="0"/>
              <a:t>输出</a:t>
            </a:r>
            <a:r>
              <a:rPr lang="zh-CN" altLang="en-US" dirty="0" smtClean="0"/>
              <a:t>，后级拓扑一般又</a:t>
            </a:r>
            <a:r>
              <a:rPr lang="en-US" altLang="zh-CN" dirty="0" smtClean="0"/>
              <a:t>LLC</a:t>
            </a:r>
            <a:r>
              <a:rPr lang="zh-CN" altLang="zh-CN" dirty="0" smtClean="0"/>
              <a:t>。</a:t>
            </a:r>
            <a:endParaRPr lang="zh-CN" altLang="zh-CN" dirty="0"/>
          </a:p>
          <a:p>
            <a:r>
              <a:rPr lang="zh-CN" altLang="zh-CN" dirty="0"/>
              <a:t>是否需要调压，是根据后级</a:t>
            </a:r>
            <a:r>
              <a:rPr lang="en-US" altLang="zh-CN" dirty="0"/>
              <a:t>CAN</a:t>
            </a:r>
            <a:r>
              <a:rPr lang="zh-CN" altLang="zh-CN" dirty="0"/>
              <a:t>通讯请求决定</a:t>
            </a:r>
            <a:r>
              <a:rPr lang="zh-CN" altLang="zh-CN" dirty="0" smtClean="0"/>
              <a:t>。</a:t>
            </a:r>
            <a:r>
              <a:rPr lang="en-US" altLang="zh-CN" dirty="0" smtClean="0"/>
              <a:t>BMS</a:t>
            </a:r>
            <a:r>
              <a:rPr lang="zh-CN" altLang="en-US" dirty="0" smtClean="0"/>
              <a:t>通过电压电流请求。</a:t>
            </a:r>
            <a:endParaRPr lang="zh-CN" altLang="zh-CN" dirty="0"/>
          </a:p>
          <a:p>
            <a:endParaRPr lang="zh-CN" altLang="en-US" dirty="0"/>
          </a:p>
        </p:txBody>
      </p:sp>
      <p:pic>
        <p:nvPicPr>
          <p:cNvPr id="5" name="内容占位符 4"/>
          <p:cNvPicPr>
            <a:picLocks noGrp="1"/>
          </p:cNvPicPr>
          <p:nvPr>
            <p:ph sz="half" idx="2"/>
          </p:nvPr>
        </p:nvPicPr>
        <p:blipFill>
          <a:blip r:embed="rId2"/>
          <a:stretch>
            <a:fillRect/>
          </a:stretch>
        </p:blipFill>
        <p:spPr>
          <a:xfrm>
            <a:off x="4795935" y="1240972"/>
            <a:ext cx="7305869" cy="5365102"/>
          </a:xfrm>
          <a:prstGeom prst="rect">
            <a:avLst/>
          </a:prstGeom>
        </p:spPr>
      </p:pic>
    </p:spTree>
    <p:extLst>
      <p:ext uri="{BB962C8B-B14F-4D97-AF65-F5344CB8AC3E}">
        <p14:creationId xmlns:p14="http://schemas.microsoft.com/office/powerpoint/2010/main" val="1391969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404723" cy="666955"/>
          </a:xfrm>
          <a:solidFill>
            <a:schemeClr val="accent1">
              <a:lumMod val="60000"/>
              <a:lumOff val="40000"/>
            </a:schemeClr>
          </a:solidFill>
        </p:spPr>
        <p:txBody>
          <a:bodyPr/>
          <a:lstStyle/>
          <a:p>
            <a:r>
              <a:rPr lang="en-US" altLang="zh-CN" dirty="0"/>
              <a:t>PFC</a:t>
            </a:r>
            <a:r>
              <a:rPr lang="zh-CN" altLang="en-US" dirty="0"/>
              <a:t>模块主功率器件原理拓扑框图</a:t>
            </a:r>
          </a:p>
        </p:txBody>
      </p:sp>
      <p:sp>
        <p:nvSpPr>
          <p:cNvPr id="3" name="文本框 2"/>
          <p:cNvSpPr txBox="1"/>
          <p:nvPr/>
        </p:nvSpPr>
        <p:spPr>
          <a:xfrm>
            <a:off x="646110" y="1705706"/>
            <a:ext cx="4031397" cy="2616101"/>
          </a:xfrm>
          <a:prstGeom prst="rect">
            <a:avLst/>
          </a:prstGeom>
          <a:solidFill>
            <a:schemeClr val="accent1">
              <a:lumMod val="50000"/>
            </a:schemeClr>
          </a:solidFill>
        </p:spPr>
        <p:txBody>
          <a:bodyPr wrap="square" rtlCol="0">
            <a:spAutoFit/>
          </a:bodyPr>
          <a:lstStyle/>
          <a:p>
            <a:r>
              <a:rPr lang="en-US" altLang="zh-CN" sz="2400" dirty="0"/>
              <a:t>PFC</a:t>
            </a:r>
            <a:r>
              <a:rPr lang="zh-CN" altLang="en-US" sz="2400" dirty="0"/>
              <a:t>模块可工作在以下模式</a:t>
            </a:r>
            <a:endParaRPr lang="en-US" altLang="zh-CN" sz="2400" dirty="0"/>
          </a:p>
          <a:p>
            <a:r>
              <a:rPr lang="en-US" altLang="zh-CN" sz="2400" dirty="0"/>
              <a:t>1</a:t>
            </a:r>
            <a:r>
              <a:rPr lang="zh-CN" altLang="en-US" sz="2400" dirty="0"/>
              <a:t>、</a:t>
            </a:r>
            <a:r>
              <a:rPr lang="zh-CN" altLang="en-US" sz="2400" dirty="0" smtClean="0"/>
              <a:t>三相维也纳</a:t>
            </a:r>
            <a:r>
              <a:rPr lang="en-US" altLang="zh-CN" sz="2400" dirty="0" smtClean="0"/>
              <a:t>PFC</a:t>
            </a:r>
            <a:r>
              <a:rPr lang="zh-CN" altLang="en-US" sz="2400" dirty="0" smtClean="0"/>
              <a:t>模式</a:t>
            </a:r>
            <a:endParaRPr lang="en-US" altLang="zh-CN" sz="2400" dirty="0" smtClean="0"/>
          </a:p>
          <a:p>
            <a:r>
              <a:rPr lang="zh-CN" altLang="en-US" sz="1000" dirty="0" smtClean="0"/>
              <a:t>（图中</a:t>
            </a:r>
            <a:r>
              <a:rPr lang="en-US" altLang="zh-CN" sz="1000" dirty="0" smtClean="0"/>
              <a:t>S</a:t>
            </a:r>
            <a:r>
              <a:rPr lang="en-US" altLang="zh-CN" sz="1000" dirty="0" smtClean="0"/>
              <a:t>a1</a:t>
            </a:r>
            <a:r>
              <a:rPr lang="zh-CN" altLang="en-US" sz="1000" dirty="0" smtClean="0"/>
              <a:t>、</a:t>
            </a:r>
            <a:r>
              <a:rPr lang="en-US" altLang="zh-CN" sz="1000" dirty="0" smtClean="0"/>
              <a:t>Sa2</a:t>
            </a:r>
            <a:r>
              <a:rPr lang="zh-CN" altLang="en-US" sz="1000" dirty="0" smtClean="0"/>
              <a:t>、</a:t>
            </a:r>
            <a:r>
              <a:rPr lang="en-US" altLang="zh-CN" sz="1000" dirty="0" smtClean="0"/>
              <a:t>Sb1</a:t>
            </a:r>
            <a:r>
              <a:rPr lang="zh-CN" altLang="en-US" sz="1000" dirty="0" smtClean="0"/>
              <a:t>、</a:t>
            </a:r>
            <a:r>
              <a:rPr lang="en-US" altLang="zh-CN" sz="1000" dirty="0" smtClean="0"/>
              <a:t>Sb2</a:t>
            </a:r>
            <a:r>
              <a:rPr lang="zh-CN" altLang="en-US" sz="1000" dirty="0" smtClean="0"/>
              <a:t>、</a:t>
            </a:r>
            <a:r>
              <a:rPr lang="en-US" altLang="zh-CN" sz="1000" dirty="0" smtClean="0"/>
              <a:t>Sc1</a:t>
            </a:r>
            <a:r>
              <a:rPr lang="zh-CN" altLang="en-US" sz="1000" dirty="0" smtClean="0"/>
              <a:t>、</a:t>
            </a:r>
            <a:r>
              <a:rPr lang="en-US" altLang="zh-CN" sz="1000" dirty="0" smtClean="0"/>
              <a:t>Sc2</a:t>
            </a:r>
            <a:r>
              <a:rPr lang="zh-CN" altLang="en-US" sz="1000" dirty="0" smtClean="0"/>
              <a:t>换成碳化硅二极管</a:t>
            </a:r>
            <a:r>
              <a:rPr lang="zh-CN" altLang="en-US" sz="1000" dirty="0" smtClean="0"/>
              <a:t>）</a:t>
            </a:r>
            <a:endParaRPr lang="en-US" altLang="zh-CN" sz="1000" dirty="0"/>
          </a:p>
          <a:p>
            <a:r>
              <a:rPr lang="en-US" altLang="zh-CN" sz="2400" dirty="0">
                <a:solidFill>
                  <a:srgbClr val="FFFF00"/>
                </a:solidFill>
              </a:rPr>
              <a:t>  </a:t>
            </a:r>
            <a:r>
              <a:rPr lang="zh-CN" altLang="en-US" sz="2400" dirty="0" smtClean="0">
                <a:solidFill>
                  <a:srgbClr val="FFFF00"/>
                </a:solidFill>
              </a:rPr>
              <a:t>为最典型的三相维也纳拓扑</a:t>
            </a:r>
            <a:endParaRPr lang="en-US" altLang="zh-CN" sz="2400" dirty="0">
              <a:solidFill>
                <a:srgbClr val="FFFF00"/>
              </a:solidFill>
            </a:endParaRPr>
          </a:p>
          <a:p>
            <a:r>
              <a:rPr lang="zh-CN" altLang="en-US" sz="2400" dirty="0" smtClean="0"/>
              <a:t>为了实现</a:t>
            </a:r>
            <a:r>
              <a:rPr lang="zh-CN" altLang="en-US" sz="2400" dirty="0" smtClean="0"/>
              <a:t>三相</a:t>
            </a:r>
            <a:r>
              <a:rPr lang="zh-CN" altLang="en-US" sz="2400" dirty="0"/>
              <a:t>逆变</a:t>
            </a:r>
            <a:r>
              <a:rPr lang="zh-CN" altLang="en-US" sz="2400" dirty="0" smtClean="0"/>
              <a:t>模式</a:t>
            </a:r>
            <a:endParaRPr lang="en-US" altLang="zh-CN" sz="2400" dirty="0" smtClean="0"/>
          </a:p>
          <a:p>
            <a:r>
              <a:rPr lang="zh-CN" altLang="en-US" sz="1000" dirty="0" smtClean="0"/>
              <a:t>   （如图拓扑可以实现双向逆变）</a:t>
            </a:r>
            <a:endParaRPr lang="en-US" altLang="zh-CN" sz="1000" dirty="0"/>
          </a:p>
          <a:p>
            <a:r>
              <a:rPr lang="en-US" altLang="zh-CN" sz="2400" dirty="0"/>
              <a:t>  </a:t>
            </a:r>
            <a:r>
              <a:rPr lang="zh-CN" altLang="en-US" sz="2400" dirty="0" smtClean="0">
                <a:solidFill>
                  <a:srgbClr val="FFFF00"/>
                </a:solidFill>
              </a:rPr>
              <a:t>可实现</a:t>
            </a:r>
            <a:r>
              <a:rPr lang="en-US" altLang="zh-CN" sz="2400" dirty="0" smtClean="0">
                <a:solidFill>
                  <a:srgbClr val="FFFF00"/>
                </a:solidFill>
              </a:rPr>
              <a:t>PFC</a:t>
            </a:r>
            <a:r>
              <a:rPr lang="zh-CN" altLang="en-US" sz="2400" dirty="0" smtClean="0">
                <a:solidFill>
                  <a:srgbClr val="FFFF00"/>
                </a:solidFill>
              </a:rPr>
              <a:t>及三相逆变双向变换</a:t>
            </a:r>
            <a:endParaRPr lang="en-US" altLang="zh-CN" sz="2400" dirty="0">
              <a:solidFill>
                <a:srgbClr val="FFFF00"/>
              </a:solidFill>
            </a:endParaRPr>
          </a:p>
        </p:txBody>
      </p:sp>
      <p:pic>
        <p:nvPicPr>
          <p:cNvPr id="4" name="图片 3"/>
          <p:cNvPicPr>
            <a:picLocks noChangeAspect="1"/>
          </p:cNvPicPr>
          <p:nvPr/>
        </p:nvPicPr>
        <p:blipFill>
          <a:blip r:embed="rId2"/>
          <a:stretch>
            <a:fillRect/>
          </a:stretch>
        </p:blipFill>
        <p:spPr>
          <a:xfrm>
            <a:off x="4793425" y="1705706"/>
            <a:ext cx="6743548" cy="3066317"/>
          </a:xfrm>
          <a:prstGeom prst="rect">
            <a:avLst/>
          </a:prstGeom>
        </p:spPr>
      </p:pic>
    </p:spTree>
    <p:extLst>
      <p:ext uri="{BB962C8B-B14F-4D97-AF65-F5344CB8AC3E}">
        <p14:creationId xmlns:p14="http://schemas.microsoft.com/office/powerpoint/2010/main" val="3662369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41716" y="238114"/>
            <a:ext cx="9404723" cy="676286"/>
          </a:xfrm>
          <a:solidFill>
            <a:schemeClr val="accent1">
              <a:lumMod val="60000"/>
              <a:lumOff val="40000"/>
            </a:schemeClr>
          </a:solidFill>
        </p:spPr>
        <p:txBody>
          <a:bodyPr/>
          <a:lstStyle/>
          <a:p>
            <a:r>
              <a:rPr lang="zh-CN" altLang="en-US" dirty="0"/>
              <a:t>单相</a:t>
            </a:r>
            <a:r>
              <a:rPr lang="en-US" altLang="zh-CN" dirty="0"/>
              <a:t>PFC</a:t>
            </a:r>
            <a:r>
              <a:rPr lang="zh-CN" altLang="en-US" dirty="0"/>
              <a:t>控制原理</a:t>
            </a:r>
            <a:r>
              <a:rPr lang="en-US" altLang="zh-CN" dirty="0"/>
              <a:t>1</a:t>
            </a:r>
            <a:endParaRPr lang="zh-CN" altLang="en-US" dirty="0"/>
          </a:p>
        </p:txBody>
      </p:sp>
      <p:sp>
        <p:nvSpPr>
          <p:cNvPr id="3" name="内容占位符 2"/>
          <p:cNvSpPr>
            <a:spLocks noGrp="1"/>
          </p:cNvSpPr>
          <p:nvPr>
            <p:ph sz="half" idx="1"/>
          </p:nvPr>
        </p:nvSpPr>
        <p:spPr>
          <a:xfrm>
            <a:off x="748748" y="989045"/>
            <a:ext cx="9731830" cy="2331162"/>
          </a:xfrm>
          <a:solidFill>
            <a:schemeClr val="accent1">
              <a:lumMod val="50000"/>
            </a:schemeClr>
          </a:solidFill>
        </p:spPr>
        <p:txBody>
          <a:bodyPr>
            <a:normAutofit/>
          </a:bodyPr>
          <a:lstStyle/>
          <a:p>
            <a:pPr marL="0" indent="0">
              <a:buNone/>
            </a:pPr>
            <a:r>
              <a:rPr lang="zh-CN" altLang="en-US" dirty="0" smtClean="0"/>
              <a:t>如下图可实现单相</a:t>
            </a:r>
            <a:r>
              <a:rPr lang="en-US" altLang="zh-CN" dirty="0" smtClean="0"/>
              <a:t>PFC</a:t>
            </a:r>
            <a:r>
              <a:rPr lang="zh-CN" altLang="en-US" dirty="0" smtClean="0"/>
              <a:t>和单相交错</a:t>
            </a:r>
            <a:r>
              <a:rPr lang="en-US" altLang="zh-CN" dirty="0" smtClean="0"/>
              <a:t>PFC</a:t>
            </a:r>
            <a:r>
              <a:rPr lang="zh-CN" altLang="zh-CN" dirty="0" smtClean="0"/>
              <a:t>：</a:t>
            </a:r>
            <a:endParaRPr lang="en-US" altLang="zh-CN" dirty="0" smtClean="0"/>
          </a:p>
          <a:p>
            <a:pPr marL="0" indent="0">
              <a:buNone/>
            </a:pPr>
            <a:r>
              <a:rPr lang="zh-CN" altLang="en-US" dirty="0"/>
              <a:t>单相</a:t>
            </a:r>
            <a:r>
              <a:rPr lang="en-US" altLang="zh-CN" dirty="0" smtClean="0"/>
              <a:t>PFC</a:t>
            </a:r>
            <a:r>
              <a:rPr lang="zh-CN" altLang="en-US" dirty="0"/>
              <a:t>控制</a:t>
            </a:r>
            <a:r>
              <a:rPr lang="zh-CN" altLang="en-US" dirty="0" smtClean="0"/>
              <a:t>如下：</a:t>
            </a:r>
            <a:endParaRPr lang="zh-CN" altLang="zh-CN" dirty="0"/>
          </a:p>
          <a:p>
            <a:pPr marL="0" indent="0">
              <a:buNone/>
            </a:pPr>
            <a:r>
              <a:rPr lang="en-US" altLang="zh-CN" dirty="0" smtClean="0"/>
              <a:t>1</a:t>
            </a:r>
            <a:r>
              <a:rPr lang="zh-CN" altLang="zh-CN" dirty="0" smtClean="0"/>
              <a:t>）</a:t>
            </a:r>
            <a:r>
              <a:rPr lang="zh-CN" altLang="zh-CN" dirty="0"/>
              <a:t>在</a:t>
            </a:r>
            <a:r>
              <a:rPr lang="zh-CN" altLang="zh-CN" dirty="0" smtClean="0"/>
              <a:t>交流电</a:t>
            </a:r>
            <a:r>
              <a:rPr lang="en-US" altLang="zh-CN" dirty="0" smtClean="0"/>
              <a:t>AC220</a:t>
            </a:r>
            <a:r>
              <a:rPr lang="zh-CN" altLang="zh-CN" dirty="0" smtClean="0"/>
              <a:t>的</a:t>
            </a:r>
            <a:r>
              <a:rPr lang="zh-CN" altLang="zh-CN" dirty="0"/>
              <a:t>正半周期时</a:t>
            </a:r>
            <a:r>
              <a:rPr lang="zh-CN" altLang="zh-CN" dirty="0" smtClean="0"/>
              <a:t>，</a:t>
            </a:r>
            <a:r>
              <a:rPr lang="en-US" altLang="zh-CN" dirty="0"/>
              <a:t> PWM</a:t>
            </a:r>
            <a:r>
              <a:rPr lang="zh-CN" altLang="en-US" dirty="0"/>
              <a:t>控制</a:t>
            </a:r>
            <a:r>
              <a:rPr lang="en-US" altLang="zh-CN" dirty="0"/>
              <a:t>a2 </a:t>
            </a:r>
            <a:r>
              <a:rPr lang="zh-CN" altLang="zh-CN" dirty="0"/>
              <a:t>通断完成</a:t>
            </a:r>
            <a:r>
              <a:rPr lang="en-US" altLang="zh-CN" dirty="0"/>
              <a:t>boost</a:t>
            </a:r>
            <a:r>
              <a:rPr lang="zh-CN" altLang="zh-CN" dirty="0"/>
              <a:t>电路</a:t>
            </a:r>
            <a:r>
              <a:rPr lang="zh-CN" altLang="en-US" dirty="0"/>
              <a:t>给</a:t>
            </a:r>
            <a:r>
              <a:rPr lang="en-US" altLang="zh-CN" dirty="0"/>
              <a:t>C1</a:t>
            </a:r>
            <a:r>
              <a:rPr lang="zh-CN" altLang="en-US" dirty="0"/>
              <a:t>和</a:t>
            </a:r>
            <a:r>
              <a:rPr lang="en-US" altLang="zh-CN" dirty="0"/>
              <a:t>C2</a:t>
            </a:r>
            <a:r>
              <a:rPr lang="zh-CN" altLang="en-US" dirty="0" smtClean="0"/>
              <a:t>充电</a:t>
            </a:r>
            <a:endParaRPr lang="zh-CN" altLang="zh-CN" dirty="0"/>
          </a:p>
          <a:p>
            <a:pPr marL="0" indent="0">
              <a:buNone/>
            </a:pPr>
            <a:r>
              <a:rPr lang="en-US" altLang="zh-CN" dirty="0" smtClean="0"/>
              <a:t>2</a:t>
            </a:r>
            <a:r>
              <a:rPr lang="zh-CN" altLang="zh-CN" dirty="0" smtClean="0"/>
              <a:t>）</a:t>
            </a:r>
            <a:r>
              <a:rPr lang="zh-CN" altLang="zh-CN" dirty="0"/>
              <a:t>在交流电</a:t>
            </a:r>
            <a:r>
              <a:rPr lang="en-US" altLang="zh-CN" dirty="0" err="1"/>
              <a:t>Ua</a:t>
            </a:r>
            <a:r>
              <a:rPr lang="zh-CN" altLang="zh-CN" dirty="0"/>
              <a:t>的负半周期时</a:t>
            </a:r>
            <a:r>
              <a:rPr lang="zh-CN" altLang="zh-CN" dirty="0" smtClean="0"/>
              <a:t>，</a:t>
            </a:r>
            <a:r>
              <a:rPr lang="en-US" altLang="zh-CN" dirty="0"/>
              <a:t>PWM</a:t>
            </a:r>
            <a:r>
              <a:rPr lang="zh-CN" altLang="en-US" dirty="0" smtClean="0"/>
              <a:t>控制</a:t>
            </a:r>
            <a:r>
              <a:rPr lang="en-US" altLang="zh-CN" dirty="0" smtClean="0"/>
              <a:t>C2 </a:t>
            </a:r>
            <a:r>
              <a:rPr lang="zh-CN" altLang="zh-CN" dirty="0"/>
              <a:t>通断完成</a:t>
            </a:r>
            <a:r>
              <a:rPr lang="en-US" altLang="zh-CN" dirty="0"/>
              <a:t>boost</a:t>
            </a:r>
            <a:r>
              <a:rPr lang="zh-CN" altLang="zh-CN" dirty="0"/>
              <a:t>电路</a:t>
            </a:r>
            <a:r>
              <a:rPr lang="zh-CN" altLang="en-US" dirty="0"/>
              <a:t>给</a:t>
            </a:r>
            <a:r>
              <a:rPr lang="en-US" altLang="zh-CN" dirty="0"/>
              <a:t>C1</a:t>
            </a:r>
            <a:r>
              <a:rPr lang="zh-CN" altLang="en-US" dirty="0"/>
              <a:t>和</a:t>
            </a:r>
            <a:r>
              <a:rPr lang="en-US" altLang="zh-CN" dirty="0"/>
              <a:t>C2</a:t>
            </a:r>
            <a:r>
              <a:rPr lang="zh-CN" altLang="en-US" dirty="0"/>
              <a:t>充电</a:t>
            </a:r>
            <a:endParaRPr lang="zh-CN" altLang="zh-CN" dirty="0"/>
          </a:p>
          <a:p>
            <a:r>
              <a:rPr lang="zh-CN" altLang="en-US" dirty="0" smtClean="0">
                <a:solidFill>
                  <a:srgbClr val="FF0000"/>
                </a:solidFill>
              </a:rPr>
              <a:t>单相交错</a:t>
            </a:r>
            <a:r>
              <a:rPr lang="en-US" altLang="zh-CN" dirty="0" smtClean="0">
                <a:solidFill>
                  <a:srgbClr val="FF0000"/>
                </a:solidFill>
              </a:rPr>
              <a:t>PFC</a:t>
            </a:r>
            <a:r>
              <a:rPr lang="zh-CN" altLang="en-US" dirty="0" smtClean="0">
                <a:solidFill>
                  <a:srgbClr val="FF0000"/>
                </a:solidFill>
              </a:rPr>
              <a:t>如何控制？</a:t>
            </a:r>
            <a:endParaRPr lang="zh-CN" altLang="en-US" dirty="0">
              <a:solidFill>
                <a:srgbClr val="FF0000"/>
              </a:solidFill>
            </a:endParaRPr>
          </a:p>
        </p:txBody>
      </p:sp>
      <p:pic>
        <p:nvPicPr>
          <p:cNvPr id="4" name="图片 3"/>
          <p:cNvPicPr>
            <a:picLocks noChangeAspect="1"/>
          </p:cNvPicPr>
          <p:nvPr/>
        </p:nvPicPr>
        <p:blipFill>
          <a:blip r:embed="rId2"/>
          <a:stretch>
            <a:fillRect/>
          </a:stretch>
        </p:blipFill>
        <p:spPr>
          <a:xfrm>
            <a:off x="1889980" y="3649829"/>
            <a:ext cx="6884744" cy="3082815"/>
          </a:xfrm>
          <a:prstGeom prst="rect">
            <a:avLst/>
          </a:prstGeom>
        </p:spPr>
      </p:pic>
    </p:spTree>
    <p:extLst>
      <p:ext uri="{BB962C8B-B14F-4D97-AF65-F5344CB8AC3E}">
        <p14:creationId xmlns:p14="http://schemas.microsoft.com/office/powerpoint/2010/main" val="1940379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404723" cy="713609"/>
          </a:xfrm>
          <a:solidFill>
            <a:schemeClr val="accent1">
              <a:lumMod val="60000"/>
              <a:lumOff val="40000"/>
            </a:schemeClr>
          </a:solidFill>
        </p:spPr>
        <p:txBody>
          <a:bodyPr/>
          <a:lstStyle/>
          <a:p>
            <a:r>
              <a:rPr lang="zh-CN" altLang="en-US" dirty="0"/>
              <a:t>单相</a:t>
            </a:r>
            <a:r>
              <a:rPr lang="en-US" altLang="zh-CN" dirty="0"/>
              <a:t>PFC</a:t>
            </a:r>
            <a:r>
              <a:rPr lang="zh-CN" altLang="en-US" dirty="0"/>
              <a:t>控制原理</a:t>
            </a:r>
            <a:r>
              <a:rPr lang="en-US" altLang="zh-CN" dirty="0"/>
              <a:t>2</a:t>
            </a:r>
            <a:endParaRPr lang="zh-CN" altLang="en-US" dirty="0"/>
          </a:p>
        </p:txBody>
      </p:sp>
      <p:sp>
        <p:nvSpPr>
          <p:cNvPr id="3" name="内容占位符 2"/>
          <p:cNvSpPr>
            <a:spLocks noGrp="1"/>
          </p:cNvSpPr>
          <p:nvPr>
            <p:ph sz="half" idx="1"/>
          </p:nvPr>
        </p:nvSpPr>
        <p:spPr>
          <a:xfrm>
            <a:off x="646111" y="1454085"/>
            <a:ext cx="4177816" cy="5282617"/>
          </a:xfrm>
          <a:solidFill>
            <a:schemeClr val="accent1">
              <a:lumMod val="50000"/>
            </a:schemeClr>
          </a:solidFill>
        </p:spPr>
        <p:txBody>
          <a:bodyPr>
            <a:normAutofit fontScale="92500" lnSpcReduction="10000"/>
          </a:bodyPr>
          <a:lstStyle/>
          <a:p>
            <a:r>
              <a:rPr lang="zh-CN" altLang="zh-CN" dirty="0"/>
              <a:t>模态</a:t>
            </a:r>
            <a:r>
              <a:rPr lang="en-US" altLang="zh-CN" dirty="0"/>
              <a:t>1</a:t>
            </a:r>
            <a:r>
              <a:rPr lang="zh-CN" altLang="zh-CN" dirty="0"/>
              <a:t>：当交流正弦上半波时，电流通过</a:t>
            </a:r>
            <a:r>
              <a:rPr lang="en-US" altLang="zh-CN" dirty="0"/>
              <a:t>Sa1</a:t>
            </a:r>
            <a:r>
              <a:rPr lang="zh-CN" altLang="zh-CN" dirty="0"/>
              <a:t>体二级管给电容充电、</a:t>
            </a:r>
          </a:p>
          <a:p>
            <a:r>
              <a:rPr lang="zh-CN" altLang="zh-CN" dirty="0"/>
              <a:t>模态</a:t>
            </a:r>
            <a:r>
              <a:rPr lang="en-US" altLang="zh-CN" dirty="0"/>
              <a:t>2</a:t>
            </a:r>
            <a:r>
              <a:rPr lang="zh-CN" altLang="zh-CN" dirty="0"/>
              <a:t>：当交流正弦上半波时，打开</a:t>
            </a:r>
            <a:r>
              <a:rPr lang="en-US" altLang="zh-CN" dirty="0"/>
              <a:t>Sa3</a:t>
            </a:r>
            <a:r>
              <a:rPr lang="zh-CN" altLang="zh-CN" dirty="0"/>
              <a:t>管，电流将通过</a:t>
            </a:r>
            <a:r>
              <a:rPr lang="en-US" altLang="zh-CN" dirty="0"/>
              <a:t>Sa3</a:t>
            </a:r>
            <a:r>
              <a:rPr lang="zh-CN" altLang="zh-CN" dirty="0"/>
              <a:t>、</a:t>
            </a:r>
            <a:r>
              <a:rPr lang="en-US" altLang="zh-CN" dirty="0"/>
              <a:t>Sa4</a:t>
            </a:r>
            <a:r>
              <a:rPr lang="zh-CN" altLang="zh-CN" dirty="0"/>
              <a:t>流入中心电。此时相当于短路，由于电感电流不能突变，电感将阻碍电流增大，此时电感储能。当电流达到某值时，断开</a:t>
            </a:r>
            <a:r>
              <a:rPr lang="en-US" altLang="zh-CN" dirty="0"/>
              <a:t>SA3</a:t>
            </a:r>
            <a:r>
              <a:rPr lang="zh-CN" altLang="zh-CN" dirty="0"/>
              <a:t>，由于电感电流不能突变，电感将通过</a:t>
            </a:r>
            <a:r>
              <a:rPr lang="en-US" altLang="zh-CN" dirty="0"/>
              <a:t>SA1</a:t>
            </a:r>
            <a:r>
              <a:rPr lang="zh-CN" altLang="zh-CN" dirty="0"/>
              <a:t>向电容放电。从而实现电荷泵的效果。</a:t>
            </a:r>
          </a:p>
          <a:p>
            <a:r>
              <a:rPr lang="zh-CN" altLang="zh-CN" dirty="0"/>
              <a:t>模态</a:t>
            </a:r>
            <a:r>
              <a:rPr lang="en-US" altLang="zh-CN" dirty="0"/>
              <a:t>3</a:t>
            </a:r>
            <a:r>
              <a:rPr lang="zh-CN" altLang="zh-CN" dirty="0"/>
              <a:t>：当交流正弦下半波时，电流通过</a:t>
            </a:r>
            <a:r>
              <a:rPr lang="en-US" altLang="zh-CN" dirty="0"/>
              <a:t>Sa2</a:t>
            </a:r>
            <a:r>
              <a:rPr lang="zh-CN" altLang="zh-CN" dirty="0"/>
              <a:t>、中心（零线）电给电容充电。</a:t>
            </a:r>
          </a:p>
          <a:p>
            <a:r>
              <a:rPr lang="zh-CN" altLang="zh-CN" dirty="0"/>
              <a:t>模态</a:t>
            </a:r>
            <a:r>
              <a:rPr lang="en-US" altLang="zh-CN" dirty="0"/>
              <a:t>4</a:t>
            </a:r>
            <a:r>
              <a:rPr lang="zh-CN" altLang="zh-CN" dirty="0"/>
              <a:t>：当交流正弦下半波时，打开</a:t>
            </a:r>
            <a:r>
              <a:rPr lang="en-US" altLang="zh-CN" dirty="0"/>
              <a:t>Sa4</a:t>
            </a:r>
            <a:r>
              <a:rPr lang="zh-CN" altLang="zh-CN" dirty="0"/>
              <a:t>管，电流将通过零线流过</a:t>
            </a:r>
            <a:r>
              <a:rPr lang="en-US" altLang="zh-CN" dirty="0"/>
              <a:t>Sa3</a:t>
            </a:r>
            <a:r>
              <a:rPr lang="zh-CN" altLang="zh-CN" dirty="0"/>
              <a:t>、</a:t>
            </a:r>
            <a:r>
              <a:rPr lang="en-US" altLang="zh-CN" dirty="0"/>
              <a:t>Sa4</a:t>
            </a:r>
            <a:r>
              <a:rPr lang="zh-CN" altLang="zh-CN" dirty="0"/>
              <a:t>。此时相当于短路。由于电感电流不能突变，档案将阻碍电流增大。此时电感储能。当电流达到某值时，断开</a:t>
            </a:r>
            <a:r>
              <a:rPr lang="en-US" altLang="zh-CN" dirty="0"/>
              <a:t>Sa4.</a:t>
            </a:r>
            <a:r>
              <a:rPr lang="zh-CN" altLang="zh-CN" dirty="0"/>
              <a:t>由于电感电流不能突变，电感将继续保持电流，此时电流要放电保证电流。从而实现电容负端电势更低</a:t>
            </a:r>
            <a:endParaRPr lang="zh-CN" altLang="en-US" dirty="0"/>
          </a:p>
        </p:txBody>
      </p:sp>
      <p:pic>
        <p:nvPicPr>
          <p:cNvPr id="5" name="内容占位符 4"/>
          <p:cNvPicPr>
            <a:picLocks noGrp="1"/>
          </p:cNvPicPr>
          <p:nvPr>
            <p:ph sz="half" idx="2"/>
          </p:nvPr>
        </p:nvPicPr>
        <p:blipFill>
          <a:blip r:embed="rId2"/>
          <a:stretch>
            <a:fillRect/>
          </a:stretch>
        </p:blipFill>
        <p:spPr>
          <a:xfrm>
            <a:off x="4921152" y="3578469"/>
            <a:ext cx="5304302" cy="3018273"/>
          </a:xfrm>
          <a:prstGeom prst="rect">
            <a:avLst/>
          </a:prstGeom>
        </p:spPr>
      </p:pic>
      <p:sp>
        <p:nvSpPr>
          <p:cNvPr id="6" name="矩形 5"/>
          <p:cNvSpPr/>
          <p:nvPr/>
        </p:nvSpPr>
        <p:spPr>
          <a:xfrm>
            <a:off x="10540733" y="440190"/>
            <a:ext cx="441146" cy="369332"/>
          </a:xfrm>
          <a:prstGeom prst="rect">
            <a:avLst/>
          </a:prstGeom>
        </p:spPr>
        <p:txBody>
          <a:bodyPr wrap="none">
            <a:spAutoFit/>
          </a:bodyPr>
          <a:lstStyle/>
          <a:p>
            <a:r>
              <a:rPr lang="en-US" altLang="zh-CN" dirty="0"/>
              <a:t>16</a:t>
            </a:r>
            <a:endParaRPr lang="zh-CN" altLang="en-US" dirty="0"/>
          </a:p>
        </p:txBody>
      </p:sp>
      <p:pic>
        <p:nvPicPr>
          <p:cNvPr id="4" name="图片 3"/>
          <p:cNvPicPr>
            <a:picLocks noChangeAspect="1"/>
          </p:cNvPicPr>
          <p:nvPr/>
        </p:nvPicPr>
        <p:blipFill>
          <a:blip r:embed="rId3"/>
          <a:stretch>
            <a:fillRect/>
          </a:stretch>
        </p:blipFill>
        <p:spPr>
          <a:xfrm>
            <a:off x="4921152" y="1524762"/>
            <a:ext cx="5304302" cy="1851660"/>
          </a:xfrm>
          <a:prstGeom prst="rect">
            <a:avLst/>
          </a:prstGeom>
        </p:spPr>
      </p:pic>
    </p:spTree>
    <p:extLst>
      <p:ext uri="{BB962C8B-B14F-4D97-AF65-F5344CB8AC3E}">
        <p14:creationId xmlns:p14="http://schemas.microsoft.com/office/powerpoint/2010/main" val="440400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20"/>
            <a:ext cx="9404723" cy="672696"/>
          </a:xfrm>
          <a:solidFill>
            <a:schemeClr val="accent1">
              <a:lumMod val="60000"/>
              <a:lumOff val="40000"/>
            </a:schemeClr>
          </a:solidFill>
        </p:spPr>
        <p:txBody>
          <a:bodyPr/>
          <a:lstStyle/>
          <a:p>
            <a:r>
              <a:rPr lang="zh-CN" altLang="en-US" dirty="0"/>
              <a:t>功率</a:t>
            </a:r>
          </a:p>
        </p:txBody>
      </p:sp>
      <p:sp>
        <p:nvSpPr>
          <p:cNvPr id="3" name="内容占位符 2"/>
          <p:cNvSpPr>
            <a:spLocks noGrp="1"/>
          </p:cNvSpPr>
          <p:nvPr>
            <p:ph sz="half" idx="1"/>
          </p:nvPr>
        </p:nvSpPr>
        <p:spPr>
          <a:xfrm>
            <a:off x="646111" y="1427530"/>
            <a:ext cx="4866666" cy="1145853"/>
          </a:xfrm>
          <a:solidFill>
            <a:schemeClr val="accent1">
              <a:lumMod val="50000"/>
            </a:schemeClr>
          </a:solidFill>
        </p:spPr>
        <p:txBody>
          <a:bodyPr>
            <a:normAutofit fontScale="92500" lnSpcReduction="20000"/>
          </a:bodyPr>
          <a:lstStyle/>
          <a:p>
            <a:pPr marL="0" indent="0">
              <a:buNone/>
            </a:pPr>
            <a:r>
              <a:rPr lang="zh-CN" altLang="en-US" b="1" dirty="0">
                <a:solidFill>
                  <a:srgbClr val="FFFF00"/>
                </a:solidFill>
              </a:rPr>
              <a:t>有功功率：</a:t>
            </a:r>
            <a:r>
              <a:rPr lang="zh-CN" altLang="en-US" dirty="0"/>
              <a:t>又叫平均功率。交流电的瞬时功率不是一个恒定值，功率在一个周期内的平均值叫做有功功率，它是指在电路中电阻部分所消耗的功率，对电动机来说是指它的出力，以字母</a:t>
            </a:r>
            <a:r>
              <a:rPr lang="en-US" altLang="zh-CN" dirty="0"/>
              <a:t>P</a:t>
            </a:r>
            <a:r>
              <a:rPr lang="zh-CN" altLang="en-US" dirty="0"/>
              <a:t>表示，单位为千瓦（</a:t>
            </a:r>
            <a:r>
              <a:rPr lang="en-US" altLang="zh-CN" dirty="0"/>
              <a:t>kW</a:t>
            </a:r>
            <a:endParaRPr lang="zh-CN" altLang="en-US" dirty="0"/>
          </a:p>
        </p:txBody>
      </p:sp>
      <p:sp>
        <p:nvSpPr>
          <p:cNvPr id="5" name="文本框 4"/>
          <p:cNvSpPr txBox="1"/>
          <p:nvPr/>
        </p:nvSpPr>
        <p:spPr>
          <a:xfrm>
            <a:off x="646111" y="2640366"/>
            <a:ext cx="4866665" cy="2031325"/>
          </a:xfrm>
          <a:prstGeom prst="rect">
            <a:avLst/>
          </a:prstGeom>
          <a:solidFill>
            <a:schemeClr val="accent1">
              <a:lumMod val="50000"/>
            </a:schemeClr>
          </a:solidFill>
        </p:spPr>
        <p:txBody>
          <a:bodyPr wrap="square" rtlCol="0">
            <a:spAutoFit/>
          </a:bodyPr>
          <a:lstStyle/>
          <a:p>
            <a:r>
              <a:rPr lang="zh-CN" altLang="en-US" dirty="0">
                <a:solidFill>
                  <a:srgbClr val="FFFF00"/>
                </a:solidFill>
              </a:rPr>
              <a:t>无功功率：</a:t>
            </a:r>
            <a:r>
              <a:rPr lang="zh-CN" altLang="en-US" dirty="0"/>
              <a:t>在具有电感（或电容）的电路里，电感（或电容）在半周期的时间里把电源的能量变成磁场（或电场）能量贮存起来，在另外半周期的时间里又把贮存的磁场（或电场）能量送还给电源。只是与电源进行能量交换，并没有真正能量。我们把与电源交换能量值叫做无功功率，以字母</a:t>
            </a:r>
            <a:r>
              <a:rPr lang="en-US" altLang="zh-CN" dirty="0"/>
              <a:t>Q</a:t>
            </a:r>
            <a:r>
              <a:rPr lang="zh-CN" altLang="en-US" dirty="0"/>
              <a:t>表示，单位干乏（</a:t>
            </a:r>
            <a:r>
              <a:rPr lang="en-US" altLang="zh-CN" dirty="0" err="1"/>
              <a:t>kvar</a:t>
            </a:r>
            <a:r>
              <a:rPr lang="zh-CN" altLang="en-US" dirty="0"/>
              <a:t>）</a:t>
            </a:r>
          </a:p>
        </p:txBody>
      </p:sp>
      <p:sp>
        <p:nvSpPr>
          <p:cNvPr id="6" name="文本框 5"/>
          <p:cNvSpPr txBox="1"/>
          <p:nvPr/>
        </p:nvSpPr>
        <p:spPr>
          <a:xfrm>
            <a:off x="646109" y="4738674"/>
            <a:ext cx="4866665" cy="923330"/>
          </a:xfrm>
          <a:prstGeom prst="rect">
            <a:avLst/>
          </a:prstGeom>
          <a:solidFill>
            <a:schemeClr val="accent1">
              <a:lumMod val="50000"/>
            </a:schemeClr>
          </a:solidFill>
        </p:spPr>
        <p:txBody>
          <a:bodyPr wrap="square" rtlCol="0">
            <a:spAutoFit/>
          </a:bodyPr>
          <a:lstStyle/>
          <a:p>
            <a:r>
              <a:rPr lang="zh-CN" altLang="en-US" dirty="0">
                <a:solidFill>
                  <a:srgbClr val="FFFF00"/>
                </a:solidFill>
              </a:rPr>
              <a:t>视在功率：</a:t>
            </a:r>
            <a:r>
              <a:rPr lang="zh-CN" altLang="en-US" dirty="0"/>
              <a:t>在具有电阻和电抗的电路内，电压与电流的乘积叫视在功率，以字母</a:t>
            </a:r>
            <a:r>
              <a:rPr lang="en-US" altLang="zh-CN" dirty="0"/>
              <a:t>S</a:t>
            </a:r>
            <a:r>
              <a:rPr lang="zh-CN" altLang="en-US" dirty="0"/>
              <a:t>或符号 </a:t>
            </a:r>
            <a:r>
              <a:rPr lang="en-US" altLang="zh-CN" dirty="0"/>
              <a:t>Ps</a:t>
            </a:r>
            <a:r>
              <a:rPr lang="zh-CN" altLang="en-US" dirty="0"/>
              <a:t>表示，单位为千伏安（</a:t>
            </a:r>
            <a:r>
              <a:rPr lang="en-US" altLang="zh-CN" dirty="0"/>
              <a:t>kVA</a:t>
            </a:r>
            <a:r>
              <a:rPr lang="zh-CN" altLang="en-US" dirty="0"/>
              <a:t>）</a:t>
            </a:r>
          </a:p>
        </p:txBody>
      </p:sp>
      <p:pic>
        <p:nvPicPr>
          <p:cNvPr id="7" name="图片 6"/>
          <p:cNvPicPr>
            <a:picLocks noChangeAspect="1"/>
          </p:cNvPicPr>
          <p:nvPr/>
        </p:nvPicPr>
        <p:blipFill>
          <a:blip r:embed="rId2"/>
          <a:stretch>
            <a:fillRect/>
          </a:stretch>
        </p:blipFill>
        <p:spPr>
          <a:xfrm>
            <a:off x="5648325" y="2319998"/>
            <a:ext cx="5467350" cy="2076450"/>
          </a:xfrm>
          <a:prstGeom prst="rect">
            <a:avLst/>
          </a:prstGeom>
        </p:spPr>
      </p:pic>
      <p:sp>
        <p:nvSpPr>
          <p:cNvPr id="8" name="文本框 7"/>
          <p:cNvSpPr txBox="1"/>
          <p:nvPr/>
        </p:nvSpPr>
        <p:spPr>
          <a:xfrm>
            <a:off x="5648325" y="4787944"/>
            <a:ext cx="5467350" cy="923330"/>
          </a:xfrm>
          <a:prstGeom prst="rect">
            <a:avLst/>
          </a:prstGeom>
          <a:solidFill>
            <a:schemeClr val="accent1">
              <a:lumMod val="50000"/>
            </a:schemeClr>
          </a:solidFill>
        </p:spPr>
        <p:txBody>
          <a:bodyPr wrap="square" rtlCol="0">
            <a:spAutoFit/>
          </a:bodyPr>
          <a:lstStyle/>
          <a:p>
            <a:r>
              <a:rPr lang="zh-CN" altLang="en-US" dirty="0"/>
              <a:t>视在功率＝根号下（有功功率的平方＋无功功率的平方）</a:t>
            </a:r>
            <a:endParaRPr lang="en-US" altLang="zh-CN" dirty="0"/>
          </a:p>
          <a:p>
            <a:r>
              <a:rPr lang="zh-CN" altLang="en-US" dirty="0"/>
              <a:t>有功功率＝视在功率</a:t>
            </a:r>
            <a:r>
              <a:rPr lang="en-US" altLang="zh-CN" dirty="0"/>
              <a:t>×</a:t>
            </a:r>
            <a:r>
              <a:rPr lang="zh-CN" altLang="en-US" dirty="0"/>
              <a:t>功率因数。</a:t>
            </a:r>
          </a:p>
        </p:txBody>
      </p:sp>
      <p:sp>
        <p:nvSpPr>
          <p:cNvPr id="10" name="文本框 9"/>
          <p:cNvSpPr txBox="1"/>
          <p:nvPr/>
        </p:nvSpPr>
        <p:spPr>
          <a:xfrm>
            <a:off x="646109" y="5728987"/>
            <a:ext cx="4866665" cy="923330"/>
          </a:xfrm>
          <a:prstGeom prst="rect">
            <a:avLst/>
          </a:prstGeom>
          <a:solidFill>
            <a:schemeClr val="accent1">
              <a:lumMod val="50000"/>
            </a:schemeClr>
          </a:solidFill>
        </p:spPr>
        <p:txBody>
          <a:bodyPr wrap="square" rtlCol="0">
            <a:spAutoFit/>
          </a:bodyPr>
          <a:lstStyle/>
          <a:p>
            <a:r>
              <a:rPr lang="zh-CN" altLang="en-US" dirty="0">
                <a:solidFill>
                  <a:srgbClr val="FFFF00"/>
                </a:solidFill>
              </a:rPr>
              <a:t>额定功率：</a:t>
            </a:r>
            <a:r>
              <a:rPr lang="zh-CN" altLang="en-US" dirty="0"/>
              <a:t>是指加载在负载上电电压、电流值是额定的，说以得出的功率值是额定的。额定的意思也就是限定、制定的意思。</a:t>
            </a:r>
          </a:p>
        </p:txBody>
      </p:sp>
      <p:sp>
        <p:nvSpPr>
          <p:cNvPr id="11" name="文本框 10"/>
          <p:cNvSpPr txBox="1"/>
          <p:nvPr/>
        </p:nvSpPr>
        <p:spPr>
          <a:xfrm>
            <a:off x="5648325" y="5864469"/>
            <a:ext cx="3726283" cy="369332"/>
          </a:xfrm>
          <a:prstGeom prst="rect">
            <a:avLst/>
          </a:prstGeom>
          <a:solidFill>
            <a:srgbClr val="FF0000"/>
          </a:solidFill>
        </p:spPr>
        <p:txBody>
          <a:bodyPr wrap="square" rtlCol="0">
            <a:spAutoFit/>
          </a:bodyPr>
          <a:lstStyle/>
          <a:p>
            <a:r>
              <a:rPr lang="zh-CN" altLang="en-US" dirty="0"/>
              <a:t>问题：视在功率和额定功率的区别</a:t>
            </a:r>
          </a:p>
        </p:txBody>
      </p:sp>
    </p:spTree>
    <p:extLst>
      <p:ext uri="{BB962C8B-B14F-4D97-AF65-F5344CB8AC3E}">
        <p14:creationId xmlns:p14="http://schemas.microsoft.com/office/powerpoint/2010/main" val="3944606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404723" cy="778923"/>
          </a:xfrm>
          <a:solidFill>
            <a:schemeClr val="accent1">
              <a:lumMod val="60000"/>
              <a:lumOff val="40000"/>
            </a:schemeClr>
          </a:solidFill>
        </p:spPr>
        <p:txBody>
          <a:bodyPr/>
          <a:lstStyle/>
          <a:p>
            <a:r>
              <a:rPr lang="zh-CN" altLang="en-US" dirty="0"/>
              <a:t>三相</a:t>
            </a:r>
            <a:r>
              <a:rPr lang="en-US" altLang="zh-CN" dirty="0"/>
              <a:t>PFC</a:t>
            </a:r>
            <a:r>
              <a:rPr lang="zh-CN" altLang="en-US" dirty="0"/>
              <a:t>控制原理</a:t>
            </a:r>
            <a:r>
              <a:rPr lang="en-US" altLang="zh-CN" dirty="0"/>
              <a:t>1</a:t>
            </a:r>
            <a:endParaRPr lang="zh-CN" altLang="en-US" dirty="0"/>
          </a:p>
        </p:txBody>
      </p:sp>
      <p:sp>
        <p:nvSpPr>
          <p:cNvPr id="3" name="内容占位符 2"/>
          <p:cNvSpPr>
            <a:spLocks noGrp="1"/>
          </p:cNvSpPr>
          <p:nvPr>
            <p:ph sz="half" idx="1"/>
          </p:nvPr>
        </p:nvSpPr>
        <p:spPr>
          <a:xfrm>
            <a:off x="646112" y="1604865"/>
            <a:ext cx="4513717" cy="4651473"/>
          </a:xfrm>
          <a:solidFill>
            <a:schemeClr val="accent1">
              <a:lumMod val="50000"/>
            </a:schemeClr>
          </a:solidFill>
        </p:spPr>
        <p:txBody>
          <a:bodyPr>
            <a:normAutofit/>
          </a:bodyPr>
          <a:lstStyle/>
          <a:p>
            <a:pPr marL="0" indent="0">
              <a:buNone/>
            </a:pPr>
            <a:r>
              <a:rPr lang="zh-CN" altLang="en-US" dirty="0"/>
              <a:t>             </a:t>
            </a:r>
            <a:r>
              <a:rPr lang="zh-CN" altLang="en-US" dirty="0">
                <a:solidFill>
                  <a:srgbClr val="FFFF00"/>
                </a:solidFill>
              </a:rPr>
              <a:t>三相维也纳架构</a:t>
            </a:r>
            <a:endParaRPr lang="en-US" altLang="zh-CN" dirty="0">
              <a:solidFill>
                <a:srgbClr val="FFFF00"/>
              </a:solidFill>
            </a:endParaRPr>
          </a:p>
          <a:p>
            <a:pPr marL="0" indent="0">
              <a:buNone/>
            </a:pPr>
            <a:r>
              <a:rPr lang="zh-CN" altLang="en-US" dirty="0" smtClean="0"/>
              <a:t>学习完单相</a:t>
            </a:r>
            <a:r>
              <a:rPr lang="en-US" altLang="zh-CN" dirty="0" smtClean="0"/>
              <a:t>PFC</a:t>
            </a:r>
            <a:r>
              <a:rPr lang="zh-CN" altLang="en-US" dirty="0" smtClean="0"/>
              <a:t>后，我们来看一下三相</a:t>
            </a:r>
            <a:r>
              <a:rPr lang="en-US" altLang="zh-CN" dirty="0" smtClean="0"/>
              <a:t>PFC</a:t>
            </a:r>
            <a:r>
              <a:rPr lang="zh-CN" altLang="en-US" dirty="0" smtClean="0"/>
              <a:t>。</a:t>
            </a:r>
            <a:endParaRPr lang="en-US" altLang="zh-CN" dirty="0" smtClean="0"/>
          </a:p>
          <a:p>
            <a:pPr marL="0" indent="0">
              <a:buNone/>
            </a:pPr>
            <a:r>
              <a:rPr lang="zh-CN" altLang="en-US" dirty="0" smtClean="0"/>
              <a:t>我们可以简单的认为是三个单相</a:t>
            </a:r>
            <a:r>
              <a:rPr lang="en-US" altLang="zh-CN" dirty="0" err="1" smtClean="0"/>
              <a:t>PFCboost</a:t>
            </a:r>
            <a:r>
              <a:rPr lang="zh-CN" altLang="en-US" dirty="0" smtClean="0"/>
              <a:t>电路。其实控制它确实就是我们认为的那样。当作三个独立的单相</a:t>
            </a:r>
            <a:r>
              <a:rPr lang="en-US" altLang="zh-CN" dirty="0" smtClean="0"/>
              <a:t>PFC</a:t>
            </a:r>
            <a:r>
              <a:rPr lang="zh-CN" altLang="en-US" dirty="0" smtClean="0"/>
              <a:t>来控制。</a:t>
            </a:r>
            <a:endParaRPr lang="en-US" altLang="zh-CN" dirty="0" smtClean="0"/>
          </a:p>
          <a:p>
            <a:pPr marL="0" indent="0">
              <a:buNone/>
            </a:pPr>
            <a:r>
              <a:rPr lang="zh-CN" altLang="en-US" dirty="0" smtClean="0"/>
              <a:t>此时我们利用</a:t>
            </a:r>
            <a:r>
              <a:rPr lang="en-US" altLang="zh-CN" dirty="0" smtClean="0"/>
              <a:t>a1,a2,b1,b2,c1,c2</a:t>
            </a:r>
            <a:r>
              <a:rPr lang="zh-CN" altLang="en-US" dirty="0" smtClean="0"/>
              <a:t>开关管的体二级管，当作二极管使用，但是此时效率没有真正换成二极管效率高、如果不做双向，可以换成二极管。</a:t>
            </a:r>
            <a:endParaRPr lang="en-US" altLang="zh-CN" dirty="0" smtClean="0"/>
          </a:p>
          <a:p>
            <a:pPr marL="0" indent="0">
              <a:buNone/>
            </a:pPr>
            <a:r>
              <a:rPr lang="zh-CN" altLang="en-US" dirty="0"/>
              <a:t>另外</a:t>
            </a:r>
            <a:r>
              <a:rPr lang="zh-CN" altLang="en-US" dirty="0" smtClean="0"/>
              <a:t>这里要强调一点。任意时刻</a:t>
            </a:r>
            <a:r>
              <a:rPr lang="en-US" altLang="zh-CN" dirty="0" smtClean="0"/>
              <a:t>c1</a:t>
            </a:r>
            <a:r>
              <a:rPr lang="zh-CN" altLang="en-US" dirty="0" smtClean="0"/>
              <a:t>、</a:t>
            </a:r>
            <a:r>
              <a:rPr lang="en-US" altLang="zh-CN" dirty="0" smtClean="0"/>
              <a:t>C2</a:t>
            </a:r>
            <a:r>
              <a:rPr lang="zh-CN" altLang="en-US" dirty="0" smtClean="0"/>
              <a:t>中间那个点输入输出电流总和等于</a:t>
            </a:r>
            <a:r>
              <a:rPr lang="en-US" altLang="zh-CN" dirty="0" smtClean="0"/>
              <a:t>0.</a:t>
            </a:r>
            <a:r>
              <a:rPr lang="zh-CN" altLang="en-US" dirty="0" smtClean="0"/>
              <a:t>我们称为中心点。这里后面控制算法设计时会用到，这里不多讲。</a:t>
            </a:r>
            <a:endParaRPr lang="en-US" altLang="zh-CN" dirty="0" smtClean="0"/>
          </a:p>
          <a:p>
            <a:pPr marL="0" indent="0">
              <a:buNone/>
            </a:pPr>
            <a:endParaRPr lang="zh-CN" altLang="en-US" dirty="0"/>
          </a:p>
        </p:txBody>
      </p:sp>
      <p:sp>
        <p:nvSpPr>
          <p:cNvPr id="7" name="矩形 6"/>
          <p:cNvSpPr/>
          <p:nvPr/>
        </p:nvSpPr>
        <p:spPr>
          <a:xfrm>
            <a:off x="10615378" y="472847"/>
            <a:ext cx="441146" cy="369332"/>
          </a:xfrm>
          <a:prstGeom prst="rect">
            <a:avLst/>
          </a:prstGeom>
        </p:spPr>
        <p:txBody>
          <a:bodyPr wrap="none">
            <a:spAutoFit/>
          </a:bodyPr>
          <a:lstStyle/>
          <a:p>
            <a:r>
              <a:rPr lang="en-US" altLang="zh-CN" dirty="0"/>
              <a:t>17</a:t>
            </a:r>
            <a:endParaRPr lang="zh-CN" altLang="en-US" dirty="0"/>
          </a:p>
        </p:txBody>
      </p:sp>
      <p:pic>
        <p:nvPicPr>
          <p:cNvPr id="9" name="图片 8"/>
          <p:cNvPicPr>
            <a:picLocks noChangeAspect="1"/>
          </p:cNvPicPr>
          <p:nvPr/>
        </p:nvPicPr>
        <p:blipFill>
          <a:blip r:embed="rId2"/>
          <a:stretch>
            <a:fillRect/>
          </a:stretch>
        </p:blipFill>
        <p:spPr>
          <a:xfrm>
            <a:off x="5348472" y="2074983"/>
            <a:ext cx="6743548" cy="3066317"/>
          </a:xfrm>
          <a:prstGeom prst="rect">
            <a:avLst/>
          </a:prstGeom>
        </p:spPr>
      </p:pic>
    </p:spTree>
    <p:extLst>
      <p:ext uri="{BB962C8B-B14F-4D97-AF65-F5344CB8AC3E}">
        <p14:creationId xmlns:p14="http://schemas.microsoft.com/office/powerpoint/2010/main" val="709344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71062" y="295729"/>
            <a:ext cx="9404723" cy="665324"/>
          </a:xfrm>
          <a:solidFill>
            <a:schemeClr val="accent1">
              <a:lumMod val="60000"/>
              <a:lumOff val="40000"/>
            </a:schemeClr>
          </a:solidFill>
        </p:spPr>
        <p:txBody>
          <a:bodyPr/>
          <a:lstStyle/>
          <a:p>
            <a:pPr lvl="0"/>
            <a:r>
              <a:rPr lang="zh-CN" altLang="en-US" sz="2400" dirty="0"/>
              <a:t>三相</a:t>
            </a:r>
            <a:r>
              <a:rPr lang="en-US" altLang="zh-CN" sz="2400" dirty="0"/>
              <a:t>PFC</a:t>
            </a:r>
            <a:r>
              <a:rPr lang="zh-CN" altLang="en-US" sz="2400" dirty="0"/>
              <a:t>控制原理</a:t>
            </a:r>
            <a:r>
              <a:rPr lang="en-US" altLang="zh-CN" sz="2400" dirty="0"/>
              <a:t>2</a:t>
            </a:r>
            <a:endParaRPr lang="zh-CN" altLang="en-US" sz="1600" dirty="0"/>
          </a:p>
        </p:txBody>
      </p:sp>
      <p:sp>
        <p:nvSpPr>
          <p:cNvPr id="4" name="灯片编号占位符 3"/>
          <p:cNvSpPr>
            <a:spLocks noGrp="1"/>
          </p:cNvSpPr>
          <p:nvPr>
            <p:ph type="sldNum" sz="quarter" idx="12"/>
          </p:nvPr>
        </p:nvSpPr>
        <p:spPr/>
        <p:txBody>
          <a:bodyPr/>
          <a:lstStyle/>
          <a:p>
            <a:fld id="{5606132D-0BD3-41E1-B4A7-01F6C4A01DB9}" type="slidenum">
              <a:rPr lang="zh-CN" altLang="en-US" smtClean="0"/>
              <a:pPr/>
              <a:t>21</a:t>
            </a:fld>
            <a:endParaRPr lang="zh-CN" altLang="en-US" dirty="0"/>
          </a:p>
        </p:txBody>
      </p:sp>
      <p:pic>
        <p:nvPicPr>
          <p:cNvPr id="6" name="图片 5"/>
          <p:cNvPicPr>
            <a:picLocks noChangeAspect="1"/>
          </p:cNvPicPr>
          <p:nvPr/>
        </p:nvPicPr>
        <p:blipFill>
          <a:blip r:embed="rId2"/>
          <a:stretch>
            <a:fillRect/>
          </a:stretch>
        </p:blipFill>
        <p:spPr>
          <a:xfrm>
            <a:off x="5917108" y="1188700"/>
            <a:ext cx="5273631" cy="5669300"/>
          </a:xfrm>
          <a:prstGeom prst="rect">
            <a:avLst/>
          </a:prstGeom>
        </p:spPr>
      </p:pic>
      <p:pic>
        <p:nvPicPr>
          <p:cNvPr id="3" name="图片 2"/>
          <p:cNvPicPr>
            <a:picLocks noChangeAspect="1"/>
          </p:cNvPicPr>
          <p:nvPr/>
        </p:nvPicPr>
        <p:blipFill>
          <a:blip r:embed="rId3"/>
          <a:stretch>
            <a:fillRect/>
          </a:stretch>
        </p:blipFill>
        <p:spPr>
          <a:xfrm>
            <a:off x="671062" y="3251227"/>
            <a:ext cx="5164425" cy="3387683"/>
          </a:xfrm>
          <a:prstGeom prst="rect">
            <a:avLst/>
          </a:prstGeom>
        </p:spPr>
      </p:pic>
      <p:sp>
        <p:nvSpPr>
          <p:cNvPr id="5" name="文本框 4"/>
          <p:cNvSpPr txBox="1"/>
          <p:nvPr/>
        </p:nvSpPr>
        <p:spPr>
          <a:xfrm>
            <a:off x="738554" y="2127738"/>
            <a:ext cx="4570482" cy="369332"/>
          </a:xfrm>
          <a:prstGeom prst="rect">
            <a:avLst/>
          </a:prstGeom>
          <a:solidFill>
            <a:srgbClr val="FF0000"/>
          </a:solidFill>
        </p:spPr>
        <p:txBody>
          <a:bodyPr wrap="none" rtlCol="0">
            <a:spAutoFit/>
          </a:bodyPr>
          <a:lstStyle/>
          <a:p>
            <a:r>
              <a:rPr lang="zh-CN" altLang="en-US" dirty="0" smtClean="0"/>
              <a:t>我们分析一下维也纳开关管的不同开关模态</a:t>
            </a:r>
            <a:endParaRPr lang="zh-CN" altLang="en-US" dirty="0"/>
          </a:p>
        </p:txBody>
      </p:sp>
    </p:spTree>
    <p:extLst>
      <p:ext uri="{BB962C8B-B14F-4D97-AF65-F5344CB8AC3E}">
        <p14:creationId xmlns:p14="http://schemas.microsoft.com/office/powerpoint/2010/main" val="2326820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422532" y="2905772"/>
            <a:ext cx="3411415" cy="734244"/>
          </a:xfrm>
          <a:solidFill>
            <a:schemeClr val="accent1">
              <a:lumMod val="50000"/>
            </a:schemeClr>
          </a:solidFill>
        </p:spPr>
        <p:txBody>
          <a:bodyPr/>
          <a:lstStyle/>
          <a:p>
            <a:r>
              <a:rPr lang="zh-CN" altLang="en-US" dirty="0"/>
              <a:t>环路控制基础</a:t>
            </a:r>
          </a:p>
        </p:txBody>
      </p:sp>
    </p:spTree>
    <p:extLst>
      <p:ext uri="{BB962C8B-B14F-4D97-AF65-F5344CB8AC3E}">
        <p14:creationId xmlns:p14="http://schemas.microsoft.com/office/powerpoint/2010/main" val="38656847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404723" cy="672697"/>
          </a:xfrm>
          <a:solidFill>
            <a:schemeClr val="accent1">
              <a:lumMod val="60000"/>
              <a:lumOff val="40000"/>
            </a:schemeClr>
          </a:solidFill>
        </p:spPr>
        <p:txBody>
          <a:bodyPr/>
          <a:lstStyle/>
          <a:p>
            <a:r>
              <a:rPr lang="en-US" altLang="zh-CN" dirty="0"/>
              <a:t>PWM</a:t>
            </a:r>
            <a:r>
              <a:rPr lang="zh-CN" altLang="en-US" dirty="0"/>
              <a:t>产生方式</a:t>
            </a:r>
          </a:p>
        </p:txBody>
      </p:sp>
      <p:sp>
        <p:nvSpPr>
          <p:cNvPr id="3" name="内容占位符 2"/>
          <p:cNvSpPr>
            <a:spLocks noGrp="1"/>
          </p:cNvSpPr>
          <p:nvPr>
            <p:ph sz="half" idx="1"/>
          </p:nvPr>
        </p:nvSpPr>
        <p:spPr>
          <a:xfrm>
            <a:off x="646112" y="1338583"/>
            <a:ext cx="1903657" cy="2090417"/>
          </a:xfrm>
          <a:solidFill>
            <a:schemeClr val="accent1">
              <a:lumMod val="50000"/>
            </a:schemeClr>
          </a:solidFill>
        </p:spPr>
        <p:txBody>
          <a:bodyPr>
            <a:normAutofit fontScale="92500" lnSpcReduction="20000"/>
          </a:bodyPr>
          <a:lstStyle/>
          <a:p>
            <a:pPr marL="0" indent="0">
              <a:buNone/>
            </a:pPr>
            <a:r>
              <a:rPr lang="en-US" altLang="zh-CN" dirty="0">
                <a:solidFill>
                  <a:srgbClr val="FFFF00"/>
                </a:solidFill>
              </a:rPr>
              <a:t>PWM</a:t>
            </a:r>
            <a:r>
              <a:rPr lang="zh-CN" altLang="en-US" dirty="0">
                <a:solidFill>
                  <a:srgbClr val="FFFF00"/>
                </a:solidFill>
              </a:rPr>
              <a:t>产生方法</a:t>
            </a:r>
            <a:endParaRPr lang="en-US" altLang="zh-CN" dirty="0">
              <a:solidFill>
                <a:srgbClr val="FFFF00"/>
              </a:solidFill>
            </a:endParaRPr>
          </a:p>
          <a:p>
            <a:r>
              <a:rPr lang="zh-CN" altLang="en-US" dirty="0"/>
              <a:t>计数周期</a:t>
            </a:r>
            <a:endParaRPr lang="en-US" altLang="zh-CN" dirty="0"/>
          </a:p>
          <a:p>
            <a:r>
              <a:rPr lang="zh-CN" altLang="en-US" dirty="0"/>
              <a:t>时基</a:t>
            </a:r>
            <a:endParaRPr lang="en-US" altLang="zh-CN" dirty="0"/>
          </a:p>
          <a:p>
            <a:r>
              <a:rPr lang="zh-CN" altLang="en-US" dirty="0"/>
              <a:t>计数模式</a:t>
            </a:r>
            <a:endParaRPr lang="en-US" altLang="zh-CN" dirty="0"/>
          </a:p>
          <a:p>
            <a:r>
              <a:rPr lang="zh-CN" altLang="en-US" dirty="0"/>
              <a:t>比较计数</a:t>
            </a:r>
            <a:endParaRPr lang="en-US" altLang="zh-CN" dirty="0"/>
          </a:p>
          <a:p>
            <a:r>
              <a:rPr lang="en-US" altLang="zh-CN" dirty="0"/>
              <a:t>AQ</a:t>
            </a:r>
            <a:r>
              <a:rPr lang="zh-CN" altLang="en-US" dirty="0"/>
              <a:t>动作</a:t>
            </a:r>
          </a:p>
        </p:txBody>
      </p:sp>
      <p:pic>
        <p:nvPicPr>
          <p:cNvPr id="5" name="图片 4"/>
          <p:cNvPicPr>
            <a:picLocks noChangeAspect="1"/>
          </p:cNvPicPr>
          <p:nvPr/>
        </p:nvPicPr>
        <p:blipFill>
          <a:blip r:embed="rId2"/>
          <a:stretch>
            <a:fillRect/>
          </a:stretch>
        </p:blipFill>
        <p:spPr>
          <a:xfrm>
            <a:off x="2725614" y="1213305"/>
            <a:ext cx="3820257" cy="2651208"/>
          </a:xfrm>
          <a:prstGeom prst="rect">
            <a:avLst/>
          </a:prstGeom>
        </p:spPr>
      </p:pic>
      <p:pic>
        <p:nvPicPr>
          <p:cNvPr id="6" name="图片 5"/>
          <p:cNvPicPr>
            <a:picLocks noChangeAspect="1"/>
          </p:cNvPicPr>
          <p:nvPr/>
        </p:nvPicPr>
        <p:blipFill>
          <a:blip r:embed="rId3"/>
          <a:stretch>
            <a:fillRect/>
          </a:stretch>
        </p:blipFill>
        <p:spPr>
          <a:xfrm>
            <a:off x="2725614" y="3952403"/>
            <a:ext cx="3820258" cy="2887825"/>
          </a:xfrm>
          <a:prstGeom prst="rect">
            <a:avLst/>
          </a:prstGeom>
        </p:spPr>
      </p:pic>
      <p:pic>
        <p:nvPicPr>
          <p:cNvPr id="7" name="图片 6"/>
          <p:cNvPicPr>
            <a:picLocks noChangeAspect="1"/>
          </p:cNvPicPr>
          <p:nvPr/>
        </p:nvPicPr>
        <p:blipFill>
          <a:blip r:embed="rId4"/>
          <a:stretch>
            <a:fillRect/>
          </a:stretch>
        </p:blipFill>
        <p:spPr>
          <a:xfrm>
            <a:off x="6620266" y="1213306"/>
            <a:ext cx="4702142" cy="2651208"/>
          </a:xfrm>
          <a:prstGeom prst="rect">
            <a:avLst/>
          </a:prstGeom>
        </p:spPr>
      </p:pic>
      <p:pic>
        <p:nvPicPr>
          <p:cNvPr id="10" name="图片 9"/>
          <p:cNvPicPr>
            <a:picLocks noChangeAspect="1"/>
          </p:cNvPicPr>
          <p:nvPr/>
        </p:nvPicPr>
        <p:blipFill>
          <a:blip r:embed="rId5"/>
          <a:stretch>
            <a:fillRect/>
          </a:stretch>
        </p:blipFill>
        <p:spPr>
          <a:xfrm>
            <a:off x="6620266" y="3952403"/>
            <a:ext cx="4702142" cy="2887825"/>
          </a:xfrm>
          <a:prstGeom prst="rect">
            <a:avLst/>
          </a:prstGeom>
        </p:spPr>
      </p:pic>
      <p:sp>
        <p:nvSpPr>
          <p:cNvPr id="13" name="内容占位符 2"/>
          <p:cNvSpPr>
            <a:spLocks noGrp="1"/>
          </p:cNvSpPr>
          <p:nvPr>
            <p:ph sz="half" idx="1"/>
          </p:nvPr>
        </p:nvSpPr>
        <p:spPr>
          <a:xfrm>
            <a:off x="646111" y="4084429"/>
            <a:ext cx="1903657" cy="1278879"/>
          </a:xfrm>
          <a:solidFill>
            <a:schemeClr val="accent1">
              <a:lumMod val="50000"/>
            </a:schemeClr>
          </a:solidFill>
        </p:spPr>
        <p:txBody>
          <a:bodyPr>
            <a:normAutofit fontScale="85000" lnSpcReduction="20000"/>
          </a:bodyPr>
          <a:lstStyle/>
          <a:p>
            <a:pPr marL="0" indent="0">
              <a:buNone/>
            </a:pPr>
            <a:r>
              <a:rPr lang="en-US" altLang="zh-CN" dirty="0">
                <a:solidFill>
                  <a:srgbClr val="FFFF00"/>
                </a:solidFill>
              </a:rPr>
              <a:t>   PWM</a:t>
            </a:r>
            <a:r>
              <a:rPr lang="zh-CN" altLang="en-US" dirty="0">
                <a:solidFill>
                  <a:srgbClr val="FFFF00"/>
                </a:solidFill>
              </a:rPr>
              <a:t>重要概念</a:t>
            </a:r>
            <a:endParaRPr lang="en-US" altLang="zh-CN" dirty="0">
              <a:solidFill>
                <a:srgbClr val="FFFF00"/>
              </a:solidFill>
            </a:endParaRPr>
          </a:p>
          <a:p>
            <a:r>
              <a:rPr lang="en-US" altLang="zh-CN" dirty="0"/>
              <a:t>PWM</a:t>
            </a:r>
            <a:r>
              <a:rPr lang="zh-CN" altLang="en-US" dirty="0"/>
              <a:t>周期</a:t>
            </a:r>
            <a:endParaRPr lang="en-US" altLang="zh-CN" dirty="0"/>
          </a:p>
          <a:p>
            <a:r>
              <a:rPr lang="zh-CN" altLang="en-US" dirty="0"/>
              <a:t>占空比</a:t>
            </a:r>
            <a:endParaRPr lang="en-US" altLang="zh-CN" dirty="0"/>
          </a:p>
          <a:p>
            <a:r>
              <a:rPr lang="zh-CN" altLang="en-US" dirty="0"/>
              <a:t>幅值</a:t>
            </a:r>
            <a:endParaRPr lang="en-US" altLang="zh-CN" dirty="0"/>
          </a:p>
        </p:txBody>
      </p:sp>
    </p:spTree>
    <p:extLst>
      <p:ext uri="{BB962C8B-B14F-4D97-AF65-F5344CB8AC3E}">
        <p14:creationId xmlns:p14="http://schemas.microsoft.com/office/powerpoint/2010/main" val="42052168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79592" y="180157"/>
            <a:ext cx="9404723" cy="672697"/>
          </a:xfrm>
          <a:solidFill>
            <a:schemeClr val="accent1">
              <a:lumMod val="60000"/>
              <a:lumOff val="40000"/>
            </a:schemeClr>
          </a:solidFill>
        </p:spPr>
        <p:txBody>
          <a:bodyPr/>
          <a:lstStyle/>
          <a:p>
            <a:r>
              <a:rPr lang="en-US" altLang="zh-CN" dirty="0"/>
              <a:t>PWM</a:t>
            </a:r>
            <a:r>
              <a:rPr lang="zh-CN" altLang="en-US" dirty="0"/>
              <a:t>调制方法</a:t>
            </a:r>
          </a:p>
        </p:txBody>
      </p:sp>
      <p:sp>
        <p:nvSpPr>
          <p:cNvPr id="3" name="内容占位符 2"/>
          <p:cNvSpPr>
            <a:spLocks noGrp="1"/>
          </p:cNvSpPr>
          <p:nvPr>
            <p:ph sz="half" idx="1"/>
          </p:nvPr>
        </p:nvSpPr>
        <p:spPr>
          <a:xfrm>
            <a:off x="379592" y="1028700"/>
            <a:ext cx="4025354" cy="5681229"/>
          </a:xfrm>
          <a:solidFill>
            <a:schemeClr val="accent1">
              <a:lumMod val="50000"/>
            </a:schemeClr>
          </a:solidFill>
        </p:spPr>
        <p:txBody>
          <a:bodyPr>
            <a:normAutofit/>
          </a:bodyPr>
          <a:lstStyle/>
          <a:p>
            <a:pPr marL="0" indent="0">
              <a:buNone/>
            </a:pPr>
            <a:r>
              <a:rPr lang="zh-CN" altLang="en-US" sz="2400" dirty="0"/>
              <a:t>如图</a:t>
            </a:r>
            <a:r>
              <a:rPr lang="en-US" altLang="zh-CN" sz="2400" dirty="0"/>
              <a:t> </a:t>
            </a:r>
            <a:r>
              <a:rPr lang="zh-CN" altLang="en-US" sz="2400" dirty="0"/>
              <a:t>显示了 </a:t>
            </a:r>
            <a:r>
              <a:rPr lang="en-US" altLang="zh-CN" sz="2400" dirty="0"/>
              <a:t>Vienna </a:t>
            </a:r>
            <a:r>
              <a:rPr lang="zh-CN" altLang="en-US" sz="2400" dirty="0"/>
              <a:t>整流器的简化单相图。要控制该整流器，需要对占空比进行控制，从而使其直接调节电 压 。也就是说，如果软件变量 </a:t>
            </a:r>
            <a:r>
              <a:rPr lang="en-US" altLang="zh-CN" sz="2400" i="1" dirty="0"/>
              <a:t>Duty </a:t>
            </a:r>
            <a:r>
              <a:rPr lang="zh-CN" altLang="en-US" sz="2400" dirty="0"/>
              <a:t>设置为 </a:t>
            </a:r>
            <a:r>
              <a:rPr lang="en-US" altLang="zh-CN" sz="2400" dirty="0"/>
              <a:t>1</a:t>
            </a:r>
            <a:r>
              <a:rPr lang="zh-CN" altLang="en-US" sz="2400" dirty="0"/>
              <a:t>，则会始终禁止打开 </a:t>
            </a:r>
            <a:r>
              <a:rPr lang="en-US" altLang="zh-CN" sz="2400" dirty="0"/>
              <a:t>Q1 </a:t>
            </a:r>
            <a:r>
              <a:rPr lang="zh-CN" altLang="en-US" sz="2400" dirty="0"/>
              <a:t>和 </a:t>
            </a:r>
            <a:r>
              <a:rPr lang="en-US" altLang="zh-CN" sz="2400" dirty="0"/>
              <a:t>Q2 </a:t>
            </a:r>
            <a:r>
              <a:rPr lang="zh-CN" altLang="en-US" sz="2400" dirty="0"/>
              <a:t>开关并将电感器通过桥式二 极管连接至直流总线，从而产生最大电压。同样，如果 </a:t>
            </a:r>
            <a:r>
              <a:rPr lang="en-US" altLang="zh-CN" sz="2400" i="1" dirty="0"/>
              <a:t>Duty </a:t>
            </a:r>
            <a:r>
              <a:rPr lang="zh-CN" altLang="en-US" sz="2400" dirty="0"/>
              <a:t>设置为 </a:t>
            </a:r>
            <a:r>
              <a:rPr lang="en-US" altLang="zh-CN" sz="2400" dirty="0"/>
              <a:t>0</a:t>
            </a:r>
            <a:r>
              <a:rPr lang="zh-CN" altLang="en-US" sz="2400" dirty="0"/>
              <a:t>，则会对 </a:t>
            </a:r>
            <a:r>
              <a:rPr lang="en-US" altLang="zh-CN" sz="2400" dirty="0"/>
              <a:t>PWM </a:t>
            </a:r>
            <a:r>
              <a:rPr lang="zh-CN" altLang="en-US" sz="2400" dirty="0"/>
              <a:t>进行调 制，始终保持 </a:t>
            </a:r>
            <a:r>
              <a:rPr lang="en-US" altLang="zh-CN" sz="2400" dirty="0"/>
              <a:t>Q1 </a:t>
            </a:r>
            <a:r>
              <a:rPr lang="zh-CN" altLang="en-US" sz="2400" dirty="0"/>
              <a:t>和 </a:t>
            </a:r>
            <a:r>
              <a:rPr lang="en-US" altLang="zh-CN" sz="2400" dirty="0"/>
              <a:t>Q2 </a:t>
            </a:r>
            <a:r>
              <a:rPr lang="zh-CN" altLang="en-US" sz="2400" dirty="0"/>
              <a:t>导通，为</a:t>
            </a:r>
            <a:r>
              <a:rPr lang="en-US" altLang="zh-CN" sz="2400" dirty="0"/>
              <a:t>Li</a:t>
            </a:r>
            <a:r>
              <a:rPr lang="zh-CN" altLang="en-US" sz="2400" dirty="0"/>
              <a:t>电感充电。 </a:t>
            </a:r>
          </a:p>
        </p:txBody>
      </p:sp>
      <p:pic>
        <p:nvPicPr>
          <p:cNvPr id="4" name="图片 3"/>
          <p:cNvPicPr>
            <a:picLocks noChangeAspect="1"/>
          </p:cNvPicPr>
          <p:nvPr/>
        </p:nvPicPr>
        <p:blipFill>
          <a:blip r:embed="rId2"/>
          <a:stretch>
            <a:fillRect/>
          </a:stretch>
        </p:blipFill>
        <p:spPr>
          <a:xfrm>
            <a:off x="4536917" y="852854"/>
            <a:ext cx="5544136" cy="3005533"/>
          </a:xfrm>
          <a:prstGeom prst="rect">
            <a:avLst/>
          </a:prstGeom>
        </p:spPr>
      </p:pic>
      <p:pic>
        <p:nvPicPr>
          <p:cNvPr id="8" name="图片 7"/>
          <p:cNvPicPr>
            <a:picLocks noChangeAspect="1"/>
          </p:cNvPicPr>
          <p:nvPr/>
        </p:nvPicPr>
        <p:blipFill>
          <a:blip r:embed="rId3"/>
          <a:stretch>
            <a:fillRect/>
          </a:stretch>
        </p:blipFill>
        <p:spPr>
          <a:xfrm>
            <a:off x="4536917" y="3858387"/>
            <a:ext cx="5544136" cy="2813538"/>
          </a:xfrm>
          <a:prstGeom prst="rect">
            <a:avLst/>
          </a:prstGeom>
        </p:spPr>
      </p:pic>
    </p:spTree>
    <p:extLst>
      <p:ext uri="{BB962C8B-B14F-4D97-AF65-F5344CB8AC3E}">
        <p14:creationId xmlns:p14="http://schemas.microsoft.com/office/powerpoint/2010/main" val="18855362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192481" cy="716659"/>
          </a:xfrm>
          <a:solidFill>
            <a:schemeClr val="accent1">
              <a:lumMod val="60000"/>
              <a:lumOff val="40000"/>
            </a:schemeClr>
          </a:solidFill>
        </p:spPr>
        <p:txBody>
          <a:bodyPr/>
          <a:lstStyle/>
          <a:p>
            <a:r>
              <a:rPr lang="en-US" altLang="zh-CN" dirty="0"/>
              <a:t>PI</a:t>
            </a:r>
            <a:r>
              <a:rPr lang="zh-CN" altLang="en-US" dirty="0"/>
              <a:t>算法</a:t>
            </a:r>
            <a:r>
              <a:rPr lang="en-US" altLang="zh-CN" dirty="0"/>
              <a:t>-</a:t>
            </a:r>
            <a:r>
              <a:rPr lang="zh-CN" altLang="en-US" dirty="0"/>
              <a:t>数学思想</a:t>
            </a:r>
          </a:p>
        </p:txBody>
      </p:sp>
      <p:pic>
        <p:nvPicPr>
          <p:cNvPr id="10" name="图片 9"/>
          <p:cNvPicPr/>
          <p:nvPr/>
        </p:nvPicPr>
        <p:blipFill>
          <a:blip r:embed="rId2"/>
          <a:stretch>
            <a:fillRect/>
          </a:stretch>
        </p:blipFill>
        <p:spPr>
          <a:xfrm>
            <a:off x="514226" y="1469438"/>
            <a:ext cx="5274310" cy="4253230"/>
          </a:xfrm>
          <a:prstGeom prst="rect">
            <a:avLst/>
          </a:prstGeom>
        </p:spPr>
      </p:pic>
      <p:pic>
        <p:nvPicPr>
          <p:cNvPr id="11" name="图片 10"/>
          <p:cNvPicPr/>
          <p:nvPr/>
        </p:nvPicPr>
        <p:blipFill>
          <a:blip r:embed="rId3"/>
          <a:stretch>
            <a:fillRect/>
          </a:stretch>
        </p:blipFill>
        <p:spPr>
          <a:xfrm>
            <a:off x="5885251" y="1469438"/>
            <a:ext cx="5746971" cy="4253230"/>
          </a:xfrm>
          <a:prstGeom prst="rect">
            <a:avLst/>
          </a:prstGeom>
        </p:spPr>
      </p:pic>
    </p:spTree>
    <p:extLst>
      <p:ext uri="{BB962C8B-B14F-4D97-AF65-F5344CB8AC3E}">
        <p14:creationId xmlns:p14="http://schemas.microsoft.com/office/powerpoint/2010/main" val="20271656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192481" cy="716659"/>
          </a:xfrm>
          <a:solidFill>
            <a:schemeClr val="accent1">
              <a:lumMod val="60000"/>
              <a:lumOff val="40000"/>
            </a:schemeClr>
          </a:solidFill>
        </p:spPr>
        <p:txBody>
          <a:bodyPr/>
          <a:lstStyle/>
          <a:p>
            <a:r>
              <a:rPr lang="en-US" altLang="zh-CN" dirty="0"/>
              <a:t>PI</a:t>
            </a:r>
            <a:r>
              <a:rPr lang="zh-CN" altLang="en-US" dirty="0"/>
              <a:t>算法</a:t>
            </a:r>
            <a:r>
              <a:rPr lang="en-US" altLang="zh-CN" dirty="0"/>
              <a:t>-</a:t>
            </a:r>
            <a:r>
              <a:rPr lang="zh-CN" altLang="en-US" dirty="0"/>
              <a:t>逻辑思想</a:t>
            </a:r>
          </a:p>
        </p:txBody>
      </p:sp>
      <p:sp>
        <p:nvSpPr>
          <p:cNvPr id="3" name="内容占位符 2"/>
          <p:cNvSpPr>
            <a:spLocks noGrp="1"/>
          </p:cNvSpPr>
          <p:nvPr>
            <p:ph sz="half" idx="1"/>
          </p:nvPr>
        </p:nvSpPr>
        <p:spPr>
          <a:xfrm>
            <a:off x="492370" y="1670539"/>
            <a:ext cx="3270738" cy="3411415"/>
          </a:xfrm>
          <a:solidFill>
            <a:schemeClr val="accent1">
              <a:lumMod val="50000"/>
            </a:schemeClr>
          </a:solidFill>
          <a:ln>
            <a:solidFill>
              <a:schemeClr val="accent1">
                <a:lumMod val="50000"/>
              </a:schemeClr>
            </a:solidFill>
          </a:ln>
        </p:spPr>
        <p:txBody>
          <a:bodyPr/>
          <a:lstStyle/>
          <a:p>
            <a:r>
              <a:rPr lang="en-US" altLang="zh-CN" dirty="0"/>
              <a:t>I</a:t>
            </a:r>
            <a:r>
              <a:rPr lang="zh-CN" altLang="en-US" dirty="0"/>
              <a:t>为积分量</a:t>
            </a:r>
            <a:endParaRPr lang="en-US" altLang="zh-CN" dirty="0"/>
          </a:p>
          <a:p>
            <a:pPr marL="0" indent="0">
              <a:buNone/>
            </a:pPr>
            <a:r>
              <a:rPr lang="zh-CN" altLang="en-US" dirty="0"/>
              <a:t>积分控制，控制器的输出与输入误差信号的积分成正比关系</a:t>
            </a:r>
            <a:endParaRPr lang="en-US" altLang="zh-CN" dirty="0"/>
          </a:p>
          <a:p>
            <a:pPr marL="0" indent="0">
              <a:buNone/>
            </a:pPr>
            <a:r>
              <a:rPr lang="zh-CN" altLang="en-US" dirty="0">
                <a:solidFill>
                  <a:srgbClr val="FFFF00"/>
                </a:solidFill>
              </a:rPr>
              <a:t>控制速度会比较慢</a:t>
            </a:r>
            <a:endParaRPr lang="en-US" altLang="zh-CN" dirty="0">
              <a:solidFill>
                <a:srgbClr val="FFFF00"/>
              </a:solidFill>
            </a:endParaRPr>
          </a:p>
          <a:p>
            <a:r>
              <a:rPr lang="en-US" altLang="zh-CN" dirty="0"/>
              <a:t>P</a:t>
            </a:r>
            <a:r>
              <a:rPr lang="zh-CN" altLang="en-US" dirty="0"/>
              <a:t>为比例量：</a:t>
            </a:r>
            <a:endParaRPr lang="en-US" altLang="zh-CN" dirty="0"/>
          </a:p>
          <a:p>
            <a:pPr marL="0" indent="0">
              <a:buNone/>
            </a:pPr>
            <a:r>
              <a:rPr lang="zh-CN" altLang="en-US" dirty="0"/>
              <a:t>比例控制是一种最简单的控制方式，其控制器的输出与输入误差信号成比例关系</a:t>
            </a:r>
            <a:endParaRPr lang="en-US" altLang="zh-CN" dirty="0"/>
          </a:p>
          <a:p>
            <a:pPr marL="0" indent="0">
              <a:buNone/>
            </a:pPr>
            <a:r>
              <a:rPr lang="zh-CN" altLang="en-US" dirty="0"/>
              <a:t> </a:t>
            </a:r>
            <a:r>
              <a:rPr lang="zh-CN" altLang="en-US" dirty="0">
                <a:solidFill>
                  <a:srgbClr val="FFFF00"/>
                </a:solidFill>
              </a:rPr>
              <a:t>加快控制速度</a:t>
            </a:r>
            <a:endParaRPr lang="en-US" altLang="zh-CN" dirty="0">
              <a:solidFill>
                <a:srgbClr val="FFFF00"/>
              </a:solidFill>
            </a:endParaRPr>
          </a:p>
          <a:p>
            <a:pPr marL="0" indent="0">
              <a:buNone/>
            </a:pPr>
            <a:endParaRPr lang="en-US" altLang="zh-CN" dirty="0"/>
          </a:p>
          <a:p>
            <a:pPr marL="0" indent="0">
              <a:buNone/>
            </a:pPr>
            <a:endParaRPr lang="en-US" altLang="zh-CN" dirty="0"/>
          </a:p>
          <a:p>
            <a:pPr marL="0" indent="0">
              <a:buNone/>
            </a:pPr>
            <a:endParaRPr lang="en-US" altLang="zh-CN" dirty="0">
              <a:solidFill>
                <a:srgbClr val="FFFF00"/>
              </a:solidFill>
            </a:endParaRPr>
          </a:p>
          <a:p>
            <a:pPr marL="0" indent="0">
              <a:buNone/>
            </a:pPr>
            <a:endParaRPr lang="en-US" altLang="zh-CN" dirty="0">
              <a:solidFill>
                <a:srgbClr val="FFFF00"/>
              </a:solidFill>
            </a:endParaRPr>
          </a:p>
          <a:p>
            <a:pPr marL="0" indent="0">
              <a:buNone/>
            </a:pPr>
            <a:endParaRPr lang="en-US" altLang="zh-CN" dirty="0"/>
          </a:p>
          <a:p>
            <a:endParaRPr lang="zh-CN" altLang="en-US" dirty="0"/>
          </a:p>
        </p:txBody>
      </p:sp>
      <p:pic>
        <p:nvPicPr>
          <p:cNvPr id="5" name="图片 4"/>
          <p:cNvPicPr>
            <a:picLocks noChangeAspect="1"/>
          </p:cNvPicPr>
          <p:nvPr/>
        </p:nvPicPr>
        <p:blipFill>
          <a:blip r:embed="rId2"/>
          <a:stretch>
            <a:fillRect/>
          </a:stretch>
        </p:blipFill>
        <p:spPr>
          <a:xfrm>
            <a:off x="3908244" y="1670539"/>
            <a:ext cx="4076700" cy="4871305"/>
          </a:xfrm>
          <a:prstGeom prst="rect">
            <a:avLst/>
          </a:prstGeom>
        </p:spPr>
      </p:pic>
      <p:pic>
        <p:nvPicPr>
          <p:cNvPr id="6" name="图片 5"/>
          <p:cNvPicPr>
            <a:picLocks noChangeAspect="1"/>
          </p:cNvPicPr>
          <p:nvPr/>
        </p:nvPicPr>
        <p:blipFill>
          <a:blip r:embed="rId3"/>
          <a:stretch>
            <a:fillRect/>
          </a:stretch>
        </p:blipFill>
        <p:spPr>
          <a:xfrm>
            <a:off x="8059616" y="1670539"/>
            <a:ext cx="3909186" cy="4853354"/>
          </a:xfrm>
          <a:prstGeom prst="rect">
            <a:avLst/>
          </a:prstGeom>
        </p:spPr>
      </p:pic>
      <p:sp>
        <p:nvSpPr>
          <p:cNvPr id="7" name="内容占位符 2"/>
          <p:cNvSpPr>
            <a:spLocks noGrp="1"/>
          </p:cNvSpPr>
          <p:nvPr>
            <p:ph sz="half" idx="1"/>
          </p:nvPr>
        </p:nvSpPr>
        <p:spPr>
          <a:xfrm>
            <a:off x="543658" y="5231423"/>
            <a:ext cx="3219450" cy="1093177"/>
          </a:xfrm>
          <a:solidFill>
            <a:schemeClr val="accent1">
              <a:lumMod val="50000"/>
            </a:schemeClr>
          </a:solidFill>
          <a:ln>
            <a:solidFill>
              <a:schemeClr val="accent1">
                <a:lumMod val="50000"/>
              </a:schemeClr>
            </a:solidFill>
          </a:ln>
        </p:spPr>
        <p:txBody>
          <a:bodyPr>
            <a:normAutofit lnSpcReduction="10000"/>
          </a:bodyPr>
          <a:lstStyle/>
          <a:p>
            <a:pPr marL="0" indent="0">
              <a:buNone/>
            </a:pPr>
            <a:r>
              <a:rPr lang="en-US" altLang="zh-CN" dirty="0"/>
              <a:t>PI</a:t>
            </a:r>
            <a:r>
              <a:rPr lang="zh-CN" altLang="en-US" dirty="0"/>
              <a:t>算法：根据目标与实际差值经过不断的运算，最终得到一个</a:t>
            </a:r>
            <a:r>
              <a:rPr lang="zh-CN" altLang="en-US" dirty="0">
                <a:solidFill>
                  <a:srgbClr val="FFFF00"/>
                </a:solidFill>
              </a:rPr>
              <a:t>控制量</a:t>
            </a:r>
            <a:r>
              <a:rPr lang="zh-CN" altLang="en-US" dirty="0"/>
              <a:t>。注意不一定是小数，也可能是一个正整数</a:t>
            </a:r>
            <a:endParaRPr lang="en-US" altLang="zh-CN" dirty="0"/>
          </a:p>
          <a:p>
            <a:pPr marL="0" indent="0">
              <a:buNone/>
            </a:pPr>
            <a:endParaRPr lang="en-US" altLang="zh-CN" dirty="0"/>
          </a:p>
          <a:p>
            <a:pPr marL="0" indent="0">
              <a:buNone/>
            </a:pPr>
            <a:endParaRPr lang="en-US" altLang="zh-CN" dirty="0">
              <a:solidFill>
                <a:srgbClr val="FFFF00"/>
              </a:solidFill>
            </a:endParaRPr>
          </a:p>
          <a:p>
            <a:pPr marL="0" indent="0">
              <a:buNone/>
            </a:pPr>
            <a:endParaRPr lang="en-US" altLang="zh-CN" dirty="0">
              <a:solidFill>
                <a:srgbClr val="FFFF00"/>
              </a:solidFill>
            </a:endParaRPr>
          </a:p>
          <a:p>
            <a:pPr marL="0" indent="0">
              <a:buNone/>
            </a:pPr>
            <a:endParaRPr lang="en-US" altLang="zh-CN" dirty="0"/>
          </a:p>
          <a:p>
            <a:endParaRPr lang="zh-CN" altLang="en-US" dirty="0"/>
          </a:p>
        </p:txBody>
      </p:sp>
    </p:spTree>
    <p:extLst>
      <p:ext uri="{BB962C8B-B14F-4D97-AF65-F5344CB8AC3E}">
        <p14:creationId xmlns:p14="http://schemas.microsoft.com/office/powerpoint/2010/main" val="2998203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73A7F9-1BFC-3011-4DC2-8468FC38646E}"/>
              </a:ext>
            </a:extLst>
          </p:cNvPr>
          <p:cNvSpPr>
            <a:spLocks noGrp="1"/>
          </p:cNvSpPr>
          <p:nvPr>
            <p:ph type="title"/>
          </p:nvPr>
        </p:nvSpPr>
        <p:spPr>
          <a:xfrm>
            <a:off x="646111" y="452718"/>
            <a:ext cx="9404723" cy="603449"/>
          </a:xfrm>
          <a:solidFill>
            <a:schemeClr val="accent1">
              <a:lumMod val="60000"/>
              <a:lumOff val="40000"/>
            </a:schemeClr>
          </a:solidFill>
        </p:spPr>
        <p:txBody>
          <a:bodyPr/>
          <a:lstStyle/>
          <a:p>
            <a:r>
              <a:rPr lang="zh-CN" altLang="zh-CN" sz="4000" dirty="0">
                <a:effectLst/>
                <a:latin typeface="Arial" panose="020B0604020202020204" pitchFamily="34" charset="0"/>
                <a:ea typeface="宋体" panose="02010600030101010101" pitchFamily="2" charset="-122"/>
                <a:cs typeface="宋体" panose="02010600030101010101" pitchFamily="2" charset="-122"/>
              </a:rPr>
              <a:t>一阶滤波算法</a:t>
            </a:r>
            <a:endParaRPr lang="zh-CN" altLang="en-US" sz="4000" dirty="0"/>
          </a:p>
        </p:txBody>
      </p:sp>
      <p:sp>
        <p:nvSpPr>
          <p:cNvPr id="3" name="内容占位符 2">
            <a:extLst>
              <a:ext uri="{FF2B5EF4-FFF2-40B4-BE49-F238E27FC236}">
                <a16:creationId xmlns:a16="http://schemas.microsoft.com/office/drawing/2014/main" id="{59EF5C9C-4975-7A18-1DF9-932BB5CB627D}"/>
              </a:ext>
            </a:extLst>
          </p:cNvPr>
          <p:cNvSpPr>
            <a:spLocks noGrp="1"/>
          </p:cNvSpPr>
          <p:nvPr>
            <p:ph sz="half" idx="1"/>
          </p:nvPr>
        </p:nvSpPr>
        <p:spPr>
          <a:xfrm>
            <a:off x="706362" y="1706156"/>
            <a:ext cx="6013413" cy="2497249"/>
          </a:xfrm>
          <a:solidFill>
            <a:schemeClr val="accent1">
              <a:lumMod val="50000"/>
            </a:schemeClr>
          </a:solidFill>
        </p:spPr>
        <p:txBody>
          <a:bodyPr>
            <a:noAutofit/>
          </a:bodyPr>
          <a:lstStyle/>
          <a:p>
            <a:r>
              <a:rPr lang="zh-CN" altLang="zh-CN" sz="2400" kern="100" dirty="0">
                <a:effectLst/>
                <a:latin typeface="Times New Roman" panose="02020603050405020304" pitchFamily="18" charset="0"/>
                <a:ea typeface="宋体" panose="02010600030101010101" pitchFamily="2" charset="-122"/>
              </a:rPr>
              <a:t>一阶滤波相当于将新的采样值与上次的滤波结果计算一个加权平均值，</a:t>
            </a:r>
            <a:r>
              <a:rPr lang="en-US" altLang="zh-CN" sz="2400" kern="100" dirty="0">
                <a:effectLst/>
                <a:latin typeface="Times New Roman" panose="02020603050405020304" pitchFamily="18" charset="0"/>
                <a:ea typeface="宋体" panose="02010600030101010101" pitchFamily="2" charset="-122"/>
              </a:rPr>
              <a:t>a</a:t>
            </a:r>
            <a:r>
              <a:rPr lang="zh-CN" altLang="zh-CN" sz="2400" kern="100" dirty="0">
                <a:effectLst/>
                <a:latin typeface="Times New Roman" panose="02020603050405020304" pitchFamily="18" charset="0"/>
                <a:ea typeface="宋体" panose="02010600030101010101" pitchFamily="2" charset="-122"/>
              </a:rPr>
              <a:t>的取值决定了算法的灵敏度。</a:t>
            </a:r>
            <a:r>
              <a:rPr lang="en-US" altLang="zh-CN" sz="2400" kern="100" dirty="0">
                <a:effectLst/>
                <a:latin typeface="Times New Roman" panose="02020603050405020304" pitchFamily="18" charset="0"/>
                <a:ea typeface="宋体" panose="02010600030101010101" pitchFamily="2" charset="-122"/>
              </a:rPr>
              <a:t>a</a:t>
            </a:r>
            <a:r>
              <a:rPr lang="zh-CN" altLang="zh-CN" sz="2400" kern="100" dirty="0">
                <a:effectLst/>
                <a:latin typeface="Times New Roman" panose="02020603050405020304" pitchFamily="18" charset="0"/>
                <a:ea typeface="宋体" panose="02010600030101010101" pitchFamily="2" charset="-122"/>
              </a:rPr>
              <a:t>越大，新的采样的值占的权重越大，算法越灵敏，单平顺性差；相反，</a:t>
            </a:r>
            <a:r>
              <a:rPr lang="en-US" altLang="zh-CN" sz="2400" kern="100" dirty="0">
                <a:effectLst/>
                <a:latin typeface="Times New Roman" panose="02020603050405020304" pitchFamily="18" charset="0"/>
                <a:ea typeface="宋体" panose="02010600030101010101" pitchFamily="2" charset="-122"/>
              </a:rPr>
              <a:t>a</a:t>
            </a:r>
            <a:r>
              <a:rPr lang="zh-CN" altLang="zh-CN" sz="2400" kern="100" dirty="0">
                <a:effectLst/>
                <a:latin typeface="Times New Roman" panose="02020603050405020304" pitchFamily="18" charset="0"/>
                <a:ea typeface="宋体" panose="02010600030101010101" pitchFamily="2" charset="-122"/>
              </a:rPr>
              <a:t>越小，新采样的值占的权重越小，灵敏度差，但平顺性好。</a:t>
            </a:r>
          </a:p>
          <a:p>
            <a:pPr marL="0" indent="0">
              <a:buNone/>
            </a:pPr>
            <a:endParaRPr lang="zh-CN" altLang="en-US" sz="2400" dirty="0"/>
          </a:p>
        </p:txBody>
      </p:sp>
      <p:sp>
        <p:nvSpPr>
          <p:cNvPr id="4" name="内容占位符 3">
            <a:extLst>
              <a:ext uri="{FF2B5EF4-FFF2-40B4-BE49-F238E27FC236}">
                <a16:creationId xmlns:a16="http://schemas.microsoft.com/office/drawing/2014/main" id="{9F81B5D6-4D51-1248-0F69-E67950E42F2D}"/>
              </a:ext>
            </a:extLst>
          </p:cNvPr>
          <p:cNvSpPr>
            <a:spLocks noGrp="1"/>
          </p:cNvSpPr>
          <p:nvPr>
            <p:ph sz="half" idx="2"/>
          </p:nvPr>
        </p:nvSpPr>
        <p:spPr>
          <a:xfrm>
            <a:off x="706363" y="4366437"/>
            <a:ext cx="6013414" cy="2158313"/>
          </a:xfrm>
          <a:solidFill>
            <a:schemeClr val="accent1">
              <a:lumMod val="50000"/>
            </a:schemeClr>
          </a:solidFill>
        </p:spPr>
        <p:txBody>
          <a:bodyPr>
            <a:noAutofit/>
          </a:bodyPr>
          <a:lstStyle/>
          <a:p>
            <a:r>
              <a:rPr lang="zh-CN" altLang="zh-CN" sz="2400" dirty="0">
                <a:effectLst/>
                <a:latin typeface="Arial" panose="020B0604020202020204" pitchFamily="34" charset="0"/>
                <a:ea typeface="宋体" panose="02010600030101010101" pitchFamily="2" charset="-122"/>
                <a:cs typeface="宋体" panose="02010600030101010101" pitchFamily="2" charset="-122"/>
              </a:rPr>
              <a:t>滤波结果</a:t>
            </a:r>
            <a:r>
              <a:rPr lang="en-US" altLang="zh-CN" sz="2400" dirty="0">
                <a:effectLst/>
                <a:latin typeface="Arial" panose="020B0604020202020204" pitchFamily="34" charset="0"/>
                <a:ea typeface="宋体" panose="02010600030101010101" pitchFamily="2" charset="-122"/>
                <a:cs typeface="宋体" panose="02010600030101010101" pitchFamily="2" charset="-122"/>
              </a:rPr>
              <a:t>=a*</a:t>
            </a:r>
            <a:r>
              <a:rPr lang="zh-CN" altLang="zh-CN" sz="2400" dirty="0">
                <a:effectLst/>
                <a:latin typeface="Arial" panose="020B0604020202020204" pitchFamily="34" charset="0"/>
                <a:ea typeface="宋体" panose="02010600030101010101" pitchFamily="2" charset="-122"/>
                <a:cs typeface="宋体" panose="02010600030101010101" pitchFamily="2" charset="-122"/>
              </a:rPr>
              <a:t>本次采样值</a:t>
            </a:r>
            <a:r>
              <a:rPr lang="en-US" altLang="zh-CN" sz="2400" dirty="0">
                <a:effectLst/>
                <a:latin typeface="Arial" panose="020B0604020202020204" pitchFamily="34" charset="0"/>
                <a:ea typeface="宋体" panose="02010600030101010101" pitchFamily="2" charset="-122"/>
                <a:cs typeface="宋体" panose="02010600030101010101" pitchFamily="2" charset="-122"/>
              </a:rPr>
              <a:t>+</a:t>
            </a:r>
            <a:r>
              <a:rPr lang="zh-CN" altLang="zh-CN" sz="2400" dirty="0">
                <a:effectLst/>
                <a:latin typeface="Arial" panose="020B0604020202020204" pitchFamily="34" charset="0"/>
                <a:ea typeface="宋体" panose="02010600030101010101" pitchFamily="2" charset="-122"/>
                <a:cs typeface="宋体" panose="02010600030101010101" pitchFamily="2" charset="-122"/>
              </a:rPr>
              <a:t>（</a:t>
            </a:r>
            <a:r>
              <a:rPr lang="en-US" altLang="zh-CN" sz="2400" dirty="0">
                <a:effectLst/>
                <a:latin typeface="Arial" panose="020B0604020202020204" pitchFamily="34" charset="0"/>
                <a:ea typeface="宋体" panose="02010600030101010101" pitchFamily="2" charset="-122"/>
                <a:cs typeface="宋体" panose="02010600030101010101" pitchFamily="2" charset="-122"/>
              </a:rPr>
              <a:t>1-a</a:t>
            </a:r>
            <a:r>
              <a:rPr lang="zh-CN" altLang="zh-CN" sz="2400" dirty="0">
                <a:effectLst/>
                <a:latin typeface="Arial" panose="020B0604020202020204" pitchFamily="34" charset="0"/>
                <a:ea typeface="宋体" panose="02010600030101010101" pitchFamily="2" charset="-122"/>
                <a:cs typeface="宋体" panose="02010600030101010101" pitchFamily="2" charset="-122"/>
              </a:rPr>
              <a:t>）</a:t>
            </a:r>
            <a:r>
              <a:rPr lang="en-US" altLang="zh-CN" sz="2400" dirty="0">
                <a:effectLst/>
                <a:latin typeface="Arial" panose="020B0604020202020204" pitchFamily="34" charset="0"/>
                <a:ea typeface="宋体" panose="02010600030101010101" pitchFamily="2" charset="-122"/>
                <a:cs typeface="宋体" panose="02010600030101010101" pitchFamily="2" charset="-122"/>
              </a:rPr>
              <a:t>*</a:t>
            </a:r>
            <a:r>
              <a:rPr lang="zh-CN" altLang="zh-CN" sz="2400" dirty="0">
                <a:effectLst/>
                <a:latin typeface="Arial" panose="020B0604020202020204" pitchFamily="34" charset="0"/>
                <a:ea typeface="宋体" panose="02010600030101010101" pitchFamily="2" charset="-122"/>
                <a:cs typeface="宋体" panose="02010600030101010101" pitchFamily="2" charset="-122"/>
              </a:rPr>
              <a:t>上次滤波结果</a:t>
            </a:r>
            <a:endParaRPr lang="en-US" altLang="zh-CN" sz="2400" dirty="0">
              <a:effectLst/>
              <a:latin typeface="Arial" panose="020B0604020202020204" pitchFamily="34" charset="0"/>
              <a:ea typeface="宋体" panose="02010600030101010101" pitchFamily="2" charset="-122"/>
              <a:cs typeface="宋体" panose="02010600030101010101" pitchFamily="2" charset="-122"/>
            </a:endParaRPr>
          </a:p>
          <a:p>
            <a:r>
              <a:rPr lang="zh-CN" altLang="zh-CN" sz="2400" dirty="0">
                <a:effectLst/>
                <a:latin typeface="Arial" panose="020B0604020202020204" pitchFamily="34" charset="0"/>
                <a:ea typeface="宋体" panose="02010600030101010101" pitchFamily="2" charset="-122"/>
                <a:cs typeface="宋体" panose="02010600030101010101" pitchFamily="2" charset="-122"/>
              </a:rPr>
              <a:t>其中</a:t>
            </a:r>
            <a:r>
              <a:rPr lang="en-US" altLang="zh-CN" sz="2400" dirty="0">
                <a:effectLst/>
                <a:latin typeface="Arial" panose="020B0604020202020204" pitchFamily="34" charset="0"/>
                <a:ea typeface="宋体" panose="02010600030101010101" pitchFamily="2" charset="-122"/>
                <a:cs typeface="宋体" panose="02010600030101010101" pitchFamily="2" charset="-122"/>
              </a:rPr>
              <a:t>a</a:t>
            </a:r>
            <a:r>
              <a:rPr lang="zh-CN" altLang="zh-CN" sz="2400" dirty="0">
                <a:effectLst/>
                <a:latin typeface="Arial" panose="020B0604020202020204" pitchFamily="34" charset="0"/>
                <a:ea typeface="宋体" panose="02010600030101010101" pitchFamily="2" charset="-122"/>
                <a:cs typeface="宋体" panose="02010600030101010101" pitchFamily="2" charset="-122"/>
              </a:rPr>
              <a:t>为</a:t>
            </a:r>
            <a:r>
              <a:rPr lang="en-US" altLang="zh-CN" sz="2400" dirty="0">
                <a:effectLst/>
                <a:latin typeface="Arial" panose="020B0604020202020204" pitchFamily="34" charset="0"/>
                <a:ea typeface="宋体" panose="02010600030101010101" pitchFamily="2" charset="-122"/>
                <a:cs typeface="宋体" panose="02010600030101010101" pitchFamily="2" charset="-122"/>
              </a:rPr>
              <a:t>0-1</a:t>
            </a:r>
            <a:r>
              <a:rPr lang="zh-CN" altLang="zh-CN" sz="2400" dirty="0">
                <a:effectLst/>
                <a:latin typeface="Arial" panose="020B0604020202020204" pitchFamily="34" charset="0"/>
                <a:ea typeface="宋体" panose="02010600030101010101" pitchFamily="2" charset="-122"/>
                <a:cs typeface="宋体" panose="02010600030101010101" pitchFamily="2" charset="-122"/>
              </a:rPr>
              <a:t>之间的数</a:t>
            </a:r>
            <a:endParaRPr lang="zh-CN" altLang="en-US" sz="2400" dirty="0"/>
          </a:p>
        </p:txBody>
      </p:sp>
      <p:pic>
        <p:nvPicPr>
          <p:cNvPr id="5" name="图片 4">
            <a:extLst>
              <a:ext uri="{FF2B5EF4-FFF2-40B4-BE49-F238E27FC236}">
                <a16:creationId xmlns:a16="http://schemas.microsoft.com/office/drawing/2014/main" id="{760EEE98-E5C8-95D7-E2F7-F49B1BF9B412}"/>
              </a:ext>
            </a:extLst>
          </p:cNvPr>
          <p:cNvPicPr>
            <a:picLocks noChangeAspect="1"/>
          </p:cNvPicPr>
          <p:nvPr/>
        </p:nvPicPr>
        <p:blipFill>
          <a:blip r:embed="rId2"/>
          <a:stretch>
            <a:fillRect/>
          </a:stretch>
        </p:blipFill>
        <p:spPr>
          <a:xfrm>
            <a:off x="6889897" y="2110194"/>
            <a:ext cx="4917406" cy="4077955"/>
          </a:xfrm>
          <a:prstGeom prst="rect">
            <a:avLst/>
          </a:prstGeom>
        </p:spPr>
      </p:pic>
    </p:spTree>
    <p:extLst>
      <p:ext uri="{BB962C8B-B14F-4D97-AF65-F5344CB8AC3E}">
        <p14:creationId xmlns:p14="http://schemas.microsoft.com/office/powerpoint/2010/main" val="2744205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2369" y="266106"/>
            <a:ext cx="9258299" cy="694947"/>
          </a:xfrm>
          <a:solidFill>
            <a:schemeClr val="accent1">
              <a:lumMod val="60000"/>
              <a:lumOff val="40000"/>
            </a:schemeClr>
          </a:solidFill>
        </p:spPr>
        <p:txBody>
          <a:bodyPr/>
          <a:lstStyle/>
          <a:p>
            <a:r>
              <a:rPr lang="en-US" altLang="zh-CN" dirty="0"/>
              <a:t>BOOST</a:t>
            </a:r>
            <a:r>
              <a:rPr lang="zh-CN" altLang="en-US" dirty="0"/>
              <a:t>开环控制</a:t>
            </a:r>
          </a:p>
        </p:txBody>
      </p:sp>
      <p:pic>
        <p:nvPicPr>
          <p:cNvPr id="3" name="图片 2"/>
          <p:cNvPicPr>
            <a:picLocks noChangeAspect="1"/>
          </p:cNvPicPr>
          <p:nvPr/>
        </p:nvPicPr>
        <p:blipFill>
          <a:blip r:embed="rId2"/>
          <a:stretch>
            <a:fillRect/>
          </a:stretch>
        </p:blipFill>
        <p:spPr>
          <a:xfrm>
            <a:off x="4420107" y="1156507"/>
            <a:ext cx="5671158" cy="2722430"/>
          </a:xfrm>
          <a:prstGeom prst="rect">
            <a:avLst/>
          </a:prstGeom>
        </p:spPr>
      </p:pic>
      <mc:AlternateContent xmlns:mc="http://schemas.openxmlformats.org/markup-compatibility/2006" xmlns:a14="http://schemas.microsoft.com/office/drawing/2010/main">
        <mc:Choice Requires="a14">
          <p:sp>
            <p:nvSpPr>
              <p:cNvPr id="4" name="文本框 3"/>
              <p:cNvSpPr txBox="1"/>
              <p:nvPr/>
            </p:nvSpPr>
            <p:spPr>
              <a:xfrm>
                <a:off x="492369" y="1527832"/>
                <a:ext cx="3815862" cy="2143279"/>
              </a:xfrm>
              <a:prstGeom prst="rect">
                <a:avLst/>
              </a:prstGeom>
              <a:solidFill>
                <a:schemeClr val="accent1">
                  <a:lumMod val="50000"/>
                </a:schemeClr>
              </a:solidFill>
            </p:spPr>
            <p:txBody>
              <a:bodyPr wrap="square" rtlCol="0">
                <a:spAutoFit/>
              </a:bodyPr>
              <a:lstStyle/>
              <a:p>
                <a:r>
                  <a:rPr lang="zh-CN" altLang="en-US" dirty="0"/>
                  <a:t>根据输入与目标值计算出占空比：</a:t>
                </a:r>
                <a:endParaRPr lang="en-US" altLang="zh-CN" dirty="0"/>
              </a:p>
              <a:p>
                <a:r>
                  <a:rPr lang="en-US" altLang="zh-CN" dirty="0"/>
                  <a:t>BOOST</a:t>
                </a:r>
                <a:r>
                  <a:rPr lang="zh-CN" altLang="zh-CN" dirty="0"/>
                  <a:t>模式下输入电压</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𝑔</m:t>
                        </m:r>
                      </m:sub>
                    </m:sSub>
                  </m:oMath>
                </a14:m>
                <a:r>
                  <a:rPr lang="zh-CN" altLang="zh-CN" dirty="0"/>
                  <a:t>输出电压</a:t>
                </a:r>
                <a14:m>
                  <m:oMath xmlns:m="http://schemas.openxmlformats.org/officeDocument/2006/math">
                    <m:r>
                      <a:rPr lang="en-US" altLang="zh-CN" i="1">
                        <a:latin typeface="Cambria Math" panose="02040503050406030204" pitchFamily="18" charset="0"/>
                      </a:rPr>
                      <m:t>𝑉</m:t>
                    </m:r>
                  </m:oMath>
                </a14:m>
                <a:r>
                  <a:rPr lang="zh-CN" altLang="zh-CN" dirty="0"/>
                  <a:t>和占空比得关系</a:t>
                </a:r>
                <a:endParaRPr lang="en-US" altLang="zh-CN" dirty="0"/>
              </a:p>
              <a:p>
                <a:pPr/>
                <a14:m>
                  <m:oMathPara xmlns:m="http://schemas.openxmlformats.org/officeDocument/2006/math">
                    <m:oMathParaPr>
                      <m:jc m:val="centerGroup"/>
                    </m:oMathParaPr>
                    <m:oMath xmlns:m="http://schemas.openxmlformats.org/officeDocument/2006/math">
                      <m:r>
                        <a:rPr lang="en-US" altLang="zh-CN" i="1">
                          <a:latin typeface="Cambria Math" panose="02040503050406030204" pitchFamily="18" charset="0"/>
                        </a:rPr>
                        <m:t>  </m:t>
                      </m:r>
                      <m:r>
                        <a:rPr lang="en-US" altLang="zh-CN" i="1">
                          <a:latin typeface="Cambria Math" panose="02040503050406030204" pitchFamily="18" charset="0"/>
                        </a:rPr>
                        <m:t>𝐷</m:t>
                      </m:r>
                      <m:r>
                        <a:rPr lang="en-US" altLang="zh-CN" i="1">
                          <a:latin typeface="Cambria Math" panose="02040503050406030204" pitchFamily="18" charset="0"/>
                        </a:rPr>
                        <m:t>=1−</m:t>
                      </m:r>
                      <m:f>
                        <m:fPr>
                          <m:ctrlPr>
                            <a:rPr lang="zh-CN" altLang="zh-CN" i="1">
                              <a:latin typeface="Cambria Math" panose="02040503050406030204" pitchFamily="18" charset="0"/>
                            </a:rPr>
                          </m:ctrlPr>
                        </m:fPr>
                        <m:num>
                          <m:sSub>
                            <m:sSubPr>
                              <m:ctrlPr>
                                <a:rPr lang="zh-CN" altLang="zh-CN" i="1">
                                  <a:latin typeface="Cambria Math" panose="02040503050406030204" pitchFamily="18" charset="0"/>
                                </a:rPr>
                              </m:ctrlPr>
                            </m:sSubPr>
                            <m:e>
                              <m:r>
                                <a:rPr lang="en-US" altLang="zh-CN" i="1">
                                  <a:latin typeface="Cambria Math" panose="02040503050406030204" pitchFamily="18" charset="0"/>
                                </a:rPr>
                                <m:t>𝑉</m:t>
                              </m:r>
                            </m:e>
                            <m:sub>
                              <m:r>
                                <a:rPr lang="en-US" altLang="zh-CN" i="1">
                                  <a:latin typeface="Cambria Math" panose="02040503050406030204" pitchFamily="18" charset="0"/>
                                </a:rPr>
                                <m:t>𝑔</m:t>
                              </m:r>
                            </m:sub>
                          </m:sSub>
                        </m:num>
                        <m:den>
                          <m:r>
                            <a:rPr lang="en-US" altLang="zh-CN" i="1">
                              <a:latin typeface="Cambria Math" panose="02040503050406030204" pitchFamily="18" charset="0"/>
                            </a:rPr>
                            <m:t>𝑉</m:t>
                          </m:r>
                        </m:den>
                      </m:f>
                    </m:oMath>
                  </m:oMathPara>
                </a14:m>
                <a:endParaRPr lang="en-US" altLang="zh-CN" dirty="0"/>
              </a:p>
              <a:p>
                <a:endParaRPr lang="en-US" altLang="zh-CN" dirty="0"/>
              </a:p>
              <a:p>
                <a:r>
                  <a:rPr lang="en-US" altLang="zh-CN" dirty="0"/>
                  <a:t>      D</a:t>
                </a:r>
                <a14:m>
                  <m:oMath xmlns:m="http://schemas.openxmlformats.org/officeDocument/2006/math">
                    <m:r>
                      <a:rPr lang="en-US" altLang="zh-CN" i="1">
                        <a:latin typeface="Cambria Math" panose="02040503050406030204" pitchFamily="18" charset="0"/>
                      </a:rPr>
                      <m:t>=1−</m:t>
                    </m:r>
                    <m:f>
                      <m:fPr>
                        <m:ctrlPr>
                          <a:rPr lang="zh-CN" altLang="zh-CN" i="1">
                            <a:latin typeface="Cambria Math" panose="02040503050406030204" pitchFamily="18" charset="0"/>
                          </a:rPr>
                        </m:ctrlPr>
                      </m:fPr>
                      <m:num>
                        <m:r>
                          <a:rPr lang="en-US" altLang="zh-CN" b="0" i="1" smtClean="0">
                            <a:latin typeface="Cambria Math" panose="02040503050406030204" pitchFamily="18" charset="0"/>
                          </a:rPr>
                          <m:t>220</m:t>
                        </m:r>
                      </m:num>
                      <m:den>
                        <m:r>
                          <a:rPr lang="en-US" altLang="zh-CN" b="0" i="1" smtClean="0">
                            <a:latin typeface="Cambria Math" panose="02040503050406030204" pitchFamily="18" charset="0"/>
                          </a:rPr>
                          <m:t>380</m:t>
                        </m:r>
                      </m:den>
                    </m:f>
                  </m:oMath>
                </a14:m>
                <a:r>
                  <a:rPr lang="en-US" altLang="zh-CN" dirty="0"/>
                  <a:t>=42.1%</a:t>
                </a:r>
                <a:endParaRPr lang="zh-CN" altLang="en-US" dirty="0"/>
              </a:p>
            </p:txBody>
          </p:sp>
        </mc:Choice>
        <mc:Fallback xmlns="">
          <p:sp>
            <p:nvSpPr>
              <p:cNvPr id="4" name="文本框 3"/>
              <p:cNvSpPr txBox="1">
                <a:spLocks noRot="1" noChangeAspect="1" noMove="1" noResize="1" noEditPoints="1" noAdjustHandles="1" noChangeArrowheads="1" noChangeShapeType="1" noTextEdit="1"/>
              </p:cNvSpPr>
              <p:nvPr/>
            </p:nvSpPr>
            <p:spPr>
              <a:xfrm>
                <a:off x="492369" y="1527832"/>
                <a:ext cx="3815862" cy="2143279"/>
              </a:xfrm>
              <a:prstGeom prst="rect">
                <a:avLst/>
              </a:prstGeom>
              <a:blipFill>
                <a:blip r:embed="rId3"/>
                <a:stretch>
                  <a:fillRect l="-1438" t="-2279" b="-570"/>
                </a:stretch>
              </a:blipFill>
            </p:spPr>
            <p:txBody>
              <a:bodyPr/>
              <a:lstStyle/>
              <a:p>
                <a:r>
                  <a:rPr lang="zh-CN" altLang="en-US">
                    <a:noFill/>
                  </a:rPr>
                  <a:t> </a:t>
                </a:r>
              </a:p>
            </p:txBody>
          </p:sp>
        </mc:Fallback>
      </mc:AlternateContent>
      <p:sp>
        <p:nvSpPr>
          <p:cNvPr id="6" name="文本框 5"/>
          <p:cNvSpPr txBox="1"/>
          <p:nvPr/>
        </p:nvSpPr>
        <p:spPr>
          <a:xfrm>
            <a:off x="492369" y="4237892"/>
            <a:ext cx="3815862" cy="2031325"/>
          </a:xfrm>
          <a:prstGeom prst="rect">
            <a:avLst/>
          </a:prstGeom>
          <a:solidFill>
            <a:schemeClr val="accent1">
              <a:lumMod val="50000"/>
            </a:schemeClr>
          </a:solidFill>
        </p:spPr>
        <p:txBody>
          <a:bodyPr wrap="square" rtlCol="0">
            <a:spAutoFit/>
          </a:bodyPr>
          <a:lstStyle/>
          <a:p>
            <a:r>
              <a:rPr lang="zh-CN" altLang="en-US" dirty="0"/>
              <a:t>替换不同的电阻（负载），可以看到电压有震荡，但最终</a:t>
            </a:r>
            <a:endParaRPr lang="en-US" altLang="zh-CN" dirty="0"/>
          </a:p>
          <a:p>
            <a:r>
              <a:rPr lang="zh-CN" altLang="en-US" dirty="0"/>
              <a:t>稳定在</a:t>
            </a:r>
            <a:r>
              <a:rPr lang="en-US" altLang="zh-CN" dirty="0"/>
              <a:t>380V</a:t>
            </a:r>
            <a:r>
              <a:rPr lang="zh-CN" altLang="en-US" dirty="0"/>
              <a:t>。</a:t>
            </a:r>
            <a:endParaRPr lang="en-US" altLang="zh-CN" dirty="0"/>
          </a:p>
          <a:p>
            <a:r>
              <a:rPr lang="zh-CN" altLang="en-US" dirty="0"/>
              <a:t>思考：</a:t>
            </a:r>
            <a:endParaRPr lang="en-US" altLang="zh-CN" dirty="0"/>
          </a:p>
          <a:p>
            <a:r>
              <a:rPr lang="en-US" altLang="zh-CN" dirty="0"/>
              <a:t>1</a:t>
            </a:r>
            <a:r>
              <a:rPr lang="zh-CN" altLang="en-US" dirty="0"/>
              <a:t>、负载太轻，太重会是怎么样？</a:t>
            </a:r>
            <a:endParaRPr lang="en-US" altLang="zh-CN" dirty="0"/>
          </a:p>
          <a:p>
            <a:r>
              <a:rPr lang="en-US" altLang="zh-CN" dirty="0"/>
              <a:t>2</a:t>
            </a:r>
            <a:r>
              <a:rPr lang="zh-CN" altLang="en-US" dirty="0"/>
              <a:t>、为何开机有一个超调？</a:t>
            </a:r>
            <a:endParaRPr lang="en-US" altLang="zh-CN" dirty="0"/>
          </a:p>
          <a:p>
            <a:endParaRPr lang="zh-CN" altLang="en-US" dirty="0"/>
          </a:p>
        </p:txBody>
      </p:sp>
      <p:pic>
        <p:nvPicPr>
          <p:cNvPr id="8" name="图片 7"/>
          <p:cNvPicPr>
            <a:picLocks noChangeAspect="1"/>
          </p:cNvPicPr>
          <p:nvPr/>
        </p:nvPicPr>
        <p:blipFill>
          <a:blip r:embed="rId4"/>
          <a:stretch>
            <a:fillRect/>
          </a:stretch>
        </p:blipFill>
        <p:spPr>
          <a:xfrm>
            <a:off x="4420107" y="3950745"/>
            <a:ext cx="2710455" cy="2836915"/>
          </a:xfrm>
          <a:prstGeom prst="rect">
            <a:avLst/>
          </a:prstGeom>
        </p:spPr>
      </p:pic>
      <p:pic>
        <p:nvPicPr>
          <p:cNvPr id="9" name="图片 8"/>
          <p:cNvPicPr>
            <a:picLocks noChangeAspect="1"/>
          </p:cNvPicPr>
          <p:nvPr/>
        </p:nvPicPr>
        <p:blipFill>
          <a:blip r:embed="rId5"/>
          <a:stretch>
            <a:fillRect/>
          </a:stretch>
        </p:blipFill>
        <p:spPr>
          <a:xfrm>
            <a:off x="7246693" y="3950745"/>
            <a:ext cx="2844572" cy="2836915"/>
          </a:xfrm>
          <a:prstGeom prst="rect">
            <a:avLst/>
          </a:prstGeom>
        </p:spPr>
      </p:pic>
    </p:spTree>
    <p:extLst>
      <p:ext uri="{BB962C8B-B14F-4D97-AF65-F5344CB8AC3E}">
        <p14:creationId xmlns:p14="http://schemas.microsoft.com/office/powerpoint/2010/main" val="243563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404723" cy="508335"/>
          </a:xfrm>
          <a:solidFill>
            <a:schemeClr val="accent1">
              <a:lumMod val="60000"/>
              <a:lumOff val="40000"/>
            </a:schemeClr>
          </a:solidFill>
        </p:spPr>
        <p:txBody>
          <a:bodyPr/>
          <a:lstStyle/>
          <a:p>
            <a:pPr lvl="2"/>
            <a:r>
              <a:rPr lang="en-US" altLang="zh-CN" sz="2400" b="1" dirty="0"/>
              <a:t>BOOST</a:t>
            </a:r>
            <a:r>
              <a:rPr lang="zh-CN" altLang="zh-CN" sz="2400" b="1" dirty="0"/>
              <a:t>电路双闭环控制</a:t>
            </a:r>
          </a:p>
        </p:txBody>
      </p:sp>
      <p:sp>
        <p:nvSpPr>
          <p:cNvPr id="3" name="内容占位符 2"/>
          <p:cNvSpPr>
            <a:spLocks noGrp="1"/>
          </p:cNvSpPr>
          <p:nvPr>
            <p:ph sz="half" idx="1"/>
          </p:nvPr>
        </p:nvSpPr>
        <p:spPr>
          <a:xfrm>
            <a:off x="646111" y="1101012"/>
            <a:ext cx="4853540" cy="5155326"/>
          </a:xfrm>
          <a:solidFill>
            <a:schemeClr val="accent1">
              <a:lumMod val="50000"/>
            </a:schemeClr>
          </a:solidFill>
        </p:spPr>
        <p:txBody>
          <a:bodyPr>
            <a:normAutofit lnSpcReduction="10000"/>
          </a:bodyPr>
          <a:lstStyle/>
          <a:p>
            <a:r>
              <a:rPr lang="zh-CN" altLang="en-US" dirty="0"/>
              <a:t>电压环：</a:t>
            </a:r>
            <a:r>
              <a:rPr lang="zh-CN" altLang="zh-CN" dirty="0"/>
              <a:t>输出电压</a:t>
            </a:r>
            <a:r>
              <a:rPr lang="en-US" altLang="zh-CN" dirty="0"/>
              <a:t>V</a:t>
            </a:r>
            <a:r>
              <a:rPr lang="zh-CN" altLang="zh-CN" dirty="0"/>
              <a:t>转换后，与参考电压（目标电压）</a:t>
            </a:r>
            <a:r>
              <a:rPr lang="en-US" altLang="zh-CN" dirty="0" err="1"/>
              <a:t>Vref</a:t>
            </a:r>
            <a:r>
              <a:rPr lang="zh-CN" altLang="zh-CN" dirty="0"/>
              <a:t>共同送入电压环路计算，电压环的控制逻辑为：当检测到输出电压小于</a:t>
            </a:r>
            <a:r>
              <a:rPr lang="en-US" altLang="zh-CN" dirty="0" err="1"/>
              <a:t>Vref</a:t>
            </a:r>
            <a:r>
              <a:rPr lang="zh-CN" altLang="zh-CN" dirty="0"/>
              <a:t>时，经过电压外环计算后电压环输出量增加；反之，当检测到输出电压大于</a:t>
            </a:r>
            <a:r>
              <a:rPr lang="en-US" altLang="zh-CN" dirty="0" err="1"/>
              <a:t>Vref</a:t>
            </a:r>
            <a:r>
              <a:rPr lang="zh-CN" altLang="zh-CN" dirty="0"/>
              <a:t>时，经过电压外环计算后电压环输出量减小。</a:t>
            </a:r>
          </a:p>
          <a:p>
            <a:r>
              <a:rPr lang="zh-CN" altLang="en-US" dirty="0"/>
              <a:t>电流环：</a:t>
            </a:r>
            <a:r>
              <a:rPr lang="zh-CN" altLang="zh-CN" dirty="0"/>
              <a:t>电压外环的输出</a:t>
            </a:r>
            <a:r>
              <a:rPr lang="zh-CN" altLang="en-US" dirty="0"/>
              <a:t>量</a:t>
            </a:r>
            <a:r>
              <a:rPr lang="zh-CN" altLang="zh-CN" dirty="0"/>
              <a:t>与电感电流共同送入电流内环，其整体控制逻辑如下，当检测到输出电压小于</a:t>
            </a:r>
            <a:r>
              <a:rPr lang="en-US" altLang="zh-CN" dirty="0" err="1"/>
              <a:t>Vref</a:t>
            </a:r>
            <a:r>
              <a:rPr lang="zh-CN" altLang="zh-CN" dirty="0"/>
              <a:t>时，经过电压外环计算后电压环输出量增加，即参考电流</a:t>
            </a:r>
            <a:r>
              <a:rPr lang="en-US" altLang="zh-CN" dirty="0" err="1"/>
              <a:t>Iref</a:t>
            </a:r>
            <a:r>
              <a:rPr lang="zh-CN" altLang="zh-CN" dirty="0"/>
              <a:t>增加，经过电流内环的计算，电流环输出控制量增加，</a:t>
            </a:r>
            <a:r>
              <a:rPr lang="zh-CN" altLang="en-US" dirty="0"/>
              <a:t>电流环输出量（</a:t>
            </a:r>
            <a:r>
              <a:rPr lang="zh-CN" altLang="zh-CN" dirty="0"/>
              <a:t>占空比</a:t>
            </a:r>
            <a:r>
              <a:rPr lang="zh-CN" altLang="en-US" dirty="0"/>
              <a:t>）</a:t>
            </a:r>
            <a:r>
              <a:rPr lang="zh-CN" altLang="zh-CN" dirty="0"/>
              <a:t>增加，使得电感电流增加，输出电压增加；反之，当检测到输出电压大于</a:t>
            </a:r>
            <a:r>
              <a:rPr lang="en-US" altLang="zh-CN" dirty="0" err="1"/>
              <a:t>Vref</a:t>
            </a:r>
            <a:r>
              <a:rPr lang="zh-CN" altLang="zh-CN" dirty="0"/>
              <a:t>时，经过电压外环计算后电压环输出量降低，即参考电流</a:t>
            </a:r>
            <a:r>
              <a:rPr lang="en-US" altLang="zh-CN" dirty="0" err="1"/>
              <a:t>Iref</a:t>
            </a:r>
            <a:r>
              <a:rPr lang="zh-CN" altLang="zh-CN" dirty="0"/>
              <a:t>降低，经过电流内环的计算，电流环输出控制量降低，占空比减小，使得电感电流降低，输出电压降低。</a:t>
            </a:r>
            <a:endParaRPr lang="zh-CN" altLang="en-US" dirty="0"/>
          </a:p>
        </p:txBody>
      </p:sp>
      <p:sp>
        <p:nvSpPr>
          <p:cNvPr id="5" name="Rectangle 2"/>
          <p:cNvSpPr>
            <a:spLocks noChangeArrowheads="1"/>
          </p:cNvSpPr>
          <p:nvPr/>
        </p:nvSpPr>
        <p:spPr bwMode="auto">
          <a:xfrm>
            <a:off x="5619554" y="1610113"/>
            <a:ext cx="1439991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nvGraphicFramePr>
        <p:xfrm>
          <a:off x="5619555" y="1610114"/>
          <a:ext cx="6277521" cy="4057261"/>
        </p:xfrm>
        <a:graphic>
          <a:graphicData uri="http://schemas.openxmlformats.org/presentationml/2006/ole">
            <mc:AlternateContent xmlns:mc="http://schemas.openxmlformats.org/markup-compatibility/2006">
              <mc:Choice xmlns:v="urn:schemas-microsoft-com:vml" Requires="v">
                <p:oleObj spid="_x0000_s3137" r:id="rId3" imgW="2743318" imgH="1775310" progId="Visio.Drawing.15">
                  <p:embed/>
                </p:oleObj>
              </mc:Choice>
              <mc:Fallback>
                <p:oleObj r:id="rId3" imgW="2743318" imgH="1775310" progId="Visio.Drawing.15">
                  <p:embed/>
                  <p:pic>
                    <p:nvPicPr>
                      <p:cNvPr id="6" name="对象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9555" y="1610114"/>
                        <a:ext cx="6277521" cy="4057261"/>
                      </a:xfrm>
                      <a:prstGeom prst="rect">
                        <a:avLst/>
                      </a:prstGeom>
                      <a:noFill/>
                    </p:spPr>
                  </p:pic>
                </p:oleObj>
              </mc:Fallback>
            </mc:AlternateContent>
          </a:graphicData>
        </a:graphic>
      </p:graphicFrame>
    </p:spTree>
    <p:extLst>
      <p:ext uri="{BB962C8B-B14F-4D97-AF65-F5344CB8AC3E}">
        <p14:creationId xmlns:p14="http://schemas.microsoft.com/office/powerpoint/2010/main" val="651331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404723" cy="760620"/>
          </a:xfrm>
          <a:solidFill>
            <a:schemeClr val="accent1">
              <a:lumMod val="60000"/>
              <a:lumOff val="40000"/>
            </a:schemeClr>
          </a:solidFill>
        </p:spPr>
        <p:txBody>
          <a:bodyPr/>
          <a:lstStyle/>
          <a:p>
            <a:r>
              <a:rPr lang="en-US" altLang="zh-CN" dirty="0"/>
              <a:t>PF</a:t>
            </a:r>
            <a:r>
              <a:rPr lang="zh-CN" altLang="en-US" dirty="0"/>
              <a:t>功率因数</a:t>
            </a:r>
          </a:p>
        </p:txBody>
      </p:sp>
      <p:sp>
        <p:nvSpPr>
          <p:cNvPr id="3" name="内容占位符 2"/>
          <p:cNvSpPr>
            <a:spLocks noGrp="1"/>
          </p:cNvSpPr>
          <p:nvPr>
            <p:ph sz="half" idx="1"/>
          </p:nvPr>
        </p:nvSpPr>
        <p:spPr>
          <a:xfrm>
            <a:off x="646111" y="1450731"/>
            <a:ext cx="4890875" cy="2039814"/>
          </a:xfrm>
          <a:solidFill>
            <a:schemeClr val="accent1">
              <a:lumMod val="50000"/>
            </a:schemeClr>
          </a:solidFill>
        </p:spPr>
        <p:txBody>
          <a:bodyPr/>
          <a:lstStyle/>
          <a:p>
            <a:r>
              <a:rPr lang="en-US" altLang="zh-CN" dirty="0"/>
              <a:t>PF</a:t>
            </a:r>
            <a:r>
              <a:rPr lang="zh-CN" altLang="en-US" dirty="0"/>
              <a:t>功率因数：有功功率</a:t>
            </a:r>
            <a:r>
              <a:rPr lang="en-US" altLang="zh-CN" dirty="0"/>
              <a:t>P</a:t>
            </a:r>
            <a:r>
              <a:rPr lang="zh-CN" altLang="en-US" dirty="0"/>
              <a:t>与视在功率</a:t>
            </a:r>
            <a:r>
              <a:rPr lang="en-US" altLang="zh-CN" dirty="0"/>
              <a:t>S</a:t>
            </a:r>
            <a:r>
              <a:rPr lang="zh-CN" altLang="en-US" dirty="0"/>
              <a:t>的比值，在正弦交流电中等效为电压与电流相位差的余弦值</a:t>
            </a:r>
            <a:endParaRPr lang="en-US" altLang="zh-CN" dirty="0"/>
          </a:p>
          <a:p>
            <a:pPr marL="0" indent="0">
              <a:buNone/>
            </a:pPr>
            <a:r>
              <a:rPr lang="en-US" altLang="zh-CN" dirty="0"/>
              <a:t>      PF=</a:t>
            </a:r>
            <a:r>
              <a:rPr lang="en-US" altLang="zh-CN" dirty="0" err="1"/>
              <a:t>cosφ</a:t>
            </a:r>
            <a:r>
              <a:rPr lang="en-US" altLang="zh-CN" dirty="0"/>
              <a:t>   </a:t>
            </a:r>
            <a:r>
              <a:rPr lang="zh-CN" altLang="en-US" dirty="0"/>
              <a:t>其中</a:t>
            </a:r>
            <a:r>
              <a:rPr lang="en-US" altLang="zh-CN" dirty="0"/>
              <a:t>φ</a:t>
            </a:r>
            <a:r>
              <a:rPr lang="zh-CN" altLang="en-US" dirty="0"/>
              <a:t>是</a:t>
            </a:r>
            <a:r>
              <a:rPr lang="en-US" altLang="zh-CN" dirty="0"/>
              <a:t>U(t)</a:t>
            </a:r>
            <a:r>
              <a:rPr lang="zh-CN" altLang="en-US" dirty="0"/>
              <a:t>和</a:t>
            </a:r>
            <a:r>
              <a:rPr lang="en-US" altLang="zh-CN" dirty="0"/>
              <a:t>I(t)</a:t>
            </a:r>
            <a:r>
              <a:rPr lang="zh-CN" altLang="en-US" dirty="0"/>
              <a:t>的相位差</a:t>
            </a:r>
            <a:endParaRPr lang="en-US" altLang="zh-CN" dirty="0"/>
          </a:p>
          <a:p>
            <a:endParaRPr lang="zh-CN" altLang="en-US" dirty="0"/>
          </a:p>
        </p:txBody>
      </p:sp>
      <p:pic>
        <p:nvPicPr>
          <p:cNvPr id="6" name="图片 5"/>
          <p:cNvPicPr>
            <a:picLocks noChangeAspect="1"/>
          </p:cNvPicPr>
          <p:nvPr/>
        </p:nvPicPr>
        <p:blipFill>
          <a:blip r:embed="rId2"/>
          <a:stretch>
            <a:fillRect/>
          </a:stretch>
        </p:blipFill>
        <p:spPr>
          <a:xfrm>
            <a:off x="6131136" y="1423620"/>
            <a:ext cx="4400550" cy="2066925"/>
          </a:xfrm>
          <a:prstGeom prst="rect">
            <a:avLst/>
          </a:prstGeom>
        </p:spPr>
      </p:pic>
      <p:pic>
        <p:nvPicPr>
          <p:cNvPr id="7" name="图片 6"/>
          <p:cNvPicPr>
            <a:picLocks noChangeAspect="1"/>
          </p:cNvPicPr>
          <p:nvPr/>
        </p:nvPicPr>
        <p:blipFill>
          <a:blip r:embed="rId3"/>
          <a:stretch>
            <a:fillRect/>
          </a:stretch>
        </p:blipFill>
        <p:spPr>
          <a:xfrm>
            <a:off x="646111" y="3587261"/>
            <a:ext cx="4853541" cy="3049685"/>
          </a:xfrm>
          <a:prstGeom prst="rect">
            <a:avLst/>
          </a:prstGeom>
        </p:spPr>
      </p:pic>
      <p:sp>
        <p:nvSpPr>
          <p:cNvPr id="8" name="右箭头 7"/>
          <p:cNvSpPr/>
          <p:nvPr/>
        </p:nvSpPr>
        <p:spPr>
          <a:xfrm>
            <a:off x="5539582" y="2237642"/>
            <a:ext cx="594150" cy="465992"/>
          </a:xfrm>
          <a:prstGeom prst="rightArrow">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4"/>
          <a:stretch>
            <a:fillRect/>
          </a:stretch>
        </p:blipFill>
        <p:spPr>
          <a:xfrm>
            <a:off x="6131136" y="3572020"/>
            <a:ext cx="4400550" cy="3064926"/>
          </a:xfrm>
          <a:prstGeom prst="rect">
            <a:avLst/>
          </a:prstGeom>
        </p:spPr>
      </p:pic>
      <p:sp>
        <p:nvSpPr>
          <p:cNvPr id="10" name="右箭头 9"/>
          <p:cNvSpPr/>
          <p:nvPr/>
        </p:nvSpPr>
        <p:spPr>
          <a:xfrm>
            <a:off x="5539582" y="4545621"/>
            <a:ext cx="594150" cy="465992"/>
          </a:xfrm>
          <a:prstGeom prst="rightArrow">
            <a:avLst/>
          </a:prstGeom>
          <a:solidFill>
            <a:schemeClr val="tx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749956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42901" y="452718"/>
            <a:ext cx="9707933" cy="655113"/>
          </a:xfrm>
          <a:solidFill>
            <a:schemeClr val="accent1">
              <a:lumMod val="60000"/>
              <a:lumOff val="40000"/>
            </a:schemeClr>
          </a:solidFill>
        </p:spPr>
        <p:txBody>
          <a:bodyPr/>
          <a:lstStyle/>
          <a:p>
            <a:r>
              <a:rPr lang="zh-CN" altLang="en-US" dirty="0"/>
              <a:t>电流内环控制（快速环）</a:t>
            </a:r>
          </a:p>
        </p:txBody>
      </p:sp>
      <p:sp>
        <p:nvSpPr>
          <p:cNvPr id="3" name="内容占位符 2"/>
          <p:cNvSpPr>
            <a:spLocks noGrp="1"/>
          </p:cNvSpPr>
          <p:nvPr>
            <p:ph sz="half" idx="1"/>
          </p:nvPr>
        </p:nvSpPr>
        <p:spPr>
          <a:xfrm>
            <a:off x="342901" y="1310053"/>
            <a:ext cx="3472962" cy="2734409"/>
          </a:xfrm>
          <a:solidFill>
            <a:schemeClr val="accent1">
              <a:lumMod val="50000"/>
            </a:schemeClr>
          </a:solidFill>
        </p:spPr>
        <p:txBody>
          <a:bodyPr/>
          <a:lstStyle/>
          <a:p>
            <a:pPr marL="0" indent="0">
              <a:buNone/>
            </a:pPr>
            <a:r>
              <a:rPr lang="zh-CN" altLang="en-US" dirty="0">
                <a:solidFill>
                  <a:srgbClr val="FFFF00"/>
                </a:solidFill>
              </a:rPr>
              <a:t>基于平均电流的电流环控制原理</a:t>
            </a:r>
            <a:endParaRPr lang="en-US" altLang="zh-CN" dirty="0">
              <a:solidFill>
                <a:srgbClr val="FFFF00"/>
              </a:solidFill>
            </a:endParaRPr>
          </a:p>
          <a:p>
            <a:pPr marL="0" indent="0">
              <a:buNone/>
            </a:pPr>
            <a:r>
              <a:rPr lang="zh-CN" altLang="en-US" dirty="0"/>
              <a:t>参考电流作为目标量，实际采样电流作为输入量，通过</a:t>
            </a:r>
            <a:r>
              <a:rPr lang="en-US" altLang="zh-CN" dirty="0"/>
              <a:t>PI</a:t>
            </a:r>
            <a:r>
              <a:rPr lang="zh-CN" altLang="en-US" dirty="0"/>
              <a:t>计算输出控制量（占空比），当负载功率一定时，参考电流将限制占空比的增加。是否能达到需要的电压或占空比与负载及电流参考值</a:t>
            </a:r>
            <a:r>
              <a:rPr lang="en-US" altLang="zh-CN" dirty="0" err="1"/>
              <a:t>Iref</a:t>
            </a:r>
            <a:r>
              <a:rPr lang="zh-CN" altLang="en-US" dirty="0"/>
              <a:t>有关。</a:t>
            </a:r>
          </a:p>
        </p:txBody>
      </p:sp>
      <p:pic>
        <p:nvPicPr>
          <p:cNvPr id="5" name="图片 4"/>
          <p:cNvPicPr>
            <a:picLocks noChangeAspect="1"/>
          </p:cNvPicPr>
          <p:nvPr/>
        </p:nvPicPr>
        <p:blipFill>
          <a:blip r:embed="rId2"/>
          <a:stretch>
            <a:fillRect/>
          </a:stretch>
        </p:blipFill>
        <p:spPr>
          <a:xfrm>
            <a:off x="3947748" y="1310053"/>
            <a:ext cx="7851530" cy="5148239"/>
          </a:xfrm>
          <a:prstGeom prst="rect">
            <a:avLst/>
          </a:prstGeom>
        </p:spPr>
      </p:pic>
      <p:sp>
        <p:nvSpPr>
          <p:cNvPr id="6" name="文本框 5"/>
          <p:cNvSpPr txBox="1"/>
          <p:nvPr/>
        </p:nvSpPr>
        <p:spPr>
          <a:xfrm>
            <a:off x="342901" y="4149968"/>
            <a:ext cx="3472961" cy="2308324"/>
          </a:xfrm>
          <a:prstGeom prst="rect">
            <a:avLst/>
          </a:prstGeom>
          <a:solidFill>
            <a:schemeClr val="accent1">
              <a:lumMod val="50000"/>
            </a:schemeClr>
          </a:solidFill>
        </p:spPr>
        <p:txBody>
          <a:bodyPr wrap="square" rtlCol="0">
            <a:spAutoFit/>
          </a:bodyPr>
          <a:lstStyle/>
          <a:p>
            <a:r>
              <a:rPr lang="zh-CN" altLang="en-US" dirty="0"/>
              <a:t>环路控制：</a:t>
            </a:r>
            <a:endParaRPr lang="en-US" altLang="zh-CN" dirty="0"/>
          </a:p>
          <a:p>
            <a:r>
              <a:rPr lang="en-US" altLang="zh-CN" dirty="0"/>
              <a:t>1.</a:t>
            </a:r>
            <a:r>
              <a:rPr lang="zh-CN" altLang="en-US" dirty="0"/>
              <a:t>采样电流经过采样保持器获取</a:t>
            </a:r>
            <a:endParaRPr lang="en-US" altLang="zh-CN" dirty="0"/>
          </a:p>
          <a:p>
            <a:r>
              <a:rPr lang="zh-CN" altLang="en-US" dirty="0"/>
              <a:t>到电流平均值</a:t>
            </a:r>
            <a:endParaRPr lang="en-US" altLang="zh-CN" dirty="0"/>
          </a:p>
          <a:p>
            <a:r>
              <a:rPr lang="en-US" altLang="zh-CN" dirty="0"/>
              <a:t>2.</a:t>
            </a:r>
            <a:r>
              <a:rPr lang="zh-CN" altLang="en-US" dirty="0"/>
              <a:t>平均电流与电流参考值</a:t>
            </a:r>
            <a:r>
              <a:rPr lang="en-US" altLang="zh-CN" dirty="0" err="1"/>
              <a:t>Iref</a:t>
            </a:r>
            <a:r>
              <a:rPr lang="zh-CN" altLang="en-US" dirty="0"/>
              <a:t>差值送入</a:t>
            </a:r>
            <a:r>
              <a:rPr lang="en-US" altLang="zh-CN" dirty="0"/>
              <a:t>PI</a:t>
            </a:r>
            <a:r>
              <a:rPr lang="zh-CN" altLang="en-US" dirty="0"/>
              <a:t>运算得到控制量</a:t>
            </a:r>
            <a:endParaRPr lang="en-US" altLang="zh-CN" dirty="0"/>
          </a:p>
          <a:p>
            <a:r>
              <a:rPr lang="en-US" altLang="zh-CN" dirty="0"/>
              <a:t>3.</a:t>
            </a:r>
            <a:r>
              <a:rPr lang="zh-CN" altLang="en-US" dirty="0"/>
              <a:t>控制量输出到限幅，防止过量</a:t>
            </a:r>
            <a:endParaRPr lang="en-US" altLang="zh-CN" dirty="0"/>
          </a:p>
          <a:p>
            <a:r>
              <a:rPr lang="en-US" altLang="zh-CN" dirty="0"/>
              <a:t>4.</a:t>
            </a:r>
            <a:r>
              <a:rPr lang="zh-CN" altLang="en-US" dirty="0"/>
              <a:t>实际控制量</a:t>
            </a:r>
            <a:r>
              <a:rPr lang="en-US" altLang="zh-CN" dirty="0"/>
              <a:t>=1-PI</a:t>
            </a:r>
            <a:r>
              <a:rPr lang="zh-CN" altLang="en-US" dirty="0"/>
              <a:t>控制量</a:t>
            </a:r>
            <a:endParaRPr lang="en-US" altLang="zh-CN" dirty="0"/>
          </a:p>
          <a:p>
            <a:r>
              <a:rPr lang="en-US" altLang="zh-CN" dirty="0"/>
              <a:t>5.</a:t>
            </a:r>
            <a:r>
              <a:rPr lang="zh-CN" altLang="en-US" dirty="0"/>
              <a:t>实际控制量带入产生</a:t>
            </a:r>
            <a:r>
              <a:rPr lang="en-US" altLang="zh-CN" dirty="0"/>
              <a:t>PWM</a:t>
            </a:r>
            <a:r>
              <a:rPr lang="zh-CN" altLang="en-US" dirty="0"/>
              <a:t>波</a:t>
            </a:r>
          </a:p>
        </p:txBody>
      </p:sp>
    </p:spTree>
    <p:extLst>
      <p:ext uri="{BB962C8B-B14F-4D97-AF65-F5344CB8AC3E}">
        <p14:creationId xmlns:p14="http://schemas.microsoft.com/office/powerpoint/2010/main" val="1686680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4787" y="452717"/>
            <a:ext cx="9566047" cy="706691"/>
          </a:xfrm>
          <a:solidFill>
            <a:schemeClr val="accent1">
              <a:lumMod val="60000"/>
              <a:lumOff val="40000"/>
            </a:schemeClr>
          </a:solidFill>
        </p:spPr>
        <p:txBody>
          <a:bodyPr/>
          <a:lstStyle/>
          <a:p>
            <a:r>
              <a:rPr lang="zh-CN" altLang="en-US" dirty="0"/>
              <a:t>平均电流与电压输出关系</a:t>
            </a:r>
          </a:p>
        </p:txBody>
      </p:sp>
      <p:pic>
        <p:nvPicPr>
          <p:cNvPr id="5" name="图片 4"/>
          <p:cNvPicPr>
            <a:picLocks noChangeAspect="1"/>
          </p:cNvPicPr>
          <p:nvPr/>
        </p:nvPicPr>
        <p:blipFill>
          <a:blip r:embed="rId2"/>
          <a:stretch>
            <a:fillRect/>
          </a:stretch>
        </p:blipFill>
        <p:spPr>
          <a:xfrm>
            <a:off x="5969977" y="1317644"/>
            <a:ext cx="6015878" cy="3579671"/>
          </a:xfrm>
          <a:prstGeom prst="rect">
            <a:avLst/>
          </a:prstGeom>
        </p:spPr>
      </p:pic>
      <p:sp>
        <p:nvSpPr>
          <p:cNvPr id="6" name="文本框 5"/>
          <p:cNvSpPr txBox="1"/>
          <p:nvPr/>
        </p:nvSpPr>
        <p:spPr>
          <a:xfrm>
            <a:off x="484787" y="1479257"/>
            <a:ext cx="4456490" cy="646331"/>
          </a:xfrm>
          <a:prstGeom prst="rect">
            <a:avLst/>
          </a:prstGeom>
          <a:solidFill>
            <a:schemeClr val="accent1">
              <a:lumMod val="50000"/>
            </a:schemeClr>
          </a:solidFill>
        </p:spPr>
        <p:txBody>
          <a:bodyPr wrap="square" rtlCol="0">
            <a:spAutoFit/>
          </a:bodyPr>
          <a:lstStyle/>
          <a:p>
            <a:r>
              <a:rPr lang="zh-CN" altLang="en-US" dirty="0"/>
              <a:t>当</a:t>
            </a:r>
            <a:r>
              <a:rPr lang="en-US" altLang="zh-CN" dirty="0" err="1"/>
              <a:t>Iref</a:t>
            </a:r>
            <a:r>
              <a:rPr lang="zh-CN" altLang="en-US" dirty="0"/>
              <a:t>参考电流限制在</a:t>
            </a:r>
            <a:r>
              <a:rPr lang="en-US" altLang="zh-CN" dirty="0"/>
              <a:t>2A</a:t>
            </a:r>
            <a:r>
              <a:rPr lang="zh-CN" altLang="en-US" dirty="0"/>
              <a:t>时，平均电流被限制在了</a:t>
            </a:r>
            <a:r>
              <a:rPr lang="en-US" altLang="zh-CN" dirty="0"/>
              <a:t>2A</a:t>
            </a:r>
            <a:r>
              <a:rPr lang="zh-CN" altLang="en-US" dirty="0"/>
              <a:t>。稳定时可以达到</a:t>
            </a:r>
            <a:r>
              <a:rPr lang="en-US" altLang="zh-CN" dirty="0"/>
              <a:t>380V</a:t>
            </a:r>
            <a:endParaRPr lang="zh-CN" altLang="en-US" dirty="0"/>
          </a:p>
        </p:txBody>
      </p:sp>
      <p:pic>
        <p:nvPicPr>
          <p:cNvPr id="7" name="图片 6"/>
          <p:cNvPicPr>
            <a:picLocks noChangeAspect="1"/>
          </p:cNvPicPr>
          <p:nvPr/>
        </p:nvPicPr>
        <p:blipFill>
          <a:blip r:embed="rId3"/>
          <a:stretch>
            <a:fillRect/>
          </a:stretch>
        </p:blipFill>
        <p:spPr>
          <a:xfrm>
            <a:off x="475993" y="2260127"/>
            <a:ext cx="5379684" cy="3903419"/>
          </a:xfrm>
          <a:prstGeom prst="rect">
            <a:avLst/>
          </a:prstGeom>
        </p:spPr>
      </p:pic>
      <p:sp>
        <p:nvSpPr>
          <p:cNvPr id="8" name="文本框 7"/>
          <p:cNvSpPr txBox="1"/>
          <p:nvPr/>
        </p:nvSpPr>
        <p:spPr>
          <a:xfrm>
            <a:off x="6594229" y="5161085"/>
            <a:ext cx="5152293" cy="923330"/>
          </a:xfrm>
          <a:prstGeom prst="rect">
            <a:avLst/>
          </a:prstGeom>
          <a:solidFill>
            <a:schemeClr val="accent1">
              <a:lumMod val="50000"/>
            </a:schemeClr>
          </a:solidFill>
        </p:spPr>
        <p:txBody>
          <a:bodyPr wrap="square" rtlCol="0">
            <a:spAutoFit/>
          </a:bodyPr>
          <a:lstStyle/>
          <a:p>
            <a:r>
              <a:rPr lang="zh-CN" altLang="en-US" dirty="0"/>
              <a:t>当</a:t>
            </a:r>
            <a:r>
              <a:rPr lang="en-US" altLang="zh-CN" dirty="0" err="1"/>
              <a:t>Iref</a:t>
            </a:r>
            <a:r>
              <a:rPr lang="zh-CN" altLang="en-US" dirty="0"/>
              <a:t>参考电流限制在</a:t>
            </a:r>
            <a:r>
              <a:rPr lang="en-US" altLang="zh-CN" dirty="0"/>
              <a:t>1A</a:t>
            </a:r>
            <a:r>
              <a:rPr lang="zh-CN" altLang="en-US" dirty="0"/>
              <a:t>时，平均电流被限制在了</a:t>
            </a:r>
            <a:r>
              <a:rPr lang="en-US" altLang="zh-CN" dirty="0"/>
              <a:t>1A</a:t>
            </a:r>
            <a:r>
              <a:rPr lang="zh-CN" altLang="en-US" dirty="0"/>
              <a:t>，电压被负载拉下来，电流反复震荡。电压维持在</a:t>
            </a:r>
            <a:r>
              <a:rPr lang="en-US" altLang="zh-CN" dirty="0"/>
              <a:t>280V</a:t>
            </a:r>
            <a:r>
              <a:rPr lang="zh-CN" altLang="en-US" dirty="0"/>
              <a:t>左右，没有达到我们的预期</a:t>
            </a:r>
          </a:p>
        </p:txBody>
      </p:sp>
      <p:sp>
        <p:nvSpPr>
          <p:cNvPr id="9" name="右箭头 8"/>
          <p:cNvSpPr/>
          <p:nvPr/>
        </p:nvSpPr>
        <p:spPr>
          <a:xfrm>
            <a:off x="5104758" y="1527711"/>
            <a:ext cx="865219" cy="5978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左箭头 9"/>
          <p:cNvSpPr/>
          <p:nvPr/>
        </p:nvSpPr>
        <p:spPr>
          <a:xfrm>
            <a:off x="5855677" y="5480540"/>
            <a:ext cx="641838" cy="51581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flipH="1">
            <a:off x="6594229" y="6163546"/>
            <a:ext cx="5257801" cy="646331"/>
          </a:xfrm>
          <a:prstGeom prst="rect">
            <a:avLst/>
          </a:prstGeom>
          <a:solidFill>
            <a:srgbClr val="FF0000"/>
          </a:solidFill>
        </p:spPr>
        <p:txBody>
          <a:bodyPr wrap="square" rtlCol="0">
            <a:spAutoFit/>
          </a:bodyPr>
          <a:lstStyle/>
          <a:p>
            <a:r>
              <a:rPr lang="zh-CN" altLang="en-US" dirty="0"/>
              <a:t>思考：</a:t>
            </a:r>
            <a:r>
              <a:rPr lang="en-US" altLang="zh-CN" dirty="0"/>
              <a:t>1</a:t>
            </a:r>
            <a:r>
              <a:rPr lang="zh-CN" altLang="en-US" dirty="0"/>
              <a:t>、提高电流环</a:t>
            </a:r>
            <a:r>
              <a:rPr lang="en-US" altLang="zh-CN" dirty="0" err="1"/>
              <a:t>Iref</a:t>
            </a:r>
            <a:r>
              <a:rPr lang="en-US" altLang="zh-CN" dirty="0"/>
              <a:t>=2A</a:t>
            </a:r>
            <a:r>
              <a:rPr lang="zh-CN" altLang="en-US" dirty="0"/>
              <a:t>来把电压提上去？</a:t>
            </a:r>
            <a:endParaRPr lang="en-US" altLang="zh-CN" dirty="0"/>
          </a:p>
          <a:p>
            <a:r>
              <a:rPr lang="en-US" altLang="zh-CN" dirty="0"/>
              <a:t>           2</a:t>
            </a:r>
            <a:r>
              <a:rPr lang="zh-CN" altLang="en-US" dirty="0"/>
              <a:t>、如果</a:t>
            </a:r>
            <a:r>
              <a:rPr lang="en-US" altLang="zh-CN" dirty="0" err="1"/>
              <a:t>Iref</a:t>
            </a:r>
            <a:r>
              <a:rPr lang="en-US" altLang="zh-CN" dirty="0"/>
              <a:t>=3A</a:t>
            </a:r>
            <a:r>
              <a:rPr lang="zh-CN" altLang="en-US" dirty="0"/>
              <a:t>，电压会不会超了，为啥？</a:t>
            </a:r>
            <a:endParaRPr lang="en-US" altLang="zh-CN" dirty="0"/>
          </a:p>
        </p:txBody>
      </p:sp>
    </p:spTree>
    <p:extLst>
      <p:ext uri="{BB962C8B-B14F-4D97-AF65-F5344CB8AC3E}">
        <p14:creationId xmlns:p14="http://schemas.microsoft.com/office/powerpoint/2010/main" val="3050969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404723" cy="707867"/>
          </a:xfrm>
          <a:solidFill>
            <a:schemeClr val="accent1">
              <a:lumMod val="60000"/>
              <a:lumOff val="40000"/>
            </a:schemeClr>
          </a:solidFill>
        </p:spPr>
        <p:txBody>
          <a:bodyPr/>
          <a:lstStyle/>
          <a:p>
            <a:r>
              <a:rPr lang="zh-CN" altLang="en-US" dirty="0"/>
              <a:t>电压外环控制（慢速环）</a:t>
            </a:r>
          </a:p>
        </p:txBody>
      </p:sp>
      <p:sp>
        <p:nvSpPr>
          <p:cNvPr id="3" name="内容占位符 2"/>
          <p:cNvSpPr>
            <a:spLocks noGrp="1"/>
          </p:cNvSpPr>
          <p:nvPr>
            <p:ph sz="half" idx="1"/>
          </p:nvPr>
        </p:nvSpPr>
        <p:spPr>
          <a:xfrm>
            <a:off x="646111" y="1600199"/>
            <a:ext cx="3029074" cy="1837594"/>
          </a:xfrm>
          <a:solidFill>
            <a:schemeClr val="accent1">
              <a:lumMod val="50000"/>
            </a:schemeClr>
          </a:solidFill>
        </p:spPr>
        <p:txBody>
          <a:bodyPr/>
          <a:lstStyle/>
          <a:p>
            <a:pPr marL="0" indent="0">
              <a:buNone/>
            </a:pPr>
            <a:r>
              <a:rPr lang="zh-CN" altLang="en-US" dirty="0"/>
              <a:t>参考电压</a:t>
            </a:r>
            <a:r>
              <a:rPr lang="en-US" altLang="zh-CN" dirty="0"/>
              <a:t>380V</a:t>
            </a:r>
            <a:r>
              <a:rPr lang="zh-CN" altLang="en-US" dirty="0"/>
              <a:t>和实际母线采样电压</a:t>
            </a:r>
            <a:r>
              <a:rPr lang="en-US" altLang="zh-CN" dirty="0"/>
              <a:t>VBUS</a:t>
            </a:r>
            <a:r>
              <a:rPr lang="zh-CN" altLang="en-US" dirty="0"/>
              <a:t>作为输入量。通过</a:t>
            </a:r>
            <a:r>
              <a:rPr lang="en-US" altLang="zh-CN" dirty="0"/>
              <a:t>PI</a:t>
            </a:r>
            <a:r>
              <a:rPr lang="zh-CN" altLang="en-US" dirty="0"/>
              <a:t>计算输出控制量。经过限幅作为电流内环的电流参考值</a:t>
            </a:r>
            <a:r>
              <a:rPr lang="en-US" altLang="zh-CN" dirty="0" err="1"/>
              <a:t>Iref</a:t>
            </a:r>
            <a:endParaRPr lang="zh-CN" altLang="en-US" dirty="0"/>
          </a:p>
        </p:txBody>
      </p:sp>
      <p:pic>
        <p:nvPicPr>
          <p:cNvPr id="7" name="图片 6"/>
          <p:cNvPicPr>
            <a:picLocks noChangeAspect="1"/>
          </p:cNvPicPr>
          <p:nvPr/>
        </p:nvPicPr>
        <p:blipFill>
          <a:blip r:embed="rId2"/>
          <a:stretch>
            <a:fillRect/>
          </a:stretch>
        </p:blipFill>
        <p:spPr>
          <a:xfrm>
            <a:off x="3952775" y="1600199"/>
            <a:ext cx="7945048" cy="4492137"/>
          </a:xfrm>
          <a:prstGeom prst="rect">
            <a:avLst/>
          </a:prstGeom>
        </p:spPr>
      </p:pic>
      <p:sp>
        <p:nvSpPr>
          <p:cNvPr id="8" name="文本框 7"/>
          <p:cNvSpPr txBox="1"/>
          <p:nvPr/>
        </p:nvSpPr>
        <p:spPr>
          <a:xfrm>
            <a:off x="646111" y="3701563"/>
            <a:ext cx="3099412" cy="2308324"/>
          </a:xfrm>
          <a:prstGeom prst="rect">
            <a:avLst/>
          </a:prstGeom>
          <a:solidFill>
            <a:schemeClr val="accent1">
              <a:lumMod val="50000"/>
            </a:schemeClr>
          </a:solidFill>
        </p:spPr>
        <p:txBody>
          <a:bodyPr wrap="square" rtlCol="0">
            <a:spAutoFit/>
          </a:bodyPr>
          <a:lstStyle/>
          <a:p>
            <a:r>
              <a:rPr lang="zh-CN" altLang="en-US" dirty="0"/>
              <a:t>当</a:t>
            </a:r>
            <a:r>
              <a:rPr lang="en-US" altLang="zh-CN" dirty="0"/>
              <a:t>VBUS</a:t>
            </a:r>
            <a:r>
              <a:rPr lang="zh-CN" altLang="en-US" dirty="0"/>
              <a:t>电压小于</a:t>
            </a:r>
            <a:r>
              <a:rPr lang="en-US" altLang="zh-CN" dirty="0"/>
              <a:t>380V</a:t>
            </a:r>
            <a:r>
              <a:rPr lang="zh-CN" altLang="en-US" dirty="0"/>
              <a:t>时，</a:t>
            </a:r>
            <a:r>
              <a:rPr lang="en-US" altLang="zh-CN" dirty="0"/>
              <a:t>PI</a:t>
            </a:r>
          </a:p>
          <a:p>
            <a:r>
              <a:rPr lang="zh-CN" altLang="en-US" dirty="0"/>
              <a:t>通过运算将增加控制量输出，</a:t>
            </a:r>
            <a:endParaRPr lang="en-US" altLang="zh-CN" dirty="0"/>
          </a:p>
          <a:p>
            <a:r>
              <a:rPr lang="zh-CN" altLang="en-US" dirty="0"/>
              <a:t>即提高了内环</a:t>
            </a:r>
            <a:r>
              <a:rPr lang="en-US" altLang="zh-CN" dirty="0" err="1"/>
              <a:t>Iref</a:t>
            </a:r>
            <a:r>
              <a:rPr lang="zh-CN" altLang="en-US" dirty="0"/>
              <a:t>参考电流，从而增加输出电压。反之，</a:t>
            </a:r>
            <a:r>
              <a:rPr lang="en-US" altLang="zh-CN" dirty="0"/>
              <a:t>VBUS</a:t>
            </a:r>
            <a:r>
              <a:rPr lang="zh-CN" altLang="en-US" dirty="0"/>
              <a:t>电压高于</a:t>
            </a:r>
            <a:r>
              <a:rPr lang="en-US" altLang="zh-CN" dirty="0"/>
              <a:t>380V</a:t>
            </a:r>
            <a:r>
              <a:rPr lang="zh-CN" altLang="en-US" dirty="0"/>
              <a:t>时，</a:t>
            </a:r>
            <a:r>
              <a:rPr lang="en-US" altLang="zh-CN" dirty="0"/>
              <a:t>PI</a:t>
            </a:r>
            <a:r>
              <a:rPr lang="zh-CN" altLang="en-US" dirty="0"/>
              <a:t>输出量将减少，即减少电流内环的参考</a:t>
            </a:r>
            <a:r>
              <a:rPr lang="en-US" altLang="zh-CN" dirty="0" err="1"/>
              <a:t>Iref</a:t>
            </a:r>
            <a:r>
              <a:rPr lang="zh-CN" altLang="en-US" dirty="0"/>
              <a:t>，从而减小输出电压</a:t>
            </a:r>
            <a:endParaRPr lang="en-US" altLang="zh-CN" dirty="0"/>
          </a:p>
        </p:txBody>
      </p:sp>
    </p:spTree>
    <p:extLst>
      <p:ext uri="{BB962C8B-B14F-4D97-AF65-F5344CB8AC3E}">
        <p14:creationId xmlns:p14="http://schemas.microsoft.com/office/powerpoint/2010/main" val="1510071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404723" cy="760262"/>
          </a:xfrm>
          <a:solidFill>
            <a:schemeClr val="accent1">
              <a:lumMod val="60000"/>
              <a:lumOff val="40000"/>
            </a:schemeClr>
          </a:solidFill>
        </p:spPr>
        <p:txBody>
          <a:bodyPr/>
          <a:lstStyle/>
          <a:p>
            <a:r>
              <a:rPr lang="zh-CN" altLang="zh-CN" sz="2800" dirty="0"/>
              <a:t>电感电流呈正弦包络线</a:t>
            </a:r>
            <a:r>
              <a:rPr lang="zh-CN" altLang="en-US" sz="2800" dirty="0"/>
              <a:t>的</a:t>
            </a:r>
            <a:r>
              <a:rPr lang="en-US" altLang="zh-CN" sz="2800" b="1" dirty="0"/>
              <a:t>BOOST</a:t>
            </a:r>
            <a:r>
              <a:rPr lang="zh-CN" altLang="zh-CN" sz="2800" b="1" dirty="0"/>
              <a:t>电路双闭环控制</a:t>
            </a:r>
            <a:endParaRPr lang="zh-CN" altLang="en-US" sz="2800" dirty="0"/>
          </a:p>
        </p:txBody>
      </p:sp>
      <p:sp>
        <p:nvSpPr>
          <p:cNvPr id="3" name="内容占位符 2"/>
          <p:cNvSpPr>
            <a:spLocks noGrp="1"/>
          </p:cNvSpPr>
          <p:nvPr>
            <p:ph sz="half" idx="1"/>
          </p:nvPr>
        </p:nvSpPr>
        <p:spPr>
          <a:xfrm>
            <a:off x="646112" y="1762125"/>
            <a:ext cx="4853540" cy="4494213"/>
          </a:xfrm>
          <a:solidFill>
            <a:schemeClr val="accent1">
              <a:lumMod val="50000"/>
            </a:schemeClr>
          </a:solidFill>
        </p:spPr>
        <p:txBody>
          <a:bodyPr>
            <a:normAutofit/>
          </a:bodyPr>
          <a:lstStyle/>
          <a:p>
            <a:r>
              <a:rPr lang="zh-CN" altLang="zh-CN" dirty="0"/>
              <a:t>工作原理如下：输出电压</a:t>
            </a:r>
            <a:r>
              <a:rPr lang="en-US" altLang="zh-CN" i="1" dirty="0" err="1"/>
              <a:t>V</a:t>
            </a:r>
            <a:r>
              <a:rPr lang="en-US" altLang="zh-CN" i="1" baseline="-25000" dirty="0" err="1"/>
              <a:t>bus</a:t>
            </a:r>
            <a:r>
              <a:rPr lang="zh-CN" altLang="zh-CN" dirty="0"/>
              <a:t>和参考电压</a:t>
            </a:r>
            <a:r>
              <a:rPr lang="en-US" altLang="zh-CN" i="1" dirty="0" err="1"/>
              <a:t>V</a:t>
            </a:r>
            <a:r>
              <a:rPr lang="en-US" altLang="zh-CN" i="1" baseline="-25000" dirty="0" err="1"/>
              <a:t>ref</a:t>
            </a:r>
            <a:r>
              <a:rPr lang="zh-CN" altLang="zh-CN" dirty="0"/>
              <a:t>相比较后经电压环计算后得到电压环的输出量</a:t>
            </a:r>
            <a:r>
              <a:rPr lang="en-US" altLang="zh-CN" i="1" dirty="0" err="1"/>
              <a:t>V</a:t>
            </a:r>
            <a:r>
              <a:rPr lang="en-US" altLang="zh-CN" i="1" baseline="-25000" dirty="0" err="1"/>
              <a:t>r</a:t>
            </a:r>
            <a:r>
              <a:rPr lang="zh-CN" altLang="zh-CN" dirty="0"/>
              <a:t>，送入乘法器中与</a:t>
            </a:r>
            <a:r>
              <a:rPr lang="en-US" altLang="zh-CN" dirty="0"/>
              <a:t>Boost</a:t>
            </a:r>
            <a:r>
              <a:rPr lang="zh-CN" altLang="zh-CN" dirty="0"/>
              <a:t>输入电压</a:t>
            </a:r>
            <a:r>
              <a:rPr lang="en-US" altLang="zh-CN" i="1" dirty="0" err="1"/>
              <a:t>V</a:t>
            </a:r>
            <a:r>
              <a:rPr lang="en-US" altLang="zh-CN" i="1" baseline="-25000" dirty="0" err="1"/>
              <a:t>dc</a:t>
            </a:r>
            <a:r>
              <a:rPr lang="zh-CN" altLang="zh-CN" dirty="0"/>
              <a:t>相乘得到馒头波形状的电流参考值</a:t>
            </a:r>
            <a:r>
              <a:rPr lang="en-US" altLang="zh-CN" i="1" dirty="0" err="1"/>
              <a:t>i</a:t>
            </a:r>
            <a:r>
              <a:rPr lang="en-US" altLang="zh-CN" i="1" baseline="-25000" dirty="0" err="1"/>
              <a:t>ref</a:t>
            </a:r>
            <a:r>
              <a:rPr lang="zh-CN" altLang="zh-CN" dirty="0"/>
              <a:t>。参考电流</a:t>
            </a:r>
            <a:r>
              <a:rPr lang="en-US" altLang="zh-CN" i="1" dirty="0" err="1"/>
              <a:t>i</a:t>
            </a:r>
            <a:r>
              <a:rPr lang="en-US" altLang="zh-CN" i="1" baseline="-25000" dirty="0" err="1"/>
              <a:t>ref</a:t>
            </a:r>
            <a:r>
              <a:rPr lang="zh-CN" altLang="zh-CN" dirty="0"/>
              <a:t>与开关电流</a:t>
            </a:r>
            <a:r>
              <a:rPr lang="en-US" altLang="zh-CN" i="1" dirty="0"/>
              <a:t>i</a:t>
            </a:r>
            <a:r>
              <a:rPr lang="en-US" altLang="zh-CN" i="1" baseline="-25000" dirty="0"/>
              <a:t>s</a:t>
            </a:r>
            <a:r>
              <a:rPr lang="zh-CN" altLang="zh-CN" dirty="0"/>
              <a:t>检测比较后经过电流环后得到开关管的占空比信号</a:t>
            </a:r>
            <a:r>
              <a:rPr lang="en-US" altLang="zh-CN" i="1" dirty="0"/>
              <a:t>d</a:t>
            </a:r>
            <a:r>
              <a:rPr lang="zh-CN" altLang="zh-CN" i="1" dirty="0"/>
              <a:t>，</a:t>
            </a:r>
            <a:r>
              <a:rPr lang="zh-CN" altLang="zh-CN" dirty="0"/>
              <a:t>经驱动电路后控制开关管的通断，从而使得输入电流（即电感电流</a:t>
            </a:r>
            <a:r>
              <a:rPr lang="en-US" altLang="zh-CN" i="1" dirty="0" err="1"/>
              <a:t>i</a:t>
            </a:r>
            <a:r>
              <a:rPr lang="en-US" altLang="zh-CN" i="1" baseline="-25000" dirty="0" err="1"/>
              <a:t>L</a:t>
            </a:r>
            <a:r>
              <a:rPr lang="zh-CN" altLang="zh-CN" dirty="0"/>
              <a:t>）的波形与整流后的电压波形</a:t>
            </a:r>
            <a:r>
              <a:rPr lang="en-US" altLang="zh-CN" i="1" dirty="0" err="1"/>
              <a:t>V</a:t>
            </a:r>
            <a:r>
              <a:rPr lang="en-US" altLang="zh-CN" i="1" baseline="-25000" dirty="0" err="1"/>
              <a:t>dc</a:t>
            </a:r>
            <a:r>
              <a:rPr lang="zh-CN" altLang="zh-CN" dirty="0"/>
              <a:t>的波形基本一致。</a:t>
            </a:r>
            <a:endParaRPr lang="en-US" altLang="zh-CN" dirty="0"/>
          </a:p>
          <a:p>
            <a:r>
              <a:rPr lang="zh-CN" altLang="zh-CN" dirty="0"/>
              <a:t>由上述控制策略可知，当输出电压小于参考电压</a:t>
            </a:r>
            <a:r>
              <a:rPr lang="en-US" altLang="zh-CN" i="1" dirty="0" err="1"/>
              <a:t>V</a:t>
            </a:r>
            <a:r>
              <a:rPr lang="en-US" altLang="zh-CN" i="1" baseline="-25000" dirty="0" err="1"/>
              <a:t>ref</a:t>
            </a:r>
            <a:r>
              <a:rPr lang="zh-CN" altLang="zh-CN" dirty="0"/>
              <a:t>时，电压环输出</a:t>
            </a:r>
            <a:r>
              <a:rPr lang="en-US" altLang="zh-CN" i="1" dirty="0" err="1"/>
              <a:t>V</a:t>
            </a:r>
            <a:r>
              <a:rPr lang="en-US" altLang="zh-CN" i="1" baseline="-25000" dirty="0" err="1"/>
              <a:t>r</a:t>
            </a:r>
            <a:r>
              <a:rPr lang="zh-CN" altLang="zh-CN" dirty="0"/>
              <a:t>增加，即经过乘法器后参考电流值</a:t>
            </a:r>
            <a:r>
              <a:rPr lang="en-US" altLang="zh-CN" i="1" dirty="0" err="1"/>
              <a:t>i</a:t>
            </a:r>
            <a:r>
              <a:rPr lang="en-US" altLang="zh-CN" i="1" baseline="-25000" dirty="0" err="1"/>
              <a:t>ref</a:t>
            </a:r>
            <a:r>
              <a:rPr lang="zh-CN" altLang="zh-CN" dirty="0"/>
              <a:t>增加，在电流环的作用下增加开关管占空比，使得输出电压往上调节。</a:t>
            </a:r>
          </a:p>
          <a:p>
            <a:endParaRPr lang="zh-CN" altLang="en-US" dirty="0"/>
          </a:p>
        </p:txBody>
      </p:sp>
      <p:sp>
        <p:nvSpPr>
          <p:cNvPr id="5" name="Rectangle 2"/>
          <p:cNvSpPr>
            <a:spLocks noChangeArrowheads="1"/>
          </p:cNvSpPr>
          <p:nvPr/>
        </p:nvSpPr>
        <p:spPr bwMode="auto">
          <a:xfrm>
            <a:off x="6008915" y="1884783"/>
            <a:ext cx="161139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nvGraphicFramePr>
        <p:xfrm>
          <a:off x="5753101" y="1681114"/>
          <a:ext cx="5746592" cy="4575224"/>
        </p:xfrm>
        <a:graphic>
          <a:graphicData uri="http://schemas.openxmlformats.org/presentationml/2006/ole">
            <mc:AlternateContent xmlns:mc="http://schemas.openxmlformats.org/markup-compatibility/2006">
              <mc:Choice xmlns:v="urn:schemas-microsoft-com:vml" Requires="v">
                <p:oleObj spid="_x0000_s4161" r:id="rId3" imgW="2948807" imgH="2354712" progId="Visio.Drawing.15">
                  <p:embed/>
                </p:oleObj>
              </mc:Choice>
              <mc:Fallback>
                <p:oleObj r:id="rId3" imgW="2948807" imgH="2354712" progId="Visio.Drawing.15">
                  <p:embed/>
                  <p:pic>
                    <p:nvPicPr>
                      <p:cNvPr id="6" name="对象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3101" y="1681114"/>
                        <a:ext cx="5746592" cy="4575224"/>
                      </a:xfrm>
                      <a:prstGeom prst="rect">
                        <a:avLst/>
                      </a:prstGeom>
                      <a:noFill/>
                    </p:spPr>
                  </p:pic>
                </p:oleObj>
              </mc:Fallback>
            </mc:AlternateContent>
          </a:graphicData>
        </a:graphic>
      </p:graphicFrame>
    </p:spTree>
    <p:extLst>
      <p:ext uri="{BB962C8B-B14F-4D97-AF65-F5344CB8AC3E}">
        <p14:creationId xmlns:p14="http://schemas.microsoft.com/office/powerpoint/2010/main" val="2278385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404723" cy="760262"/>
          </a:xfrm>
          <a:solidFill>
            <a:schemeClr val="accent1">
              <a:lumMod val="60000"/>
              <a:lumOff val="40000"/>
            </a:schemeClr>
          </a:solidFill>
        </p:spPr>
        <p:txBody>
          <a:bodyPr/>
          <a:lstStyle/>
          <a:p>
            <a:r>
              <a:rPr lang="zh-CN" altLang="zh-CN" sz="2800" dirty="0"/>
              <a:t>电感电流呈正弦包络线</a:t>
            </a:r>
            <a:r>
              <a:rPr lang="zh-CN" altLang="en-US" sz="2800" dirty="0"/>
              <a:t>的</a:t>
            </a:r>
            <a:r>
              <a:rPr lang="en-US" altLang="zh-CN" sz="2800" b="1" dirty="0"/>
              <a:t>BOOST</a:t>
            </a:r>
            <a:r>
              <a:rPr lang="zh-CN" altLang="zh-CN" sz="2800" b="1" dirty="0"/>
              <a:t>电路双闭环控制</a:t>
            </a:r>
            <a:endParaRPr lang="zh-CN" altLang="en-US" sz="2800" dirty="0"/>
          </a:p>
        </p:txBody>
      </p:sp>
      <p:sp>
        <p:nvSpPr>
          <p:cNvPr id="3" name="内容占位符 2"/>
          <p:cNvSpPr>
            <a:spLocks noGrp="1"/>
          </p:cNvSpPr>
          <p:nvPr>
            <p:ph sz="half" idx="1"/>
          </p:nvPr>
        </p:nvSpPr>
        <p:spPr>
          <a:xfrm>
            <a:off x="646112" y="1724026"/>
            <a:ext cx="4030663" cy="3545092"/>
          </a:xfrm>
          <a:solidFill>
            <a:schemeClr val="accent1">
              <a:lumMod val="50000"/>
            </a:schemeClr>
          </a:solidFill>
        </p:spPr>
        <p:txBody>
          <a:bodyPr>
            <a:normAutofit/>
          </a:bodyPr>
          <a:lstStyle/>
          <a:p>
            <a:r>
              <a:rPr lang="zh-CN" altLang="zh-CN" dirty="0"/>
              <a:t>输</a:t>
            </a:r>
            <a:r>
              <a:rPr lang="zh-CN" altLang="en-US" dirty="0"/>
              <a:t>入</a:t>
            </a:r>
            <a:r>
              <a:rPr lang="zh-CN" altLang="zh-CN" dirty="0"/>
              <a:t>电压波形</a:t>
            </a:r>
            <a:r>
              <a:rPr lang="en-US" altLang="zh-CN" i="1" dirty="0" err="1"/>
              <a:t>V</a:t>
            </a:r>
            <a:r>
              <a:rPr lang="en-US" altLang="zh-CN" i="1" baseline="-25000" dirty="0" err="1"/>
              <a:t>dc</a:t>
            </a:r>
            <a:r>
              <a:rPr lang="zh-CN" altLang="zh-CN" dirty="0"/>
              <a:t>、和</a:t>
            </a:r>
            <a:r>
              <a:rPr lang="en-US" altLang="zh-CN" i="1" dirty="0"/>
              <a:t>V</a:t>
            </a:r>
            <a:r>
              <a:rPr lang="en-US" altLang="zh-CN" i="1" baseline="-25000" dirty="0"/>
              <a:t>i</a:t>
            </a:r>
            <a:r>
              <a:rPr lang="zh-CN" altLang="zh-CN" dirty="0"/>
              <a:t>经过校正的电感电流</a:t>
            </a:r>
            <a:r>
              <a:rPr lang="en-US" altLang="zh-CN" i="1" dirty="0" err="1"/>
              <a:t>i</a:t>
            </a:r>
            <a:r>
              <a:rPr lang="en-US" altLang="zh-CN" i="1" baseline="-25000" dirty="0" err="1"/>
              <a:t>L</a:t>
            </a:r>
            <a:r>
              <a:rPr lang="zh-CN" altLang="zh-CN" dirty="0"/>
              <a:t>，输人电流</a:t>
            </a:r>
            <a:r>
              <a:rPr lang="en-US" altLang="zh-CN" i="1" dirty="0"/>
              <a:t>i</a:t>
            </a:r>
            <a:r>
              <a:rPr lang="en-US" altLang="zh-CN" i="1" baseline="-25000" dirty="0"/>
              <a:t>i</a:t>
            </a:r>
            <a:r>
              <a:rPr lang="zh-CN" altLang="zh-CN" dirty="0"/>
              <a:t>波形。由图可见，输</a:t>
            </a:r>
            <a:r>
              <a:rPr lang="zh-CN" altLang="en-US" dirty="0"/>
              <a:t>入</a:t>
            </a:r>
            <a:r>
              <a:rPr lang="zh-CN" altLang="zh-CN" dirty="0"/>
              <a:t>电流被</a:t>
            </a:r>
            <a:r>
              <a:rPr lang="en-US" altLang="zh-CN" dirty="0"/>
              <a:t>PWM</a:t>
            </a:r>
            <a:r>
              <a:rPr lang="zh-CN" altLang="zh-CN" dirty="0"/>
              <a:t>频率调制，使原来呈脉冲状的波形，调制成接近正弦</a:t>
            </a:r>
            <a:r>
              <a:rPr lang="en-US" altLang="zh-CN" dirty="0"/>
              <a:t>(</a:t>
            </a:r>
            <a:r>
              <a:rPr lang="zh-CN" altLang="zh-CN" dirty="0"/>
              <a:t>含有高频纹波</a:t>
            </a:r>
            <a:r>
              <a:rPr lang="en-US" altLang="zh-CN" dirty="0"/>
              <a:t>)</a:t>
            </a:r>
            <a:r>
              <a:rPr lang="zh-CN" altLang="zh-CN" dirty="0"/>
              <a:t>的波形。图中所示电路中在一个开关周期内，当开关管导通时，</a:t>
            </a:r>
            <a:r>
              <a:rPr lang="en-US" altLang="zh-CN" i="1" dirty="0" err="1"/>
              <a:t>i</a:t>
            </a:r>
            <a:r>
              <a:rPr lang="en-US" altLang="zh-CN" i="1" baseline="-25000" dirty="0" err="1"/>
              <a:t>o</a:t>
            </a:r>
            <a:r>
              <a:rPr lang="en-US" altLang="zh-CN" dirty="0"/>
              <a:t>=0</a:t>
            </a:r>
            <a:r>
              <a:rPr lang="zh-CN" altLang="zh-CN" dirty="0"/>
              <a:t>，</a:t>
            </a:r>
            <a:r>
              <a:rPr lang="en-US" altLang="zh-CN" i="1" dirty="0" err="1"/>
              <a:t>i</a:t>
            </a:r>
            <a:r>
              <a:rPr lang="en-US" altLang="zh-CN" i="1" baseline="-25000" dirty="0" err="1"/>
              <a:t>L</a:t>
            </a:r>
            <a:r>
              <a:rPr lang="en-US" altLang="zh-CN" dirty="0"/>
              <a:t>=</a:t>
            </a:r>
            <a:r>
              <a:rPr lang="en-US" altLang="zh-CN" i="1" dirty="0"/>
              <a:t>i</a:t>
            </a:r>
            <a:r>
              <a:rPr lang="en-US" altLang="zh-CN" i="1" baseline="-25000" dirty="0"/>
              <a:t>s</a:t>
            </a:r>
            <a:r>
              <a:rPr lang="en-US" altLang="zh-CN" dirty="0"/>
              <a:t>;</a:t>
            </a:r>
            <a:r>
              <a:rPr lang="zh-CN" altLang="zh-CN" dirty="0"/>
              <a:t>当开关管关断时，</a:t>
            </a:r>
            <a:r>
              <a:rPr lang="en-US" altLang="zh-CN" i="1" dirty="0"/>
              <a:t>i</a:t>
            </a:r>
            <a:r>
              <a:rPr lang="en-US" altLang="zh-CN" i="1" baseline="-25000" dirty="0"/>
              <a:t>s</a:t>
            </a:r>
            <a:r>
              <a:rPr lang="en-US" altLang="zh-CN" dirty="0"/>
              <a:t>=0</a:t>
            </a:r>
            <a:r>
              <a:rPr lang="zh-CN" altLang="zh-CN" dirty="0"/>
              <a:t>，</a:t>
            </a:r>
            <a:r>
              <a:rPr lang="en-US" altLang="zh-CN" i="1" dirty="0" err="1"/>
              <a:t>i</a:t>
            </a:r>
            <a:r>
              <a:rPr lang="en-US" altLang="zh-CN" i="1" baseline="-25000" dirty="0" err="1"/>
              <a:t>L</a:t>
            </a:r>
            <a:r>
              <a:rPr lang="en-US" altLang="zh-CN" dirty="0"/>
              <a:t> =</a:t>
            </a:r>
            <a:r>
              <a:rPr lang="en-US" altLang="zh-CN" i="1" dirty="0"/>
              <a:t> </a:t>
            </a:r>
            <a:r>
              <a:rPr lang="en-US" altLang="zh-CN" i="1" dirty="0" err="1"/>
              <a:t>i</a:t>
            </a:r>
            <a:r>
              <a:rPr lang="en-US" altLang="zh-CN" i="1" baseline="-25000" dirty="0" err="1"/>
              <a:t>o</a:t>
            </a:r>
            <a:r>
              <a:rPr lang="zh-CN" altLang="zh-CN" dirty="0"/>
              <a:t>，</a:t>
            </a:r>
            <a:r>
              <a:rPr lang="en-US" altLang="zh-CN" i="1" dirty="0"/>
              <a:t>i</a:t>
            </a:r>
            <a:r>
              <a:rPr lang="en-US" altLang="zh-CN" i="1" baseline="-25000" dirty="0"/>
              <a:t>s</a:t>
            </a:r>
            <a:r>
              <a:rPr lang="zh-CN" altLang="zh-CN" dirty="0"/>
              <a:t>为流经过开关管的电流波形，具有高频纹波的输入电流，取每个开关周期的平均值，则可得到光滑的近似正弦波</a:t>
            </a:r>
          </a:p>
          <a:p>
            <a:endParaRPr lang="zh-CN" altLang="en-US" dirty="0"/>
          </a:p>
        </p:txBody>
      </p:sp>
      <p:sp>
        <p:nvSpPr>
          <p:cNvPr id="5" name="Rectangle 2"/>
          <p:cNvSpPr>
            <a:spLocks noChangeArrowheads="1"/>
          </p:cNvSpPr>
          <p:nvPr/>
        </p:nvSpPr>
        <p:spPr bwMode="auto">
          <a:xfrm>
            <a:off x="6008915" y="1884783"/>
            <a:ext cx="1611398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pic>
        <p:nvPicPr>
          <p:cNvPr id="7" name="图片 6"/>
          <p:cNvPicPr/>
          <p:nvPr/>
        </p:nvPicPr>
        <p:blipFill>
          <a:blip r:embed="rId2"/>
          <a:stretch>
            <a:fillRect/>
          </a:stretch>
        </p:blipFill>
        <p:spPr>
          <a:xfrm>
            <a:off x="4810125" y="2143126"/>
            <a:ext cx="6924675" cy="3295650"/>
          </a:xfrm>
          <a:prstGeom prst="rect">
            <a:avLst/>
          </a:prstGeom>
        </p:spPr>
      </p:pic>
      <p:sp>
        <p:nvSpPr>
          <p:cNvPr id="4" name="文本框 3"/>
          <p:cNvSpPr txBox="1"/>
          <p:nvPr/>
        </p:nvSpPr>
        <p:spPr>
          <a:xfrm>
            <a:off x="796705" y="5758004"/>
            <a:ext cx="4488729" cy="646331"/>
          </a:xfrm>
          <a:prstGeom prst="rect">
            <a:avLst/>
          </a:prstGeom>
          <a:solidFill>
            <a:srgbClr val="C00000"/>
          </a:solidFill>
        </p:spPr>
        <p:txBody>
          <a:bodyPr wrap="none" rtlCol="0">
            <a:spAutoFit/>
          </a:bodyPr>
          <a:lstStyle/>
          <a:p>
            <a:r>
              <a:rPr lang="zh-CN" altLang="en-US" dirty="0"/>
              <a:t>思考：</a:t>
            </a:r>
            <a:r>
              <a:rPr lang="en-US" altLang="zh-CN" dirty="0"/>
              <a:t>1.</a:t>
            </a:r>
            <a:r>
              <a:rPr lang="zh-CN" altLang="en-US" dirty="0"/>
              <a:t>回想</a:t>
            </a:r>
            <a:r>
              <a:rPr lang="en-US" altLang="zh-CN" dirty="0"/>
              <a:t>PFC</a:t>
            </a:r>
            <a:r>
              <a:rPr lang="zh-CN" altLang="en-US" dirty="0"/>
              <a:t>的作用是什么？</a:t>
            </a:r>
            <a:r>
              <a:rPr lang="en-US" altLang="zh-CN" dirty="0"/>
              <a:t>PF</a:t>
            </a:r>
            <a:r>
              <a:rPr lang="zh-CN" altLang="en-US" dirty="0"/>
              <a:t>、</a:t>
            </a:r>
            <a:r>
              <a:rPr lang="en-US" altLang="zh-CN" dirty="0"/>
              <a:t>THD</a:t>
            </a:r>
          </a:p>
          <a:p>
            <a:r>
              <a:rPr lang="en-US" altLang="zh-CN" dirty="0"/>
              <a:t>           2.</a:t>
            </a:r>
            <a:r>
              <a:rPr lang="zh-CN" altLang="en-US" dirty="0"/>
              <a:t>得到电网相位的重要性。</a:t>
            </a:r>
          </a:p>
        </p:txBody>
      </p:sp>
    </p:spTree>
    <p:extLst>
      <p:ext uri="{BB962C8B-B14F-4D97-AF65-F5344CB8AC3E}">
        <p14:creationId xmlns:p14="http://schemas.microsoft.com/office/powerpoint/2010/main" val="227615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4700" y="204560"/>
            <a:ext cx="9085145" cy="694947"/>
          </a:xfrm>
          <a:solidFill>
            <a:schemeClr val="accent1">
              <a:lumMod val="60000"/>
              <a:lumOff val="40000"/>
            </a:schemeClr>
          </a:solidFill>
        </p:spPr>
        <p:txBody>
          <a:bodyPr/>
          <a:lstStyle/>
          <a:p>
            <a:r>
              <a:rPr lang="zh-CN" altLang="en-US" dirty="0"/>
              <a:t>三相</a:t>
            </a:r>
            <a:r>
              <a:rPr lang="en-US" altLang="zh-CN" dirty="0"/>
              <a:t>PFC</a:t>
            </a:r>
            <a:r>
              <a:rPr lang="zh-CN" altLang="en-US" dirty="0"/>
              <a:t>环路控制</a:t>
            </a:r>
          </a:p>
        </p:txBody>
      </p:sp>
      <p:sp>
        <p:nvSpPr>
          <p:cNvPr id="5" name="文本框 4"/>
          <p:cNvSpPr txBox="1"/>
          <p:nvPr/>
        </p:nvSpPr>
        <p:spPr>
          <a:xfrm>
            <a:off x="404446" y="1230923"/>
            <a:ext cx="3833447" cy="2308324"/>
          </a:xfrm>
          <a:prstGeom prst="rect">
            <a:avLst/>
          </a:prstGeom>
          <a:solidFill>
            <a:schemeClr val="accent1">
              <a:lumMod val="50000"/>
            </a:schemeClr>
          </a:solidFill>
        </p:spPr>
        <p:txBody>
          <a:bodyPr wrap="square" rtlCol="0">
            <a:spAutoFit/>
          </a:bodyPr>
          <a:lstStyle/>
          <a:p>
            <a:r>
              <a:rPr lang="zh-CN" altLang="en-US" dirty="0"/>
              <a:t>三相</a:t>
            </a:r>
            <a:r>
              <a:rPr lang="en-US" altLang="zh-CN" dirty="0"/>
              <a:t>PFC</a:t>
            </a:r>
            <a:r>
              <a:rPr lang="zh-CN" altLang="en-US" dirty="0"/>
              <a:t>工作原理与单向类似。也是利用了</a:t>
            </a:r>
            <a:r>
              <a:rPr lang="en-US" altLang="zh-CN" dirty="0"/>
              <a:t>boost</a:t>
            </a:r>
            <a:r>
              <a:rPr lang="zh-CN" altLang="en-US" dirty="0"/>
              <a:t>工作原理。三相可以看做三个单向</a:t>
            </a:r>
            <a:r>
              <a:rPr lang="en-US" altLang="zh-CN" dirty="0"/>
              <a:t>PFC</a:t>
            </a:r>
            <a:r>
              <a:rPr lang="zh-CN" altLang="en-US" dirty="0"/>
              <a:t>并联。由于三相</a:t>
            </a:r>
            <a:r>
              <a:rPr lang="en-US" altLang="zh-CN" dirty="0"/>
              <a:t>PFC</a:t>
            </a:r>
            <a:r>
              <a:rPr lang="zh-CN" altLang="en-US" dirty="0"/>
              <a:t>原理给</a:t>
            </a:r>
            <a:r>
              <a:rPr lang="en-US" altLang="zh-CN" dirty="0"/>
              <a:t>dc1</a:t>
            </a:r>
            <a:r>
              <a:rPr lang="zh-CN" altLang="en-US" dirty="0"/>
              <a:t>和</a:t>
            </a:r>
            <a:r>
              <a:rPr lang="en-US" altLang="zh-CN" dirty="0"/>
              <a:t>dc2</a:t>
            </a:r>
            <a:r>
              <a:rPr lang="zh-CN" altLang="en-US" dirty="0"/>
              <a:t>电容充电，会出现</a:t>
            </a:r>
            <a:r>
              <a:rPr lang="en-US" altLang="zh-CN" dirty="0"/>
              <a:t>Cdc1</a:t>
            </a:r>
            <a:r>
              <a:rPr lang="zh-CN" altLang="en-US" dirty="0"/>
              <a:t>和</a:t>
            </a:r>
            <a:r>
              <a:rPr lang="en-US" altLang="zh-CN" dirty="0"/>
              <a:t>Cdc2</a:t>
            </a:r>
            <a:r>
              <a:rPr lang="zh-CN" altLang="en-US" dirty="0"/>
              <a:t>电压不一致，导致不平衡，此时就需要</a:t>
            </a:r>
            <a:r>
              <a:rPr lang="zh-CN" altLang="en-US" dirty="0" smtClean="0"/>
              <a:t>增加母线压差平衡</a:t>
            </a:r>
            <a:r>
              <a:rPr lang="en-US" altLang="zh-CN" dirty="0"/>
              <a:t>PI</a:t>
            </a:r>
            <a:r>
              <a:rPr lang="zh-CN" altLang="en-US" dirty="0"/>
              <a:t>调节。所以，比起单向</a:t>
            </a:r>
            <a:r>
              <a:rPr lang="en-US" altLang="zh-CN" dirty="0"/>
              <a:t>PFC</a:t>
            </a:r>
            <a:r>
              <a:rPr lang="zh-CN" altLang="en-US" dirty="0"/>
              <a:t>，多了一个</a:t>
            </a:r>
            <a:r>
              <a:rPr lang="en-US" altLang="zh-CN" dirty="0"/>
              <a:t>PI</a:t>
            </a:r>
            <a:r>
              <a:rPr lang="zh-CN" altLang="en-US" dirty="0"/>
              <a:t>环</a:t>
            </a:r>
            <a:endParaRPr lang="en-US" altLang="zh-CN" dirty="0"/>
          </a:p>
        </p:txBody>
      </p:sp>
      <p:sp>
        <p:nvSpPr>
          <p:cNvPr id="7" name="文本框 6"/>
          <p:cNvSpPr txBox="1"/>
          <p:nvPr/>
        </p:nvSpPr>
        <p:spPr>
          <a:xfrm>
            <a:off x="404446" y="3763108"/>
            <a:ext cx="3833447" cy="2585323"/>
          </a:xfrm>
          <a:prstGeom prst="rect">
            <a:avLst/>
          </a:prstGeom>
          <a:solidFill>
            <a:schemeClr val="accent1">
              <a:lumMod val="50000"/>
            </a:schemeClr>
          </a:solidFill>
        </p:spPr>
        <p:txBody>
          <a:bodyPr wrap="square" rtlCol="0">
            <a:spAutoFit/>
          </a:bodyPr>
          <a:lstStyle/>
          <a:p>
            <a:r>
              <a:rPr lang="en-US" altLang="zh-CN" dirty="0"/>
              <a:t>               </a:t>
            </a:r>
            <a:r>
              <a:rPr lang="zh-CN" altLang="en-US" dirty="0">
                <a:solidFill>
                  <a:srgbClr val="FFFF00"/>
                </a:solidFill>
              </a:rPr>
              <a:t>环路描述</a:t>
            </a:r>
            <a:endParaRPr lang="en-US" altLang="zh-CN" dirty="0">
              <a:solidFill>
                <a:srgbClr val="FFFF00"/>
              </a:solidFill>
            </a:endParaRPr>
          </a:p>
          <a:p>
            <a:r>
              <a:rPr lang="en-US" altLang="zh-CN" dirty="0"/>
              <a:t>1.</a:t>
            </a:r>
            <a:r>
              <a:rPr lang="zh-CN" altLang="en-US" dirty="0"/>
              <a:t>电压母线平衡环输出促使相位馒头波前后幅值变化。</a:t>
            </a:r>
            <a:endParaRPr lang="en-US" altLang="zh-CN" dirty="0"/>
          </a:p>
          <a:p>
            <a:r>
              <a:rPr lang="en-US" altLang="zh-CN" dirty="0"/>
              <a:t>2.</a:t>
            </a:r>
            <a:r>
              <a:rPr lang="zh-CN" altLang="en-US" dirty="0"/>
              <a:t>电压外环输出作为内环电流参考，电流参考与相位进行乘法得到最终作为电流内环的参考</a:t>
            </a:r>
            <a:r>
              <a:rPr lang="zh-CN" altLang="en-US" dirty="0" smtClean="0"/>
              <a:t>电流</a:t>
            </a:r>
            <a:r>
              <a:rPr lang="en-US" altLang="zh-CN" dirty="0" err="1" smtClean="0"/>
              <a:t>Iref</a:t>
            </a:r>
            <a:endParaRPr lang="en-US" altLang="zh-CN" dirty="0"/>
          </a:p>
          <a:p>
            <a:r>
              <a:rPr lang="en-US" altLang="zh-CN" dirty="0"/>
              <a:t>3.</a:t>
            </a:r>
            <a:r>
              <a:rPr lang="zh-CN" altLang="en-US" dirty="0"/>
              <a:t>电流平均值与电流内环参考电流进行</a:t>
            </a:r>
            <a:r>
              <a:rPr lang="en-US" altLang="zh-CN" dirty="0"/>
              <a:t>PI</a:t>
            </a:r>
            <a:r>
              <a:rPr lang="zh-CN" altLang="en-US" dirty="0"/>
              <a:t>运算得到实际的控制量</a:t>
            </a:r>
            <a:endParaRPr lang="en-US" altLang="zh-CN" dirty="0"/>
          </a:p>
          <a:p>
            <a:r>
              <a:rPr lang="en-US" altLang="zh-CN" dirty="0"/>
              <a:t>4.</a:t>
            </a:r>
            <a:r>
              <a:rPr lang="zh-CN" altLang="en-US" dirty="0"/>
              <a:t>控制量与载波比较输出</a:t>
            </a:r>
            <a:r>
              <a:rPr lang="en-US" altLang="zh-CN" dirty="0"/>
              <a:t>PWM</a:t>
            </a:r>
            <a:r>
              <a:rPr lang="zh-CN" altLang="en-US" dirty="0"/>
              <a:t>控制</a:t>
            </a:r>
            <a:endParaRPr lang="en-US" altLang="zh-CN" dirty="0"/>
          </a:p>
        </p:txBody>
      </p:sp>
      <p:pic>
        <p:nvPicPr>
          <p:cNvPr id="8" name="图片 7"/>
          <p:cNvPicPr>
            <a:picLocks noChangeAspect="1"/>
          </p:cNvPicPr>
          <p:nvPr/>
        </p:nvPicPr>
        <p:blipFill>
          <a:blip r:embed="rId2"/>
          <a:stretch>
            <a:fillRect/>
          </a:stretch>
        </p:blipFill>
        <p:spPr>
          <a:xfrm>
            <a:off x="4339778" y="1230923"/>
            <a:ext cx="7642145" cy="5117508"/>
          </a:xfrm>
          <a:prstGeom prst="rect">
            <a:avLst/>
          </a:prstGeom>
        </p:spPr>
      </p:pic>
    </p:spTree>
    <p:extLst>
      <p:ext uri="{BB962C8B-B14F-4D97-AF65-F5344CB8AC3E}">
        <p14:creationId xmlns:p14="http://schemas.microsoft.com/office/powerpoint/2010/main" val="21806717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264269" y="2980591"/>
            <a:ext cx="2769577" cy="789379"/>
          </a:xfrm>
          <a:solidFill>
            <a:schemeClr val="accent1">
              <a:lumMod val="50000"/>
            </a:schemeClr>
          </a:solidFill>
        </p:spPr>
        <p:txBody>
          <a:bodyPr/>
          <a:lstStyle/>
          <a:p>
            <a:r>
              <a:rPr lang="zh-CN" altLang="en-US" dirty="0"/>
              <a:t>  谢谢聆听</a:t>
            </a:r>
          </a:p>
        </p:txBody>
      </p:sp>
    </p:spTree>
    <p:extLst>
      <p:ext uri="{BB962C8B-B14F-4D97-AF65-F5344CB8AC3E}">
        <p14:creationId xmlns:p14="http://schemas.microsoft.com/office/powerpoint/2010/main" val="3690903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404723" cy="751828"/>
          </a:xfrm>
          <a:solidFill>
            <a:schemeClr val="accent1">
              <a:lumMod val="60000"/>
              <a:lumOff val="40000"/>
            </a:schemeClr>
          </a:solidFill>
        </p:spPr>
        <p:txBody>
          <a:bodyPr/>
          <a:lstStyle/>
          <a:p>
            <a:r>
              <a:rPr lang="zh-CN" altLang="en-US" dirty="0"/>
              <a:t>电流谐波</a:t>
            </a:r>
            <a:r>
              <a:rPr lang="en-US" altLang="zh-CN" dirty="0"/>
              <a:t>THD</a:t>
            </a:r>
            <a:endParaRPr lang="zh-CN" altLang="en-US" dirty="0"/>
          </a:p>
        </p:txBody>
      </p:sp>
      <p:sp>
        <p:nvSpPr>
          <p:cNvPr id="3" name="内容占位符 2"/>
          <p:cNvSpPr>
            <a:spLocks noGrp="1"/>
          </p:cNvSpPr>
          <p:nvPr>
            <p:ph sz="half" idx="1"/>
          </p:nvPr>
        </p:nvSpPr>
        <p:spPr>
          <a:xfrm>
            <a:off x="646112" y="1354015"/>
            <a:ext cx="4822703" cy="2432793"/>
          </a:xfrm>
          <a:solidFill>
            <a:schemeClr val="accent1">
              <a:lumMod val="50000"/>
            </a:schemeClr>
          </a:solidFill>
        </p:spPr>
        <p:txBody>
          <a:bodyPr>
            <a:normAutofit fontScale="85000" lnSpcReduction="20000"/>
          </a:bodyPr>
          <a:lstStyle/>
          <a:p>
            <a:pPr marL="0" indent="0">
              <a:buNone/>
            </a:pPr>
            <a:r>
              <a:rPr lang="en-US" altLang="zh-CN" dirty="0"/>
              <a:t>THD</a:t>
            </a:r>
            <a:r>
              <a:rPr lang="zh-CN" altLang="en-US" dirty="0"/>
              <a:t>：指定次（</a:t>
            </a:r>
            <a:r>
              <a:rPr lang="en-US" altLang="zh-CN" dirty="0"/>
              <a:t>N</a:t>
            </a:r>
            <a:r>
              <a:rPr lang="zh-CN" altLang="en-US" dirty="0"/>
              <a:t>）全部谐波分量均方根值与总均方根值之比。线路功率因数过低和电流谐波含量过高，不仅会对电网造成电能巨大浪费，而且会对电力系统产生严重污染，影响到整个电力系统的电气环境，包括电力系统本身和广大用户。最不能接受的是三次谐波：任何一个波都可以进行傅里叶分解：</a:t>
            </a:r>
            <a:r>
              <a:rPr lang="en-US" altLang="zh-CN" dirty="0"/>
              <a:t>F(t)=</a:t>
            </a:r>
            <a:r>
              <a:rPr lang="zh-CN" altLang="en-US" dirty="0"/>
              <a:t>∑</a:t>
            </a:r>
            <a:r>
              <a:rPr lang="en-US" altLang="zh-CN" dirty="0"/>
              <a:t>(K=1,n)cos(</a:t>
            </a:r>
            <a:r>
              <a:rPr lang="en-US" altLang="zh-CN" dirty="0" err="1"/>
              <a:t>Kwt+ak</a:t>
            </a:r>
            <a:r>
              <a:rPr lang="en-US" altLang="zh-CN" dirty="0"/>
              <a:t>).</a:t>
            </a:r>
          </a:p>
          <a:p>
            <a:pPr marL="0" indent="0">
              <a:buNone/>
            </a:pPr>
            <a:r>
              <a:rPr lang="zh-CN" altLang="en-US" dirty="0"/>
              <a:t>当</a:t>
            </a:r>
            <a:r>
              <a:rPr lang="en-US" altLang="zh-CN" dirty="0"/>
              <a:t>K=1</a:t>
            </a:r>
            <a:r>
              <a:rPr lang="zh-CN" altLang="en-US" dirty="0"/>
              <a:t>为基波。当</a:t>
            </a:r>
            <a:r>
              <a:rPr lang="en-US" altLang="zh-CN" dirty="0"/>
              <a:t>K=3</a:t>
            </a:r>
            <a:r>
              <a:rPr lang="zh-CN" altLang="en-US" dirty="0"/>
              <a:t>时，为三次谐波。偶数谐波被抵消，奇数影响较大。</a:t>
            </a:r>
            <a:endParaRPr lang="en-US" altLang="zh-CN" dirty="0"/>
          </a:p>
          <a:p>
            <a:pPr marL="0" indent="0">
              <a:buNone/>
            </a:pPr>
            <a:r>
              <a:rPr lang="zh-CN" altLang="en-US" dirty="0"/>
              <a:t>从这里建议电源工程师将</a:t>
            </a:r>
            <a:r>
              <a:rPr lang="en-US" altLang="zh-CN" dirty="0" err="1"/>
              <a:t>matelab</a:t>
            </a:r>
            <a:r>
              <a:rPr lang="zh-CN" altLang="en-US" dirty="0"/>
              <a:t>安装。后面有可能听不懂，硬件工程师与软件工程师互相听不懂。</a:t>
            </a:r>
          </a:p>
        </p:txBody>
      </p:sp>
      <p:pic>
        <p:nvPicPr>
          <p:cNvPr id="5" name="图片 4"/>
          <p:cNvPicPr>
            <a:picLocks noChangeAspect="1"/>
          </p:cNvPicPr>
          <p:nvPr/>
        </p:nvPicPr>
        <p:blipFill>
          <a:blip r:embed="rId2"/>
          <a:stretch>
            <a:fillRect/>
          </a:stretch>
        </p:blipFill>
        <p:spPr>
          <a:xfrm>
            <a:off x="646111" y="3925956"/>
            <a:ext cx="4822704" cy="2876695"/>
          </a:xfrm>
          <a:prstGeom prst="rect">
            <a:avLst/>
          </a:prstGeom>
        </p:spPr>
      </p:pic>
      <p:pic>
        <p:nvPicPr>
          <p:cNvPr id="6" name="图片 5"/>
          <p:cNvPicPr>
            <a:picLocks noChangeAspect="1"/>
          </p:cNvPicPr>
          <p:nvPr/>
        </p:nvPicPr>
        <p:blipFill>
          <a:blip r:embed="rId3"/>
          <a:stretch>
            <a:fillRect/>
          </a:stretch>
        </p:blipFill>
        <p:spPr>
          <a:xfrm>
            <a:off x="5604490" y="1204546"/>
            <a:ext cx="6098072" cy="5598106"/>
          </a:xfrm>
          <a:prstGeom prst="rect">
            <a:avLst/>
          </a:prstGeom>
        </p:spPr>
      </p:pic>
    </p:spTree>
    <p:extLst>
      <p:ext uri="{BB962C8B-B14F-4D97-AF65-F5344CB8AC3E}">
        <p14:creationId xmlns:p14="http://schemas.microsoft.com/office/powerpoint/2010/main" val="210256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404723" cy="734244"/>
          </a:xfrm>
          <a:solidFill>
            <a:schemeClr val="accent1">
              <a:lumMod val="60000"/>
              <a:lumOff val="40000"/>
            </a:schemeClr>
          </a:solidFill>
        </p:spPr>
        <p:txBody>
          <a:bodyPr/>
          <a:lstStyle/>
          <a:p>
            <a:pPr lvl="0"/>
            <a:r>
              <a:rPr lang="zh-CN" altLang="en-US" dirty="0"/>
              <a:t>功率因数校正</a:t>
            </a:r>
            <a:r>
              <a:rPr lang="en-US" altLang="zh-CN" dirty="0"/>
              <a:t>-PFC</a:t>
            </a:r>
            <a:r>
              <a:rPr lang="zh-CN" altLang="en-US" dirty="0"/>
              <a:t>概念</a:t>
            </a:r>
            <a:endParaRPr lang="zh-CN" altLang="zh-CN" dirty="0"/>
          </a:p>
        </p:txBody>
      </p:sp>
      <p:sp>
        <p:nvSpPr>
          <p:cNvPr id="3" name="内容占位符 2"/>
          <p:cNvSpPr>
            <a:spLocks noGrp="1"/>
          </p:cNvSpPr>
          <p:nvPr>
            <p:ph sz="half" idx="1"/>
          </p:nvPr>
        </p:nvSpPr>
        <p:spPr>
          <a:xfrm>
            <a:off x="646111" y="1591408"/>
            <a:ext cx="4853541" cy="4664931"/>
          </a:xfrm>
          <a:solidFill>
            <a:schemeClr val="accent1">
              <a:lumMod val="50000"/>
            </a:schemeClr>
          </a:solidFill>
        </p:spPr>
        <p:txBody>
          <a:bodyPr/>
          <a:lstStyle/>
          <a:p>
            <a:r>
              <a:rPr lang="zh-CN" altLang="en-US" dirty="0"/>
              <a:t>功率因数校正</a:t>
            </a:r>
            <a:r>
              <a:rPr lang="en-US" altLang="zh-CN" dirty="0"/>
              <a:t>"Power Factor Correction"</a:t>
            </a:r>
            <a:r>
              <a:rPr lang="zh-CN" altLang="en-US" dirty="0"/>
              <a:t>，功率因数指的是有效功率与总耗电量（视在功率）之间的关系，也就是有效功率除以总耗电量（视在功率）的比值。 基本上功率因数可以衡量电力被有效利用的程度，当功率因数值越大，代表其电力利用率越高。功率因数是用来衡量用电设备用电效率的参数，低功率因数代表低电力效能。为了提高用电设备功率因数的技术就称为功率因数校正</a:t>
            </a:r>
            <a:endParaRPr lang="en-US" altLang="zh-CN" dirty="0"/>
          </a:p>
          <a:p>
            <a:r>
              <a:rPr lang="zh-CN" altLang="zh-CN" dirty="0"/>
              <a:t>应用</a:t>
            </a:r>
            <a:r>
              <a:rPr lang="en-US" altLang="zh-CN" dirty="0"/>
              <a:t>PFC</a:t>
            </a:r>
            <a:r>
              <a:rPr lang="zh-CN" altLang="zh-CN" dirty="0"/>
              <a:t>具备三大作用：</a:t>
            </a:r>
          </a:p>
          <a:p>
            <a:pPr marL="0" lvl="0" indent="0">
              <a:buNone/>
            </a:pPr>
            <a:r>
              <a:rPr lang="en-US" altLang="zh-CN" dirty="0"/>
              <a:t>                  </a:t>
            </a:r>
            <a:r>
              <a:rPr lang="zh-CN" altLang="zh-CN" dirty="0"/>
              <a:t>改善输入电流谐波</a:t>
            </a:r>
            <a:r>
              <a:rPr lang="en-US" altLang="zh-CN" dirty="0"/>
              <a:t>THD</a:t>
            </a:r>
            <a:endParaRPr lang="zh-CN" altLang="zh-CN" dirty="0"/>
          </a:p>
          <a:p>
            <a:pPr marL="0" lvl="0" indent="0">
              <a:buNone/>
            </a:pPr>
            <a:r>
              <a:rPr lang="en-US" altLang="zh-CN" dirty="0"/>
              <a:t>                  </a:t>
            </a:r>
            <a:r>
              <a:rPr lang="zh-CN" altLang="zh-CN" dirty="0"/>
              <a:t>改善输入</a:t>
            </a:r>
            <a:r>
              <a:rPr lang="en-US" altLang="zh-CN" dirty="0"/>
              <a:t>PF</a:t>
            </a:r>
            <a:r>
              <a:rPr lang="zh-CN" altLang="zh-CN" dirty="0"/>
              <a:t>值</a:t>
            </a:r>
          </a:p>
          <a:p>
            <a:pPr marL="0" lvl="0" indent="0">
              <a:buNone/>
            </a:pPr>
            <a:r>
              <a:rPr lang="en-US" altLang="zh-CN" dirty="0"/>
              <a:t>                  </a:t>
            </a:r>
            <a:r>
              <a:rPr lang="zh-CN" altLang="zh-CN" dirty="0"/>
              <a:t>稳定输出电压</a:t>
            </a:r>
          </a:p>
          <a:p>
            <a:endParaRPr lang="zh-CN" altLang="en-US" dirty="0"/>
          </a:p>
        </p:txBody>
      </p:sp>
      <p:pic>
        <p:nvPicPr>
          <p:cNvPr id="6" name="图片 5"/>
          <p:cNvPicPr>
            <a:picLocks noChangeAspect="1"/>
          </p:cNvPicPr>
          <p:nvPr/>
        </p:nvPicPr>
        <p:blipFill>
          <a:blip r:embed="rId2"/>
          <a:stretch>
            <a:fillRect/>
          </a:stretch>
        </p:blipFill>
        <p:spPr>
          <a:xfrm>
            <a:off x="5792025" y="1261607"/>
            <a:ext cx="3403962" cy="1588972"/>
          </a:xfrm>
          <a:prstGeom prst="rect">
            <a:avLst/>
          </a:prstGeom>
        </p:spPr>
      </p:pic>
      <p:pic>
        <p:nvPicPr>
          <p:cNvPr id="7" name="图片 6"/>
          <p:cNvPicPr>
            <a:picLocks noChangeAspect="1"/>
          </p:cNvPicPr>
          <p:nvPr/>
        </p:nvPicPr>
        <p:blipFill>
          <a:blip r:embed="rId3"/>
          <a:stretch>
            <a:fillRect/>
          </a:stretch>
        </p:blipFill>
        <p:spPr>
          <a:xfrm>
            <a:off x="8346556" y="2920753"/>
            <a:ext cx="3244362" cy="1941558"/>
          </a:xfrm>
          <a:prstGeom prst="rect">
            <a:avLst/>
          </a:prstGeom>
        </p:spPr>
      </p:pic>
      <p:pic>
        <p:nvPicPr>
          <p:cNvPr id="8" name="图片 7"/>
          <p:cNvPicPr>
            <a:picLocks noChangeAspect="1"/>
          </p:cNvPicPr>
          <p:nvPr/>
        </p:nvPicPr>
        <p:blipFill>
          <a:blip r:embed="rId4"/>
          <a:stretch>
            <a:fillRect/>
          </a:stretch>
        </p:blipFill>
        <p:spPr>
          <a:xfrm>
            <a:off x="5856967" y="4932485"/>
            <a:ext cx="3457754" cy="1845271"/>
          </a:xfrm>
          <a:prstGeom prst="rect">
            <a:avLst/>
          </a:prstGeom>
        </p:spPr>
      </p:pic>
      <p:sp>
        <p:nvSpPr>
          <p:cNvPr id="10" name="文本框 9"/>
          <p:cNvSpPr txBox="1"/>
          <p:nvPr/>
        </p:nvSpPr>
        <p:spPr>
          <a:xfrm>
            <a:off x="5792025" y="3551013"/>
            <a:ext cx="2262158" cy="369332"/>
          </a:xfrm>
          <a:prstGeom prst="rect">
            <a:avLst/>
          </a:prstGeom>
          <a:solidFill>
            <a:schemeClr val="accent1">
              <a:lumMod val="50000"/>
            </a:schemeClr>
          </a:solidFill>
        </p:spPr>
        <p:txBody>
          <a:bodyPr wrap="none" rtlCol="0">
            <a:spAutoFit/>
          </a:bodyPr>
          <a:lstStyle/>
          <a:p>
            <a:r>
              <a:rPr lang="zh-CN" altLang="en-US" dirty="0"/>
              <a:t>几种低功率因数波形</a:t>
            </a:r>
          </a:p>
        </p:txBody>
      </p:sp>
    </p:spTree>
    <p:extLst>
      <p:ext uri="{BB962C8B-B14F-4D97-AF65-F5344CB8AC3E}">
        <p14:creationId xmlns:p14="http://schemas.microsoft.com/office/powerpoint/2010/main" val="1321190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404723" cy="786997"/>
          </a:xfrm>
          <a:solidFill>
            <a:schemeClr val="accent1">
              <a:lumMod val="60000"/>
              <a:lumOff val="40000"/>
            </a:schemeClr>
          </a:solidFill>
        </p:spPr>
        <p:txBody>
          <a:bodyPr>
            <a:normAutofit/>
          </a:bodyPr>
          <a:lstStyle/>
          <a:p>
            <a:r>
              <a:rPr lang="zh-CN" altLang="zh-CN" dirty="0"/>
              <a:t>传统交流电源</a:t>
            </a:r>
            <a:r>
              <a:rPr lang="zh-CN" altLang="en-US" dirty="0"/>
              <a:t>缺陷</a:t>
            </a:r>
          </a:p>
        </p:txBody>
      </p:sp>
      <p:sp>
        <p:nvSpPr>
          <p:cNvPr id="7" name="内容占位符 6"/>
          <p:cNvSpPr>
            <a:spLocks noGrp="1"/>
          </p:cNvSpPr>
          <p:nvPr>
            <p:ph sz="half" idx="1"/>
          </p:nvPr>
        </p:nvSpPr>
        <p:spPr>
          <a:xfrm>
            <a:off x="646111" y="1746189"/>
            <a:ext cx="4853541" cy="4510150"/>
          </a:xfrm>
          <a:solidFill>
            <a:schemeClr val="accent1">
              <a:lumMod val="50000"/>
            </a:schemeClr>
          </a:solidFill>
        </p:spPr>
        <p:txBody>
          <a:bodyPr>
            <a:normAutofit fontScale="92500" lnSpcReduction="20000"/>
          </a:bodyPr>
          <a:lstStyle/>
          <a:p>
            <a:r>
              <a:rPr lang="zh-CN" altLang="zh-CN" sz="2400" dirty="0">
                <a:solidFill>
                  <a:schemeClr val="bg2">
                    <a:lumMod val="20000"/>
                    <a:lumOff val="80000"/>
                  </a:schemeClr>
                </a:solidFill>
              </a:rPr>
              <a:t>传统应用中输入侧交流电源经全波整流后，一般接一个大电容器，以得到波形较为平直的直流电压。整流器</a:t>
            </a:r>
            <a:r>
              <a:rPr lang="en-US" altLang="zh-CN" sz="2400" dirty="0">
                <a:solidFill>
                  <a:schemeClr val="bg2">
                    <a:lumMod val="20000"/>
                    <a:lumOff val="80000"/>
                  </a:schemeClr>
                </a:solidFill>
              </a:rPr>
              <a:t>-</a:t>
            </a:r>
            <a:r>
              <a:rPr lang="zh-CN" altLang="zh-CN" sz="2400" dirty="0">
                <a:solidFill>
                  <a:schemeClr val="bg2">
                    <a:lumMod val="20000"/>
                    <a:lumOff val="80000"/>
                  </a:schemeClr>
                </a:solidFill>
              </a:rPr>
              <a:t>滤波电路是一种非线性元件和储能元件的组合，因此，虽然输入交流电压是正弦的，但输入交流电流却严重畸变，呈现脉冲状</a:t>
            </a:r>
            <a:endParaRPr lang="en-US" altLang="zh-CN" sz="2400" dirty="0">
              <a:solidFill>
                <a:schemeClr val="bg2">
                  <a:lumMod val="20000"/>
                  <a:lumOff val="80000"/>
                </a:schemeClr>
              </a:solidFill>
            </a:endParaRPr>
          </a:p>
          <a:p>
            <a:r>
              <a:rPr lang="zh-CN" altLang="en-US" sz="2400" dirty="0"/>
              <a:t>注意为什么会这样？</a:t>
            </a:r>
            <a:endParaRPr lang="en-US" altLang="zh-CN" sz="2400" dirty="0"/>
          </a:p>
          <a:p>
            <a:r>
              <a:rPr lang="zh-CN" altLang="en-US" sz="2400" dirty="0"/>
              <a:t>这样的整流电路有什么缺陷？</a:t>
            </a:r>
            <a:endParaRPr lang="en-US" altLang="zh-CN" sz="2400" dirty="0"/>
          </a:p>
          <a:p>
            <a:r>
              <a:rPr lang="zh-CN" altLang="en-US" sz="2400" dirty="0"/>
              <a:t>我们希望电压电流是什么样的？</a:t>
            </a:r>
            <a:endParaRPr lang="en-US" altLang="zh-CN" sz="2400" dirty="0"/>
          </a:p>
          <a:p>
            <a:r>
              <a:rPr lang="zh-CN" altLang="en-US" sz="2400" dirty="0"/>
              <a:t>国家标准要求？</a:t>
            </a:r>
            <a:endParaRPr lang="en-US" altLang="zh-CN" sz="2400" dirty="0"/>
          </a:p>
          <a:p>
            <a:pPr marL="0" indent="0">
              <a:buNone/>
            </a:pPr>
            <a:r>
              <a:rPr lang="en-US" altLang="zh-CN" dirty="0"/>
              <a:t>IEC1000-3-2《</a:t>
            </a:r>
            <a:r>
              <a:rPr lang="zh-CN" altLang="en-US" dirty="0"/>
              <a:t>家用电器及类似类电气设备发出的谐波电流要求</a:t>
            </a:r>
            <a:r>
              <a:rPr lang="en-US" altLang="zh-CN" dirty="0"/>
              <a:t>》</a:t>
            </a:r>
          </a:p>
          <a:p>
            <a:pPr marL="0" indent="0">
              <a:buNone/>
            </a:pPr>
            <a:r>
              <a:rPr lang="zh-CN" altLang="en-US" sz="2400" dirty="0"/>
              <a:t>       </a:t>
            </a:r>
            <a:r>
              <a:rPr lang="zh-CN" altLang="en-US" sz="2400" dirty="0">
                <a:solidFill>
                  <a:srgbClr val="FFFF00"/>
                </a:solidFill>
              </a:rPr>
              <a:t>高于</a:t>
            </a:r>
            <a:r>
              <a:rPr lang="en-US" altLang="zh-CN" sz="2400" dirty="0">
                <a:solidFill>
                  <a:srgbClr val="FFFF00"/>
                </a:solidFill>
              </a:rPr>
              <a:t>75W</a:t>
            </a:r>
            <a:r>
              <a:rPr lang="zh-CN" altLang="en-US" sz="2400" dirty="0">
                <a:solidFill>
                  <a:srgbClr val="FFFF00"/>
                </a:solidFill>
              </a:rPr>
              <a:t>的电源必须带</a:t>
            </a:r>
            <a:r>
              <a:rPr lang="en-US" altLang="zh-CN" sz="2400" dirty="0">
                <a:solidFill>
                  <a:srgbClr val="FFFF00"/>
                </a:solidFill>
              </a:rPr>
              <a:t>PFC</a:t>
            </a:r>
            <a:endParaRPr lang="zh-CN" altLang="en-US" sz="2400" dirty="0">
              <a:solidFill>
                <a:srgbClr val="FFFF00"/>
              </a:solidFill>
            </a:endParaRPr>
          </a:p>
        </p:txBody>
      </p:sp>
      <p:pic>
        <p:nvPicPr>
          <p:cNvPr id="10" name="图片 9"/>
          <p:cNvPicPr>
            <a:picLocks noChangeAspect="1"/>
          </p:cNvPicPr>
          <p:nvPr/>
        </p:nvPicPr>
        <p:blipFill>
          <a:blip r:embed="rId2"/>
          <a:stretch>
            <a:fillRect/>
          </a:stretch>
        </p:blipFill>
        <p:spPr>
          <a:xfrm>
            <a:off x="5649271" y="3722689"/>
            <a:ext cx="2857500" cy="1962150"/>
          </a:xfrm>
          <a:prstGeom prst="rect">
            <a:avLst/>
          </a:prstGeom>
        </p:spPr>
      </p:pic>
      <p:pic>
        <p:nvPicPr>
          <p:cNvPr id="11" name="图片 10"/>
          <p:cNvPicPr>
            <a:picLocks noChangeAspect="1"/>
          </p:cNvPicPr>
          <p:nvPr/>
        </p:nvPicPr>
        <p:blipFill>
          <a:blip r:embed="rId3"/>
          <a:stretch>
            <a:fillRect/>
          </a:stretch>
        </p:blipFill>
        <p:spPr>
          <a:xfrm>
            <a:off x="8656390" y="3722689"/>
            <a:ext cx="3228975" cy="1962150"/>
          </a:xfrm>
          <a:prstGeom prst="rect">
            <a:avLst/>
          </a:prstGeom>
        </p:spPr>
      </p:pic>
      <p:pic>
        <p:nvPicPr>
          <p:cNvPr id="12" name="图片 11"/>
          <p:cNvPicPr>
            <a:picLocks noChangeAspect="1"/>
          </p:cNvPicPr>
          <p:nvPr/>
        </p:nvPicPr>
        <p:blipFill>
          <a:blip r:embed="rId4"/>
          <a:stretch>
            <a:fillRect/>
          </a:stretch>
        </p:blipFill>
        <p:spPr>
          <a:xfrm>
            <a:off x="5690084" y="1306572"/>
            <a:ext cx="6195281" cy="2254312"/>
          </a:xfrm>
          <a:prstGeom prst="rect">
            <a:avLst/>
          </a:prstGeom>
        </p:spPr>
      </p:pic>
      <p:sp>
        <p:nvSpPr>
          <p:cNvPr id="3" name="文本框 2"/>
          <p:cNvSpPr txBox="1"/>
          <p:nvPr/>
        </p:nvSpPr>
        <p:spPr>
          <a:xfrm>
            <a:off x="5649271" y="5846644"/>
            <a:ext cx="6344494" cy="646331"/>
          </a:xfrm>
          <a:prstGeom prst="rect">
            <a:avLst/>
          </a:prstGeom>
          <a:solidFill>
            <a:schemeClr val="accent1">
              <a:lumMod val="50000"/>
            </a:schemeClr>
          </a:solidFill>
        </p:spPr>
        <p:txBody>
          <a:bodyPr wrap="square" rtlCol="0">
            <a:spAutoFit/>
          </a:bodyPr>
          <a:lstStyle/>
          <a:p>
            <a:r>
              <a:rPr lang="zh-CN" altLang="en-US" dirty="0"/>
              <a:t>这种严重失真的电流波形含有大量的谐波成份，引起线路功率因数严重下降。同时也会对电网设备造成伤害！</a:t>
            </a:r>
          </a:p>
        </p:txBody>
      </p:sp>
      <p:sp>
        <p:nvSpPr>
          <p:cNvPr id="4" name="文本框 3">
            <a:extLst>
              <a:ext uri="{FF2B5EF4-FFF2-40B4-BE49-F238E27FC236}">
                <a16:creationId xmlns:a16="http://schemas.microsoft.com/office/drawing/2014/main" id="{67F19EC5-D0CD-4F59-978C-9613915753BA}"/>
              </a:ext>
            </a:extLst>
          </p:cNvPr>
          <p:cNvSpPr txBox="1"/>
          <p:nvPr/>
        </p:nvSpPr>
        <p:spPr>
          <a:xfrm>
            <a:off x="5970025" y="1306572"/>
            <a:ext cx="1107996" cy="369332"/>
          </a:xfrm>
          <a:prstGeom prst="rect">
            <a:avLst/>
          </a:prstGeom>
          <a:noFill/>
        </p:spPr>
        <p:txBody>
          <a:bodyPr wrap="none" rtlCol="0">
            <a:spAutoFit/>
          </a:bodyPr>
          <a:lstStyle/>
          <a:p>
            <a:r>
              <a:rPr lang="zh-CN" altLang="en-US" b="1" dirty="0">
                <a:solidFill>
                  <a:schemeClr val="bg1"/>
                </a:solidFill>
              </a:rPr>
              <a:t>不控整流</a:t>
            </a:r>
          </a:p>
        </p:txBody>
      </p:sp>
    </p:spTree>
    <p:extLst>
      <p:ext uri="{BB962C8B-B14F-4D97-AF65-F5344CB8AC3E}">
        <p14:creationId xmlns:p14="http://schemas.microsoft.com/office/powerpoint/2010/main" val="2214934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404723" cy="672697"/>
          </a:xfrm>
          <a:solidFill>
            <a:schemeClr val="accent1">
              <a:lumMod val="60000"/>
              <a:lumOff val="40000"/>
            </a:schemeClr>
          </a:solidFill>
        </p:spPr>
        <p:txBody>
          <a:bodyPr/>
          <a:lstStyle/>
          <a:p>
            <a:r>
              <a:rPr lang="zh-CN" altLang="en-US" dirty="0"/>
              <a:t>电感、电容对电流的影响</a:t>
            </a:r>
          </a:p>
        </p:txBody>
      </p:sp>
      <p:pic>
        <p:nvPicPr>
          <p:cNvPr id="7" name="图片 6"/>
          <p:cNvPicPr>
            <a:picLocks noChangeAspect="1"/>
          </p:cNvPicPr>
          <p:nvPr/>
        </p:nvPicPr>
        <p:blipFill>
          <a:blip r:embed="rId2"/>
          <a:stretch>
            <a:fillRect/>
          </a:stretch>
        </p:blipFill>
        <p:spPr>
          <a:xfrm>
            <a:off x="2839393" y="1313122"/>
            <a:ext cx="4063745" cy="2342051"/>
          </a:xfrm>
          <a:prstGeom prst="rect">
            <a:avLst/>
          </a:prstGeom>
        </p:spPr>
      </p:pic>
      <p:pic>
        <p:nvPicPr>
          <p:cNvPr id="8" name="图片 7"/>
          <p:cNvPicPr>
            <a:picLocks noChangeAspect="1"/>
          </p:cNvPicPr>
          <p:nvPr/>
        </p:nvPicPr>
        <p:blipFill>
          <a:blip r:embed="rId3"/>
          <a:stretch>
            <a:fillRect/>
          </a:stretch>
        </p:blipFill>
        <p:spPr>
          <a:xfrm>
            <a:off x="7009231" y="1134852"/>
            <a:ext cx="3895608" cy="2698593"/>
          </a:xfrm>
          <a:prstGeom prst="rect">
            <a:avLst/>
          </a:prstGeom>
        </p:spPr>
      </p:pic>
      <p:pic>
        <p:nvPicPr>
          <p:cNvPr id="9" name="图片 8"/>
          <p:cNvPicPr>
            <a:picLocks noChangeAspect="1"/>
          </p:cNvPicPr>
          <p:nvPr/>
        </p:nvPicPr>
        <p:blipFill>
          <a:blip r:embed="rId4"/>
          <a:stretch>
            <a:fillRect/>
          </a:stretch>
        </p:blipFill>
        <p:spPr>
          <a:xfrm>
            <a:off x="7009231" y="3988410"/>
            <a:ext cx="3910355" cy="2751992"/>
          </a:xfrm>
          <a:prstGeom prst="rect">
            <a:avLst/>
          </a:prstGeom>
        </p:spPr>
      </p:pic>
      <p:pic>
        <p:nvPicPr>
          <p:cNvPr id="10" name="图片 9"/>
          <p:cNvPicPr>
            <a:picLocks noChangeAspect="1"/>
          </p:cNvPicPr>
          <p:nvPr/>
        </p:nvPicPr>
        <p:blipFill>
          <a:blip r:embed="rId5"/>
          <a:stretch>
            <a:fillRect/>
          </a:stretch>
        </p:blipFill>
        <p:spPr>
          <a:xfrm>
            <a:off x="2839393" y="4105456"/>
            <a:ext cx="4066233" cy="2517899"/>
          </a:xfrm>
          <a:prstGeom prst="rect">
            <a:avLst/>
          </a:prstGeom>
        </p:spPr>
      </p:pic>
      <p:sp>
        <p:nvSpPr>
          <p:cNvPr id="11" name="文本框 10"/>
          <p:cNvSpPr txBox="1"/>
          <p:nvPr/>
        </p:nvSpPr>
        <p:spPr>
          <a:xfrm>
            <a:off x="646111" y="2180492"/>
            <a:ext cx="1956412" cy="646331"/>
          </a:xfrm>
          <a:prstGeom prst="rect">
            <a:avLst/>
          </a:prstGeom>
          <a:solidFill>
            <a:schemeClr val="accent1">
              <a:lumMod val="50000"/>
            </a:schemeClr>
          </a:solidFill>
        </p:spPr>
        <p:txBody>
          <a:bodyPr wrap="square" rtlCol="0">
            <a:spAutoFit/>
          </a:bodyPr>
          <a:lstStyle/>
          <a:p>
            <a:r>
              <a:rPr lang="zh-CN" altLang="en-US" dirty="0"/>
              <a:t>电感对电流有滞后作用！</a:t>
            </a:r>
          </a:p>
        </p:txBody>
      </p:sp>
      <p:sp>
        <p:nvSpPr>
          <p:cNvPr id="12" name="文本框 11"/>
          <p:cNvSpPr txBox="1"/>
          <p:nvPr/>
        </p:nvSpPr>
        <p:spPr>
          <a:xfrm>
            <a:off x="646111" y="5143501"/>
            <a:ext cx="1956412" cy="646331"/>
          </a:xfrm>
          <a:prstGeom prst="rect">
            <a:avLst/>
          </a:prstGeom>
          <a:solidFill>
            <a:schemeClr val="accent1">
              <a:lumMod val="50000"/>
            </a:schemeClr>
          </a:solidFill>
        </p:spPr>
        <p:txBody>
          <a:bodyPr wrap="square" rtlCol="0">
            <a:spAutoFit/>
          </a:bodyPr>
          <a:lstStyle/>
          <a:p>
            <a:r>
              <a:rPr lang="zh-CN" altLang="en-US" dirty="0"/>
              <a:t>电容对电流有超前作用！</a:t>
            </a:r>
          </a:p>
        </p:txBody>
      </p:sp>
    </p:spTree>
    <p:extLst>
      <p:ext uri="{BB962C8B-B14F-4D97-AF65-F5344CB8AC3E}">
        <p14:creationId xmlns:p14="http://schemas.microsoft.com/office/powerpoint/2010/main" val="3981539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6111" y="452718"/>
            <a:ext cx="9404723" cy="716659"/>
          </a:xfrm>
          <a:solidFill>
            <a:schemeClr val="accent1">
              <a:lumMod val="60000"/>
              <a:lumOff val="40000"/>
            </a:schemeClr>
          </a:solidFill>
        </p:spPr>
        <p:txBody>
          <a:bodyPr/>
          <a:lstStyle/>
          <a:p>
            <a:r>
              <a:rPr lang="zh-CN" altLang="en-US" dirty="0"/>
              <a:t>理想用电源</a:t>
            </a:r>
          </a:p>
        </p:txBody>
      </p:sp>
      <p:sp>
        <p:nvSpPr>
          <p:cNvPr id="3" name="内容占位符 2"/>
          <p:cNvSpPr>
            <a:spLocks noGrp="1"/>
          </p:cNvSpPr>
          <p:nvPr>
            <p:ph sz="half" idx="1"/>
          </p:nvPr>
        </p:nvSpPr>
        <p:spPr>
          <a:xfrm>
            <a:off x="646112" y="1512277"/>
            <a:ext cx="4853540" cy="1521069"/>
          </a:xfrm>
          <a:solidFill>
            <a:schemeClr val="accent1">
              <a:lumMod val="50000"/>
            </a:schemeClr>
          </a:solidFill>
        </p:spPr>
        <p:txBody>
          <a:bodyPr/>
          <a:lstStyle/>
          <a:p>
            <a:r>
              <a:rPr lang="zh-CN" altLang="en-US" dirty="0"/>
              <a:t>理想电源：电源可以等效于一个电阻即功率因数接近</a:t>
            </a:r>
            <a:r>
              <a:rPr lang="en-US" altLang="zh-CN" dirty="0"/>
              <a:t>1.</a:t>
            </a:r>
          </a:p>
          <a:p>
            <a:r>
              <a:rPr lang="zh-CN" altLang="en-US" dirty="0"/>
              <a:t> 理想电源：对输入电压没有任何干扰</a:t>
            </a:r>
            <a:endParaRPr lang="en-US" altLang="zh-CN" dirty="0"/>
          </a:p>
          <a:p>
            <a:r>
              <a:rPr lang="zh-CN" altLang="en-US" dirty="0"/>
              <a:t>理想电源：电压电流同相位</a:t>
            </a:r>
            <a:endParaRPr lang="en-US" altLang="zh-CN" dirty="0"/>
          </a:p>
          <a:p>
            <a:pPr marL="0" indent="0">
              <a:buNone/>
            </a:pPr>
            <a:endParaRPr lang="zh-CN" altLang="en-US" dirty="0"/>
          </a:p>
        </p:txBody>
      </p:sp>
      <p:pic>
        <p:nvPicPr>
          <p:cNvPr id="5" name="图片 4"/>
          <p:cNvPicPr>
            <a:picLocks noChangeAspect="1"/>
          </p:cNvPicPr>
          <p:nvPr/>
        </p:nvPicPr>
        <p:blipFill>
          <a:blip r:embed="rId2"/>
          <a:stretch>
            <a:fillRect/>
          </a:stretch>
        </p:blipFill>
        <p:spPr>
          <a:xfrm>
            <a:off x="6013938" y="1427104"/>
            <a:ext cx="4785571" cy="2173517"/>
          </a:xfrm>
          <a:prstGeom prst="rect">
            <a:avLst/>
          </a:prstGeom>
        </p:spPr>
      </p:pic>
      <p:pic>
        <p:nvPicPr>
          <p:cNvPr id="6" name="图片 5"/>
          <p:cNvPicPr>
            <a:picLocks noChangeAspect="1"/>
          </p:cNvPicPr>
          <p:nvPr/>
        </p:nvPicPr>
        <p:blipFill>
          <a:blip r:embed="rId3"/>
          <a:stretch>
            <a:fillRect/>
          </a:stretch>
        </p:blipFill>
        <p:spPr>
          <a:xfrm>
            <a:off x="6013938" y="3858348"/>
            <a:ext cx="4785571" cy="2756216"/>
          </a:xfrm>
          <a:prstGeom prst="rect">
            <a:avLst/>
          </a:prstGeom>
        </p:spPr>
      </p:pic>
      <p:sp>
        <p:nvSpPr>
          <p:cNvPr id="11" name="内容占位符 2"/>
          <p:cNvSpPr>
            <a:spLocks noGrp="1"/>
          </p:cNvSpPr>
          <p:nvPr>
            <p:ph sz="half" idx="1"/>
          </p:nvPr>
        </p:nvSpPr>
        <p:spPr>
          <a:xfrm>
            <a:off x="646111" y="3376245"/>
            <a:ext cx="4853540" cy="1995855"/>
          </a:xfrm>
          <a:solidFill>
            <a:schemeClr val="accent1">
              <a:lumMod val="50000"/>
            </a:schemeClr>
          </a:solidFill>
        </p:spPr>
        <p:txBody>
          <a:bodyPr>
            <a:normAutofit/>
          </a:bodyPr>
          <a:lstStyle/>
          <a:p>
            <a:pPr marL="0" indent="0">
              <a:buNone/>
            </a:pPr>
            <a:r>
              <a:rPr lang="zh-CN" altLang="en-US" dirty="0"/>
              <a:t>想象一下现在的：</a:t>
            </a:r>
            <a:endParaRPr lang="en-US" altLang="zh-CN" dirty="0"/>
          </a:p>
          <a:p>
            <a:pPr marL="0" indent="0">
              <a:buNone/>
            </a:pPr>
            <a:r>
              <a:rPr lang="en-US" altLang="zh-CN" dirty="0"/>
              <a:t>PF&gt;99%</a:t>
            </a:r>
            <a:r>
              <a:rPr lang="zh-CN" altLang="en-US" dirty="0"/>
              <a:t>？</a:t>
            </a:r>
            <a:endParaRPr lang="en-US" altLang="zh-CN" dirty="0"/>
          </a:p>
          <a:p>
            <a:pPr marL="0" indent="0">
              <a:buNone/>
            </a:pPr>
            <a:r>
              <a:rPr lang="en-US" altLang="zh-CN" dirty="0"/>
              <a:t>THD&lt;5</a:t>
            </a:r>
            <a:r>
              <a:rPr lang="zh-CN" altLang="en-US" dirty="0"/>
              <a:t>？</a:t>
            </a:r>
            <a:endParaRPr lang="en-US" altLang="zh-CN" dirty="0"/>
          </a:p>
          <a:p>
            <a:pPr marL="0" indent="0">
              <a:buNone/>
            </a:pPr>
            <a:endParaRPr lang="zh-CN" altLang="en-US" dirty="0"/>
          </a:p>
        </p:txBody>
      </p:sp>
    </p:spTree>
    <p:extLst>
      <p:ext uri="{BB962C8B-B14F-4D97-AF65-F5344CB8AC3E}">
        <p14:creationId xmlns:p14="http://schemas.microsoft.com/office/powerpoint/2010/main" val="242787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08719" y="303248"/>
            <a:ext cx="9404723" cy="725452"/>
          </a:xfrm>
          <a:solidFill>
            <a:schemeClr val="accent1">
              <a:lumMod val="60000"/>
              <a:lumOff val="40000"/>
            </a:schemeClr>
          </a:solidFill>
        </p:spPr>
        <p:txBody>
          <a:bodyPr/>
          <a:lstStyle/>
          <a:p>
            <a:r>
              <a:rPr lang="zh-CN" altLang="en-US" dirty="0"/>
              <a:t>功率因数校正</a:t>
            </a:r>
            <a:r>
              <a:rPr lang="en-US" altLang="zh-CN" dirty="0"/>
              <a:t>-PFC</a:t>
            </a:r>
            <a:r>
              <a:rPr lang="zh-CN" altLang="en-US" dirty="0"/>
              <a:t>技术</a:t>
            </a:r>
          </a:p>
        </p:txBody>
      </p:sp>
      <p:sp>
        <p:nvSpPr>
          <p:cNvPr id="3" name="内容占位符 2"/>
          <p:cNvSpPr>
            <a:spLocks noGrp="1"/>
          </p:cNvSpPr>
          <p:nvPr>
            <p:ph sz="half" idx="1"/>
          </p:nvPr>
        </p:nvSpPr>
        <p:spPr>
          <a:xfrm>
            <a:off x="408719" y="3499338"/>
            <a:ext cx="4690819" cy="2664679"/>
          </a:xfrm>
          <a:solidFill>
            <a:schemeClr val="accent1">
              <a:lumMod val="50000"/>
            </a:schemeClr>
          </a:solidFill>
        </p:spPr>
        <p:txBody>
          <a:bodyPr>
            <a:normAutofit fontScale="62500" lnSpcReduction="20000"/>
          </a:bodyPr>
          <a:lstStyle/>
          <a:p>
            <a:pPr marL="0" indent="0">
              <a:buNone/>
            </a:pPr>
            <a:r>
              <a:rPr lang="zh-CN" altLang="en-US" dirty="0"/>
              <a:t>         被动式</a:t>
            </a:r>
            <a:r>
              <a:rPr lang="en-US" altLang="zh-CN" dirty="0"/>
              <a:t>PFC</a:t>
            </a:r>
            <a:r>
              <a:rPr lang="zh-CN" altLang="en-US" dirty="0"/>
              <a:t>（又称无源</a:t>
            </a:r>
            <a:r>
              <a:rPr lang="en-US" altLang="zh-CN" dirty="0"/>
              <a:t>PFC</a:t>
            </a:r>
            <a:r>
              <a:rPr lang="zh-CN" altLang="en-US" dirty="0"/>
              <a:t>）</a:t>
            </a:r>
            <a:endParaRPr lang="en-US" altLang="zh-CN" dirty="0"/>
          </a:p>
          <a:p>
            <a:pPr marL="0" indent="0">
              <a:buNone/>
            </a:pPr>
            <a:r>
              <a:rPr lang="zh-CN" altLang="en-US" dirty="0">
                <a:solidFill>
                  <a:srgbClr val="FFFF00"/>
                </a:solidFill>
              </a:rPr>
              <a:t>手段：</a:t>
            </a:r>
            <a:endParaRPr lang="en-US" altLang="zh-CN" dirty="0">
              <a:solidFill>
                <a:srgbClr val="FFFF00"/>
              </a:solidFill>
            </a:endParaRPr>
          </a:p>
          <a:p>
            <a:pPr marL="0" indent="0">
              <a:buNone/>
            </a:pPr>
            <a:r>
              <a:rPr lang="en-US" altLang="zh-CN" dirty="0"/>
              <a:t>    </a:t>
            </a:r>
            <a:r>
              <a:rPr lang="zh-CN" altLang="en-US" dirty="0"/>
              <a:t>根据容性、感性负载电流特性，在电感性负载两端并联电容器，在容性负载两端串电感是一种最简单的补偿手段。</a:t>
            </a:r>
            <a:endParaRPr lang="en-US" altLang="zh-CN" dirty="0"/>
          </a:p>
          <a:p>
            <a:pPr marL="0" indent="0">
              <a:buNone/>
            </a:pPr>
            <a:r>
              <a:rPr lang="zh-CN" altLang="en-US" dirty="0">
                <a:solidFill>
                  <a:srgbClr val="FFFF00"/>
                </a:solidFill>
              </a:rPr>
              <a:t>优点：</a:t>
            </a:r>
            <a:endParaRPr lang="en-US" altLang="zh-CN" dirty="0">
              <a:solidFill>
                <a:srgbClr val="FFFF00"/>
              </a:solidFill>
            </a:endParaRPr>
          </a:p>
          <a:p>
            <a:pPr marL="0" indent="0">
              <a:buNone/>
            </a:pPr>
            <a:r>
              <a:rPr lang="en-US" altLang="zh-CN" dirty="0"/>
              <a:t>         </a:t>
            </a:r>
            <a:r>
              <a:rPr lang="zh-CN" altLang="en-US" dirty="0"/>
              <a:t>简单</a:t>
            </a:r>
            <a:endParaRPr lang="en-US" altLang="zh-CN" dirty="0"/>
          </a:p>
          <a:p>
            <a:pPr marL="0" indent="0">
              <a:buNone/>
            </a:pPr>
            <a:r>
              <a:rPr lang="en-US" altLang="zh-CN" dirty="0"/>
              <a:t>         </a:t>
            </a:r>
            <a:r>
              <a:rPr lang="zh-CN" altLang="en-US" dirty="0"/>
              <a:t>成本低</a:t>
            </a:r>
            <a:endParaRPr lang="en-US" altLang="zh-CN" dirty="0"/>
          </a:p>
          <a:p>
            <a:pPr marL="0" indent="0">
              <a:buNone/>
            </a:pPr>
            <a:r>
              <a:rPr lang="zh-CN" altLang="en-US" dirty="0">
                <a:solidFill>
                  <a:srgbClr val="FFFF00"/>
                </a:solidFill>
              </a:rPr>
              <a:t>缺点：</a:t>
            </a:r>
            <a:endParaRPr lang="en-US" altLang="zh-CN" dirty="0">
              <a:solidFill>
                <a:srgbClr val="FFFF00"/>
              </a:solidFill>
            </a:endParaRPr>
          </a:p>
          <a:p>
            <a:pPr marL="0" indent="0">
              <a:buNone/>
            </a:pPr>
            <a:r>
              <a:rPr lang="zh-CN" altLang="en-US" dirty="0"/>
              <a:t>    这种场合适合小功率负载</a:t>
            </a:r>
            <a:endParaRPr lang="en-US" altLang="zh-CN" dirty="0"/>
          </a:p>
          <a:p>
            <a:pPr marL="0" indent="0">
              <a:buNone/>
            </a:pPr>
            <a:r>
              <a:rPr lang="zh-CN" altLang="en-US" dirty="0"/>
              <a:t>    提高功率因数并不很理想</a:t>
            </a:r>
          </a:p>
        </p:txBody>
      </p:sp>
      <p:sp>
        <p:nvSpPr>
          <p:cNvPr id="4" name="内容占位符 3"/>
          <p:cNvSpPr>
            <a:spLocks noGrp="1"/>
          </p:cNvSpPr>
          <p:nvPr>
            <p:ph sz="half" idx="2"/>
          </p:nvPr>
        </p:nvSpPr>
        <p:spPr>
          <a:xfrm>
            <a:off x="5319346" y="3499338"/>
            <a:ext cx="4494096" cy="2664679"/>
          </a:xfrm>
          <a:solidFill>
            <a:schemeClr val="accent1">
              <a:lumMod val="50000"/>
            </a:schemeClr>
          </a:solidFill>
        </p:spPr>
        <p:txBody>
          <a:bodyPr>
            <a:normAutofit fontScale="62500" lnSpcReduction="20000"/>
          </a:bodyPr>
          <a:lstStyle/>
          <a:p>
            <a:pPr marL="0" indent="0">
              <a:buNone/>
            </a:pPr>
            <a:r>
              <a:rPr lang="en-US" altLang="zh-CN" dirty="0"/>
              <a:t>                   </a:t>
            </a:r>
            <a:r>
              <a:rPr lang="zh-CN" altLang="en-US" dirty="0"/>
              <a:t>主动式</a:t>
            </a:r>
            <a:r>
              <a:rPr lang="en-US" altLang="zh-CN" dirty="0"/>
              <a:t>PFC</a:t>
            </a:r>
            <a:r>
              <a:rPr lang="zh-CN" altLang="en-US" dirty="0"/>
              <a:t>（有源</a:t>
            </a:r>
            <a:r>
              <a:rPr lang="en-US" altLang="zh-CN" dirty="0"/>
              <a:t>PFC</a:t>
            </a:r>
            <a:r>
              <a:rPr lang="zh-CN" altLang="en-US" dirty="0"/>
              <a:t>）</a:t>
            </a:r>
            <a:endParaRPr lang="en-US" altLang="zh-CN" dirty="0"/>
          </a:p>
          <a:p>
            <a:pPr marL="0" indent="0">
              <a:buNone/>
            </a:pPr>
            <a:r>
              <a:rPr lang="zh-CN" altLang="en-US" dirty="0">
                <a:solidFill>
                  <a:srgbClr val="FFFF00"/>
                </a:solidFill>
              </a:rPr>
              <a:t>手段：</a:t>
            </a:r>
            <a:endParaRPr lang="en-US" altLang="zh-CN" dirty="0">
              <a:solidFill>
                <a:srgbClr val="FFFF00"/>
              </a:solidFill>
            </a:endParaRPr>
          </a:p>
          <a:p>
            <a:pPr marL="0" indent="0">
              <a:buNone/>
            </a:pPr>
            <a:r>
              <a:rPr lang="en-US" altLang="zh-CN" dirty="0"/>
              <a:t>   </a:t>
            </a:r>
            <a:r>
              <a:rPr lang="zh-CN" altLang="en-US" dirty="0"/>
              <a:t>通过数字、开关等技术调整电流与电压波形，达到电压电流波形相似度大于</a:t>
            </a:r>
            <a:r>
              <a:rPr lang="en-US" altLang="zh-CN" dirty="0"/>
              <a:t>99.9%</a:t>
            </a:r>
            <a:r>
              <a:rPr lang="zh-CN" altLang="en-US" dirty="0"/>
              <a:t>。</a:t>
            </a:r>
            <a:endParaRPr lang="en-US" altLang="zh-CN" dirty="0"/>
          </a:p>
          <a:p>
            <a:pPr marL="0" indent="0">
              <a:buNone/>
            </a:pPr>
            <a:r>
              <a:rPr lang="zh-CN" altLang="en-US" dirty="0">
                <a:solidFill>
                  <a:srgbClr val="FFFF00"/>
                </a:solidFill>
              </a:rPr>
              <a:t>优点：</a:t>
            </a:r>
            <a:endParaRPr lang="en-US" altLang="zh-CN" dirty="0">
              <a:solidFill>
                <a:srgbClr val="FFFF00"/>
              </a:solidFill>
            </a:endParaRPr>
          </a:p>
          <a:p>
            <a:pPr marL="0" indent="0">
              <a:buNone/>
            </a:pPr>
            <a:r>
              <a:rPr lang="zh-CN" altLang="en-US" dirty="0"/>
              <a:t>   能够将功率因数提高到</a:t>
            </a:r>
            <a:r>
              <a:rPr lang="en-US" altLang="zh-CN" dirty="0"/>
              <a:t>95%</a:t>
            </a:r>
            <a:r>
              <a:rPr lang="zh-CN" altLang="en-US" dirty="0"/>
              <a:t>以上。</a:t>
            </a:r>
            <a:endParaRPr lang="en-US" altLang="zh-CN" dirty="0"/>
          </a:p>
          <a:p>
            <a:pPr marL="0" indent="0">
              <a:buNone/>
            </a:pPr>
            <a:r>
              <a:rPr lang="en-US" altLang="zh-CN" dirty="0"/>
              <a:t>   </a:t>
            </a:r>
            <a:r>
              <a:rPr lang="zh-CN" altLang="en-US"/>
              <a:t>适合更高功率器件</a:t>
            </a:r>
            <a:endParaRPr lang="en-US" altLang="zh-CN" dirty="0"/>
          </a:p>
          <a:p>
            <a:pPr marL="0" indent="0">
              <a:buNone/>
            </a:pPr>
            <a:r>
              <a:rPr lang="zh-CN" altLang="en-US" dirty="0">
                <a:solidFill>
                  <a:srgbClr val="FFFF00"/>
                </a:solidFill>
              </a:rPr>
              <a:t>缺点：</a:t>
            </a:r>
            <a:endParaRPr lang="en-US" altLang="zh-CN" dirty="0">
              <a:solidFill>
                <a:srgbClr val="FFFF00"/>
              </a:solidFill>
            </a:endParaRPr>
          </a:p>
          <a:p>
            <a:pPr marL="0" indent="0">
              <a:buNone/>
            </a:pPr>
            <a:r>
              <a:rPr lang="en-US" altLang="zh-CN" dirty="0"/>
              <a:t>    </a:t>
            </a:r>
            <a:r>
              <a:rPr lang="zh-CN" altLang="en-US" dirty="0"/>
              <a:t>控制技术难度大</a:t>
            </a:r>
            <a:endParaRPr lang="en-US" altLang="zh-CN" dirty="0"/>
          </a:p>
          <a:p>
            <a:pPr marL="0" indent="0">
              <a:buNone/>
            </a:pPr>
            <a:r>
              <a:rPr lang="en-US" altLang="zh-CN" dirty="0"/>
              <a:t>    </a:t>
            </a:r>
            <a:r>
              <a:rPr lang="zh-CN" altLang="en-US" dirty="0"/>
              <a:t>成本高</a:t>
            </a:r>
            <a:endParaRPr lang="en-US" altLang="zh-CN" dirty="0"/>
          </a:p>
        </p:txBody>
      </p:sp>
      <p:sp>
        <p:nvSpPr>
          <p:cNvPr id="5" name="文本框 4"/>
          <p:cNvSpPr txBox="1"/>
          <p:nvPr/>
        </p:nvSpPr>
        <p:spPr>
          <a:xfrm>
            <a:off x="408719" y="1345223"/>
            <a:ext cx="9404723" cy="2031325"/>
          </a:xfrm>
          <a:prstGeom prst="rect">
            <a:avLst/>
          </a:prstGeom>
          <a:solidFill>
            <a:schemeClr val="accent1">
              <a:lumMod val="50000"/>
            </a:schemeClr>
          </a:solidFill>
        </p:spPr>
        <p:txBody>
          <a:bodyPr wrap="square" rtlCol="0">
            <a:spAutoFit/>
          </a:bodyPr>
          <a:lstStyle/>
          <a:p>
            <a:r>
              <a:rPr lang="zh-CN" altLang="en-US" dirty="0"/>
              <a:t>功率因数</a:t>
            </a:r>
            <a:r>
              <a:rPr lang="en-US" altLang="zh-CN" dirty="0"/>
              <a:t>(PF)</a:t>
            </a:r>
            <a:r>
              <a:rPr lang="zh-CN" altLang="en-US" dirty="0"/>
              <a:t>定义为有功功率</a:t>
            </a:r>
            <a:r>
              <a:rPr lang="en-US" altLang="zh-CN" dirty="0"/>
              <a:t>(P)</a:t>
            </a:r>
            <a:r>
              <a:rPr lang="zh-CN" altLang="en-US" dirty="0"/>
              <a:t>与视在功率</a:t>
            </a:r>
            <a:r>
              <a:rPr lang="en-US" altLang="zh-CN" dirty="0"/>
              <a:t>(S)</a:t>
            </a:r>
            <a:r>
              <a:rPr lang="zh-CN" altLang="en-US" dirty="0"/>
              <a:t>之比值，即</a:t>
            </a:r>
            <a:r>
              <a:rPr lang="en-US" altLang="zh-CN" dirty="0"/>
              <a:t>PF=P/S</a:t>
            </a:r>
            <a:r>
              <a:rPr lang="zh-CN" altLang="en-US" dirty="0"/>
              <a:t>。对于线路电压和电流均为正弦波波形并且二者相位角</a:t>
            </a:r>
            <a:r>
              <a:rPr lang="en-US" altLang="zh-CN" dirty="0"/>
              <a:t>Φ</a:t>
            </a:r>
            <a:r>
              <a:rPr lang="zh-CN" altLang="en-US" dirty="0"/>
              <a:t>时，功率因数</a:t>
            </a:r>
            <a:r>
              <a:rPr lang="en-US" altLang="zh-CN" dirty="0"/>
              <a:t>PF</a:t>
            </a:r>
            <a:r>
              <a:rPr lang="zh-CN" altLang="en-US" dirty="0"/>
              <a:t>即为</a:t>
            </a:r>
            <a:r>
              <a:rPr lang="en-US" altLang="zh-CN" dirty="0"/>
              <a:t>COSΦ</a:t>
            </a:r>
            <a:r>
              <a:rPr lang="zh-CN" altLang="en-US" dirty="0"/>
              <a:t>。由于很多家用电器</a:t>
            </a:r>
            <a:r>
              <a:rPr lang="en-US" altLang="zh-CN" dirty="0"/>
              <a:t>(</a:t>
            </a:r>
            <a:r>
              <a:rPr lang="zh-CN" altLang="en-US" dirty="0"/>
              <a:t>如排风扇、抽油烟机等</a:t>
            </a:r>
            <a:r>
              <a:rPr lang="en-US" altLang="zh-CN" dirty="0"/>
              <a:t>)</a:t>
            </a:r>
            <a:r>
              <a:rPr lang="zh-CN" altLang="en-US" dirty="0"/>
              <a:t>和电气设备是既有电阻又有电抗的阻抗负载，所以才会存在着电压与电流之间的相位角</a:t>
            </a:r>
            <a:r>
              <a:rPr lang="en-US" altLang="zh-CN" dirty="0"/>
              <a:t>Φ</a:t>
            </a:r>
            <a:r>
              <a:rPr lang="zh-CN" altLang="en-US" dirty="0"/>
              <a:t>。这类电感性负载的功率因数都较低</a:t>
            </a:r>
            <a:r>
              <a:rPr lang="en-US" altLang="zh-CN" dirty="0"/>
              <a:t>(</a:t>
            </a:r>
            <a:r>
              <a:rPr lang="zh-CN" altLang="en-US" dirty="0"/>
              <a:t>一般为</a:t>
            </a:r>
            <a:r>
              <a:rPr lang="en-US" altLang="zh-CN" dirty="0"/>
              <a:t>0.5-0.6)</a:t>
            </a:r>
            <a:r>
              <a:rPr lang="zh-CN" altLang="en-US" dirty="0"/>
              <a:t>，说明交流</a:t>
            </a:r>
            <a:r>
              <a:rPr lang="en-US" altLang="zh-CN" dirty="0"/>
              <a:t>(AC)</a:t>
            </a:r>
            <a:r>
              <a:rPr lang="zh-CN" altLang="en-US" dirty="0"/>
              <a:t>电源设备的额定容量不能充分利用，输出大量的无功功率，致使输电效率降低。为提高负载功率因数，往往采取补偿或控制等措施，这些措施统称为</a:t>
            </a:r>
            <a:r>
              <a:rPr lang="en-US" altLang="zh-CN" dirty="0"/>
              <a:t>PFC</a:t>
            </a:r>
            <a:r>
              <a:rPr lang="zh-CN" altLang="en-US" dirty="0"/>
              <a:t>技术。</a:t>
            </a:r>
            <a:r>
              <a:rPr lang="en-US" altLang="zh-CN" dirty="0"/>
              <a:t>PFC</a:t>
            </a:r>
            <a:r>
              <a:rPr lang="zh-CN" altLang="en-US" dirty="0"/>
              <a:t>技术主要分为被动</a:t>
            </a:r>
            <a:r>
              <a:rPr lang="en-US" altLang="zh-CN" dirty="0"/>
              <a:t>PFC</a:t>
            </a:r>
            <a:r>
              <a:rPr lang="zh-CN" altLang="en-US" dirty="0"/>
              <a:t>和主动</a:t>
            </a:r>
            <a:r>
              <a:rPr lang="en-US" altLang="zh-CN" dirty="0"/>
              <a:t>PFC</a:t>
            </a:r>
            <a:r>
              <a:rPr lang="zh-CN" altLang="en-US" dirty="0"/>
              <a:t>技术</a:t>
            </a:r>
          </a:p>
        </p:txBody>
      </p:sp>
    </p:spTree>
    <p:extLst>
      <p:ext uri="{BB962C8B-B14F-4D97-AF65-F5344CB8AC3E}">
        <p14:creationId xmlns:p14="http://schemas.microsoft.com/office/powerpoint/2010/main" val="27994548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离子">
  <a:themeElements>
    <a:clrScheme name="离子">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离子">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离子">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1468</TotalTime>
  <Words>3188</Words>
  <Application>Microsoft Office PowerPoint</Application>
  <PresentationFormat>宽屏</PresentationFormat>
  <Paragraphs>218</Paragraphs>
  <Slides>36</Slides>
  <Notes>0</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1</vt:i4>
      </vt:variant>
      <vt:variant>
        <vt:lpstr>幻灯片标题</vt:lpstr>
      </vt:variant>
      <vt:variant>
        <vt:i4>36</vt:i4>
      </vt:variant>
    </vt:vector>
  </HeadingPairs>
  <TitlesOfParts>
    <vt:vector size="44" baseType="lpstr">
      <vt:lpstr>宋体</vt:lpstr>
      <vt:lpstr>Arial</vt:lpstr>
      <vt:lpstr>Cambria Math</vt:lpstr>
      <vt:lpstr>Century Gothic</vt:lpstr>
      <vt:lpstr>Times New Roman</vt:lpstr>
      <vt:lpstr>Wingdings 3</vt:lpstr>
      <vt:lpstr>离子</vt:lpstr>
      <vt:lpstr>Microsoft Visio 绘图</vt:lpstr>
      <vt:lpstr>       PFC介绍</vt:lpstr>
      <vt:lpstr>功率</vt:lpstr>
      <vt:lpstr>PF功率因数</vt:lpstr>
      <vt:lpstr>电流谐波THD</vt:lpstr>
      <vt:lpstr>功率因数校正-PFC概念</vt:lpstr>
      <vt:lpstr>传统交流电源缺陷</vt:lpstr>
      <vt:lpstr>电感、电容对电流的影响</vt:lpstr>
      <vt:lpstr>理想用电源</vt:lpstr>
      <vt:lpstr>功率因数校正-PFC技术</vt:lpstr>
      <vt:lpstr>    BOOST控制原理</vt:lpstr>
      <vt:lpstr>开关管SIC</vt:lpstr>
      <vt:lpstr>Boost电路原理</vt:lpstr>
      <vt:lpstr>Boost电路与占空比关系</vt:lpstr>
      <vt:lpstr>理解占空比与电压关系</vt:lpstr>
      <vt:lpstr>PFC控制原理</vt:lpstr>
      <vt:lpstr>两级电源一般框图</vt:lpstr>
      <vt:lpstr>PFC模块主功率器件原理拓扑框图</vt:lpstr>
      <vt:lpstr>单相PFC控制原理1</vt:lpstr>
      <vt:lpstr>单相PFC控制原理2</vt:lpstr>
      <vt:lpstr>三相PFC控制原理1</vt:lpstr>
      <vt:lpstr>三相PFC控制原理2</vt:lpstr>
      <vt:lpstr>环路控制基础</vt:lpstr>
      <vt:lpstr>PWM产生方式</vt:lpstr>
      <vt:lpstr>PWM调制方法</vt:lpstr>
      <vt:lpstr>PI算法-数学思想</vt:lpstr>
      <vt:lpstr>PI算法-逻辑思想</vt:lpstr>
      <vt:lpstr>一阶滤波算法</vt:lpstr>
      <vt:lpstr>BOOST开环控制</vt:lpstr>
      <vt:lpstr>BOOST电路双闭环控制</vt:lpstr>
      <vt:lpstr>电流内环控制（快速环）</vt:lpstr>
      <vt:lpstr>平均电流与电压输出关系</vt:lpstr>
      <vt:lpstr>电压外环控制（慢速环）</vt:lpstr>
      <vt:lpstr>电感电流呈正弦包络线的BOOST电路双闭环控制</vt:lpstr>
      <vt:lpstr>电感电流呈正弦包络线的BOOST电路双闭环控制</vt:lpstr>
      <vt:lpstr>三相PFC环路控制</vt:lpstr>
      <vt:lpstr>  谢谢聆听</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传统交流电源</dc:title>
  <dc:creator>admin</dc:creator>
  <cp:lastModifiedBy>admin</cp:lastModifiedBy>
  <cp:revision>268</cp:revision>
  <dcterms:created xsi:type="dcterms:W3CDTF">2023-07-10T02:08:12Z</dcterms:created>
  <dcterms:modified xsi:type="dcterms:W3CDTF">2023-12-26T10:15:52Z</dcterms:modified>
</cp:coreProperties>
</file>