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1" r:id="rId4"/>
    <p:sldId id="257" r:id="rId5"/>
    <p:sldId id="266" r:id="rId6"/>
    <p:sldId id="269" r:id="rId7"/>
    <p:sldId id="268" r:id="rId8"/>
    <p:sldId id="283" r:id="rId9"/>
    <p:sldId id="270" r:id="rId10"/>
    <p:sldId id="274" r:id="rId11"/>
    <p:sldId id="276" r:id="rId12"/>
    <p:sldId id="278" r:id="rId13"/>
    <p:sldId id="282" r:id="rId14"/>
    <p:sldId id="281" r:id="rId1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412" autoAdjust="0"/>
    <p:restoredTop sz="94660"/>
  </p:normalViewPr>
  <p:slideViewPr>
    <p:cSldViewPr>
      <p:cViewPr>
        <p:scale>
          <a:sx n="90" d="100"/>
          <a:sy n="90" d="100"/>
        </p:scale>
        <p:origin x="-1068" y="2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57EC6-20E0-44ED-B7AE-EDFEC5301565}" type="datetimeFigureOut">
              <a:rPr lang="zh-CN" altLang="en-US"/>
              <a:pPr>
                <a:defRPr/>
              </a:pPr>
              <a:t>2014/7/22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6EC857-29AB-4EE0-ACBC-EA4A7B4B3E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F68502-E5E7-474D-8F7D-38838471F4ED}" type="datetimeFigureOut">
              <a:rPr lang="zh-CN" altLang="en-US"/>
              <a:pPr>
                <a:defRPr/>
              </a:pPr>
              <a:t>2014/7/22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FC2FCD-489D-4981-9907-5DF98385325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E8472A-8A8E-488F-9E05-8E4C9E47B128}" type="datetimeFigureOut">
              <a:rPr lang="zh-CN" altLang="en-US"/>
              <a:pPr>
                <a:defRPr/>
              </a:pPr>
              <a:t>2014/7/22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DD60E3-75B1-4DF6-ACC9-48A4AC14202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4818EC-96D4-4ABD-86BB-84B895980A6E}" type="datetimeFigureOut">
              <a:rPr lang="zh-CN" altLang="en-US"/>
              <a:pPr>
                <a:defRPr/>
              </a:pPr>
              <a:t>2014/7/22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C392CA-AC11-4174-A65F-DE214526D5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FAF44B-223B-40E6-A554-EF5985BB8FEA}" type="datetimeFigureOut">
              <a:rPr lang="zh-CN" altLang="en-US"/>
              <a:pPr>
                <a:defRPr/>
              </a:pPr>
              <a:t>2014/7/22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F25C6A-6BFD-4D95-BB1E-7D9EA4785A0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E65EA3-F9D6-40D2-8DE2-9994DBE30E80}" type="datetimeFigureOut">
              <a:rPr lang="zh-CN" altLang="en-US"/>
              <a:pPr>
                <a:defRPr/>
              </a:pPr>
              <a:t>2014/7/22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80642E-3983-4F13-8FEC-D4D8CD59AE0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C19B81-B845-4F5D-8319-8BC2F1DE9134}" type="datetimeFigureOut">
              <a:rPr lang="zh-CN" altLang="en-US"/>
              <a:pPr>
                <a:defRPr/>
              </a:pPr>
              <a:t>2014/7/22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24A855-6F11-49AB-A598-16AAC19EE2C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B45EFC-530F-41F5-BD67-8117E01D9965}" type="datetimeFigureOut">
              <a:rPr lang="zh-CN" altLang="en-US"/>
              <a:pPr>
                <a:defRPr/>
              </a:pPr>
              <a:t>2014/7/22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7A663B-8863-4FCE-BB34-8617C0CE4DD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941D4B-B1D4-450C-A826-39617D002A0A}" type="datetimeFigureOut">
              <a:rPr lang="zh-CN" altLang="en-US"/>
              <a:pPr>
                <a:defRPr/>
              </a:pPr>
              <a:t>2014/7/22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1C4C27-C9E4-4898-B9BA-EE3832942D3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62D70E-051D-4696-9401-F33EF5955C16}" type="datetimeFigureOut">
              <a:rPr lang="zh-CN" altLang="en-US"/>
              <a:pPr>
                <a:defRPr/>
              </a:pPr>
              <a:t>2014/7/22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16B570-1D36-489D-AA8E-567DBE82907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10FE01-E123-449A-AFB3-C75E96FF7CFA}" type="datetimeFigureOut">
              <a:rPr lang="zh-CN" altLang="en-US"/>
              <a:pPr>
                <a:defRPr/>
              </a:pPr>
              <a:t>2014/7/22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BD0F00-91F4-407E-AC97-D7561A4329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AFA4765-0977-4B21-8EBC-9F9B10E15367}" type="datetimeFigureOut">
              <a:rPr lang="zh-CN" altLang="en-US"/>
              <a:pPr>
                <a:defRPr/>
              </a:pPr>
              <a:t>2014/7/22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59BEB92-67C8-4866-8B90-5A2DBBD3270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2" descr="eutech_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08063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4" name="Rectangle 7"/>
          <p:cNvSpPr>
            <a:spLocks noChangeArrowheads="1"/>
          </p:cNvSpPr>
          <p:nvPr/>
        </p:nvSpPr>
        <p:spPr bwMode="auto">
          <a:xfrm>
            <a:off x="2555875" y="2276475"/>
            <a:ext cx="4608513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 sz="3200" b="1" dirty="0"/>
              <a:t>EUTECH  high-end Car charger solution:</a:t>
            </a:r>
          </a:p>
          <a:p>
            <a:pPr algn="ctr"/>
            <a:r>
              <a:rPr lang="en-US" altLang="zh-CN" sz="3200" b="1" dirty="0" smtClean="0"/>
              <a:t>EUP3467 </a:t>
            </a:r>
            <a:r>
              <a:rPr lang="en-US" altLang="zh-CN" sz="3200" b="1" dirty="0"/>
              <a:t>5V/3.4A</a:t>
            </a:r>
          </a:p>
          <a:p>
            <a:pPr algn="ctr"/>
            <a:endParaRPr lang="en-US" altLang="zh-CN" sz="3200" b="1" dirty="0"/>
          </a:p>
          <a:p>
            <a:pPr algn="ctr"/>
            <a:endParaRPr lang="en-US" altLang="zh-CN" sz="3200" b="1" dirty="0"/>
          </a:p>
          <a:p>
            <a:pPr algn="ctr"/>
            <a:r>
              <a:rPr lang="en-US" altLang="zh-CN" sz="3200" b="1" dirty="0"/>
              <a:t>2014-07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 descr="eutech_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08063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0" name="Line 2"/>
          <p:cNvSpPr>
            <a:spLocks noChangeShapeType="1"/>
          </p:cNvSpPr>
          <p:nvPr/>
        </p:nvSpPr>
        <p:spPr bwMode="auto">
          <a:xfrm>
            <a:off x="1143000" y="1052513"/>
            <a:ext cx="70866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51" name="标题 1"/>
          <p:cNvSpPr>
            <a:spLocks/>
          </p:cNvSpPr>
          <p:nvPr/>
        </p:nvSpPr>
        <p:spPr bwMode="auto">
          <a:xfrm>
            <a:off x="590872" y="444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 sz="3600" dirty="0">
                <a:latin typeface="Calibri" pitchFamily="34" charset="0"/>
              </a:rPr>
              <a:t>EUP3467 5V/3.4A </a:t>
            </a:r>
            <a:r>
              <a:rPr lang="en-US" altLang="zh-CN" sz="3600" dirty="0" smtClean="0">
                <a:latin typeface="Calibri" pitchFamily="34" charset="0"/>
              </a:rPr>
              <a:t>EMI data(</a:t>
            </a:r>
            <a:r>
              <a:rPr lang="zh-CN" altLang="en-US" sz="3600" dirty="0" smtClean="0">
                <a:latin typeface="Calibri" pitchFamily="34" charset="0"/>
              </a:rPr>
              <a:t>方案一</a:t>
            </a:r>
            <a:r>
              <a:rPr lang="en-US" altLang="zh-CN" sz="3600" dirty="0" smtClean="0">
                <a:latin typeface="Calibri" pitchFamily="34" charset="0"/>
              </a:rPr>
              <a:t>)</a:t>
            </a:r>
            <a:endParaRPr lang="zh-CN" altLang="en-US" sz="3600" dirty="0">
              <a:latin typeface="Calibri" pitchFamily="34" charset="0"/>
            </a:endParaRPr>
          </a:p>
        </p:txBody>
      </p:sp>
      <p:pic>
        <p:nvPicPr>
          <p:cNvPr id="2765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844824"/>
            <a:ext cx="3605665" cy="33841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7654" name="Rectangle 6"/>
          <p:cNvSpPr>
            <a:spLocks noChangeArrowheads="1"/>
          </p:cNvSpPr>
          <p:nvPr/>
        </p:nvSpPr>
        <p:spPr bwMode="auto">
          <a:xfrm>
            <a:off x="2051720" y="5373216"/>
            <a:ext cx="5256584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zh-CN" altLang="en-US" dirty="0" smtClean="0"/>
              <a:t>对策一</a:t>
            </a:r>
            <a:r>
              <a:rPr lang="en-US" altLang="zh-CN" dirty="0" smtClean="0"/>
              <a:t>:  </a:t>
            </a:r>
            <a:r>
              <a:rPr lang="en-US" altLang="zh-CN" dirty="0" err="1" smtClean="0"/>
              <a:t>Bead+Snubber</a:t>
            </a:r>
            <a:endParaRPr lang="en-US" altLang="zh-CN" dirty="0" smtClean="0"/>
          </a:p>
          <a:p>
            <a:r>
              <a:rPr lang="zh-CN" altLang="en-US" dirty="0" smtClean="0"/>
              <a:t>输入</a:t>
            </a:r>
            <a:r>
              <a:rPr lang="en-US" altLang="zh-CN" dirty="0" smtClean="0"/>
              <a:t>:   24V VIN</a:t>
            </a:r>
          </a:p>
          <a:p>
            <a:r>
              <a:rPr lang="zh-CN" altLang="en-US" dirty="0" smtClean="0"/>
              <a:t>参数</a:t>
            </a:r>
            <a:r>
              <a:rPr lang="en-US" altLang="zh-CN" dirty="0" smtClean="0"/>
              <a:t>:  Bead=30R/100M; R=15R; C=2.2nF</a:t>
            </a:r>
          </a:p>
          <a:p>
            <a:r>
              <a:rPr lang="en-US" altLang="zh-CN" dirty="0" err="1" smtClean="0"/>
              <a:t>Margin:vertical</a:t>
            </a:r>
            <a:r>
              <a:rPr lang="en-US" altLang="zh-CN" dirty="0" smtClean="0"/>
              <a:t>=-7.88dB;   Horizontal=-4.57dB</a:t>
            </a:r>
          </a:p>
          <a:p>
            <a:endParaRPr lang="en-US" altLang="zh-CN" dirty="0"/>
          </a:p>
        </p:txBody>
      </p:sp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984" y="1772816"/>
            <a:ext cx="3528392" cy="3478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Picture 2" descr="eutech_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08063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1" name="Line 2"/>
          <p:cNvSpPr>
            <a:spLocks noChangeShapeType="1"/>
          </p:cNvSpPr>
          <p:nvPr/>
        </p:nvSpPr>
        <p:spPr bwMode="auto">
          <a:xfrm>
            <a:off x="1143000" y="1052513"/>
            <a:ext cx="70866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29703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5414" y="1700808"/>
            <a:ext cx="3286935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1700808"/>
            <a:ext cx="3384376" cy="3313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标题 1"/>
          <p:cNvSpPr>
            <a:spLocks/>
          </p:cNvSpPr>
          <p:nvPr/>
        </p:nvSpPr>
        <p:spPr bwMode="auto">
          <a:xfrm>
            <a:off x="590872" y="444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 sz="3600" dirty="0">
                <a:latin typeface="Calibri" pitchFamily="34" charset="0"/>
              </a:rPr>
              <a:t>EUP3467 5V/3.4A </a:t>
            </a:r>
            <a:r>
              <a:rPr lang="en-US" altLang="zh-CN" sz="3600" dirty="0" smtClean="0">
                <a:latin typeface="Calibri" pitchFamily="34" charset="0"/>
              </a:rPr>
              <a:t>EMI data (</a:t>
            </a:r>
            <a:r>
              <a:rPr lang="zh-CN" altLang="en-US" sz="3600" dirty="0" smtClean="0">
                <a:latin typeface="Calibri" pitchFamily="34" charset="0"/>
              </a:rPr>
              <a:t>方案一</a:t>
            </a:r>
            <a:r>
              <a:rPr lang="en-US" altLang="zh-CN" sz="3600" dirty="0" smtClean="0">
                <a:latin typeface="Calibri" pitchFamily="34" charset="0"/>
              </a:rPr>
              <a:t>) </a:t>
            </a:r>
            <a:endParaRPr lang="zh-CN" altLang="en-US" sz="3600" dirty="0">
              <a:latin typeface="Calibri" pitchFamily="34" charset="0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2051720" y="5373216"/>
            <a:ext cx="5256584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zh-CN" altLang="en-US" dirty="0" smtClean="0"/>
              <a:t>对策一</a:t>
            </a:r>
            <a:r>
              <a:rPr lang="en-US" altLang="zh-CN" dirty="0" smtClean="0"/>
              <a:t>:  </a:t>
            </a:r>
            <a:r>
              <a:rPr lang="en-US" altLang="zh-CN" dirty="0" err="1" smtClean="0"/>
              <a:t>Bead+Snubber</a:t>
            </a:r>
            <a:endParaRPr lang="en-US" altLang="zh-CN" dirty="0" smtClean="0"/>
          </a:p>
          <a:p>
            <a:r>
              <a:rPr lang="zh-CN" altLang="en-US" dirty="0" smtClean="0"/>
              <a:t>输入</a:t>
            </a:r>
            <a:r>
              <a:rPr lang="en-US" altLang="zh-CN" dirty="0" smtClean="0"/>
              <a:t>:   12V VIN</a:t>
            </a:r>
          </a:p>
          <a:p>
            <a:r>
              <a:rPr lang="zh-CN" altLang="en-US" dirty="0" smtClean="0"/>
              <a:t>参数</a:t>
            </a:r>
            <a:r>
              <a:rPr lang="en-US" altLang="zh-CN" dirty="0" smtClean="0"/>
              <a:t>:  Bead=30R/100M; R=15R; C=2.2nF</a:t>
            </a:r>
          </a:p>
          <a:p>
            <a:r>
              <a:rPr lang="en-US" altLang="zh-CN" dirty="0" err="1" smtClean="0"/>
              <a:t>Margin:vertical</a:t>
            </a:r>
            <a:r>
              <a:rPr lang="en-US" altLang="zh-CN" dirty="0" smtClean="0"/>
              <a:t>=-9.69dB;   Horizontal=-11.93dB</a:t>
            </a:r>
          </a:p>
          <a:p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8" name="Picture 2" descr="eutech_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08063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9" name="Line 2"/>
          <p:cNvSpPr>
            <a:spLocks noChangeShapeType="1"/>
          </p:cNvSpPr>
          <p:nvPr/>
        </p:nvSpPr>
        <p:spPr bwMode="auto">
          <a:xfrm>
            <a:off x="1143000" y="1052513"/>
            <a:ext cx="70866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750" name="标题 1"/>
          <p:cNvSpPr>
            <a:spLocks/>
          </p:cNvSpPr>
          <p:nvPr/>
        </p:nvSpPr>
        <p:spPr bwMode="auto">
          <a:xfrm>
            <a:off x="457200" y="444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 sz="3600" dirty="0">
                <a:latin typeface="Calibri" pitchFamily="34" charset="0"/>
              </a:rPr>
              <a:t>EUP3467 5V/3.4A </a:t>
            </a:r>
            <a:r>
              <a:rPr lang="en-US" altLang="zh-CN" sz="3600" dirty="0" smtClean="0">
                <a:latin typeface="Calibri" pitchFamily="34" charset="0"/>
              </a:rPr>
              <a:t>EMI data (</a:t>
            </a:r>
            <a:r>
              <a:rPr lang="zh-CN" altLang="en-US" sz="3600" dirty="0" smtClean="0">
                <a:latin typeface="Calibri" pitchFamily="34" charset="0"/>
              </a:rPr>
              <a:t>方案二</a:t>
            </a:r>
            <a:r>
              <a:rPr lang="en-US" altLang="zh-CN" sz="3600" dirty="0" smtClean="0">
                <a:latin typeface="Calibri" pitchFamily="34" charset="0"/>
              </a:rPr>
              <a:t>) </a:t>
            </a:r>
            <a:endParaRPr lang="zh-CN" altLang="en-US" sz="3600" dirty="0">
              <a:latin typeface="Calibri" pitchFamily="34" charset="0"/>
            </a:endParaRPr>
          </a:p>
        </p:txBody>
      </p:sp>
      <p:pic>
        <p:nvPicPr>
          <p:cNvPr id="31751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764127"/>
            <a:ext cx="3456384" cy="3609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9632" y="1772816"/>
            <a:ext cx="3703240" cy="3599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2051720" y="5373216"/>
            <a:ext cx="5256584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zh-CN" altLang="en-US" dirty="0" smtClean="0"/>
              <a:t>对策二</a:t>
            </a:r>
            <a:r>
              <a:rPr lang="en-US" altLang="zh-CN" dirty="0" smtClean="0"/>
              <a:t>:  </a:t>
            </a:r>
            <a:r>
              <a:rPr lang="zh-CN" altLang="en-US" dirty="0" smtClean="0"/>
              <a:t>只</a:t>
            </a:r>
            <a:r>
              <a:rPr lang="en-US" altLang="zh-CN" dirty="0" err="1" smtClean="0"/>
              <a:t>Snubber</a:t>
            </a:r>
            <a:endParaRPr lang="en-US" altLang="zh-CN" dirty="0" smtClean="0"/>
          </a:p>
          <a:p>
            <a:r>
              <a:rPr lang="zh-CN" altLang="en-US" dirty="0" smtClean="0"/>
              <a:t>输入</a:t>
            </a:r>
            <a:r>
              <a:rPr lang="en-US" altLang="zh-CN" dirty="0" smtClean="0"/>
              <a:t>:   12V VIN</a:t>
            </a:r>
          </a:p>
          <a:p>
            <a:r>
              <a:rPr lang="zh-CN" altLang="en-US" dirty="0" smtClean="0"/>
              <a:t>参数</a:t>
            </a:r>
            <a:r>
              <a:rPr lang="en-US" altLang="zh-CN" dirty="0" smtClean="0"/>
              <a:t>:   R=15R; C=2.2nF</a:t>
            </a:r>
          </a:p>
          <a:p>
            <a:r>
              <a:rPr lang="en-US" altLang="zh-CN" dirty="0" err="1" smtClean="0"/>
              <a:t>Margin:vertical</a:t>
            </a:r>
            <a:r>
              <a:rPr lang="en-US" altLang="zh-CN" dirty="0" smtClean="0"/>
              <a:t>=-5.58dB;   Horizontal=-2.30dB</a:t>
            </a:r>
          </a:p>
          <a:p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8" name="Picture 2" descr="eutech_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08063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9" name="Line 2"/>
          <p:cNvSpPr>
            <a:spLocks noChangeShapeType="1"/>
          </p:cNvSpPr>
          <p:nvPr/>
        </p:nvSpPr>
        <p:spPr bwMode="auto">
          <a:xfrm>
            <a:off x="1143000" y="1052513"/>
            <a:ext cx="70866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750" name="标题 1"/>
          <p:cNvSpPr>
            <a:spLocks/>
          </p:cNvSpPr>
          <p:nvPr/>
        </p:nvSpPr>
        <p:spPr bwMode="auto">
          <a:xfrm>
            <a:off x="457200" y="444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 sz="3600" dirty="0">
                <a:latin typeface="Calibri" pitchFamily="34" charset="0"/>
              </a:rPr>
              <a:t>EUP3467 5V/3.4A </a:t>
            </a:r>
            <a:r>
              <a:rPr lang="en-US" altLang="zh-CN" sz="3600" dirty="0" smtClean="0">
                <a:latin typeface="Calibri" pitchFamily="34" charset="0"/>
              </a:rPr>
              <a:t>EMI data (</a:t>
            </a:r>
            <a:r>
              <a:rPr lang="zh-CN" altLang="en-US" sz="3600" dirty="0" smtClean="0">
                <a:latin typeface="Calibri" pitchFamily="34" charset="0"/>
              </a:rPr>
              <a:t>方案二</a:t>
            </a:r>
            <a:r>
              <a:rPr lang="en-US" altLang="zh-CN" sz="3600" dirty="0" smtClean="0">
                <a:latin typeface="Calibri" pitchFamily="34" charset="0"/>
              </a:rPr>
              <a:t>) </a:t>
            </a:r>
            <a:endParaRPr lang="zh-CN" altLang="en-US" sz="3600" dirty="0" smtClean="0">
              <a:latin typeface="Calibri" pitchFamily="34" charset="0"/>
            </a:endParaRP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2051720" y="5373216"/>
            <a:ext cx="5256584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zh-CN" altLang="en-US" dirty="0" smtClean="0"/>
              <a:t>对策二</a:t>
            </a:r>
            <a:r>
              <a:rPr lang="en-US" altLang="zh-CN" dirty="0" smtClean="0"/>
              <a:t>:  </a:t>
            </a:r>
            <a:r>
              <a:rPr lang="zh-CN" altLang="en-US" dirty="0" smtClean="0"/>
              <a:t>只</a:t>
            </a:r>
            <a:r>
              <a:rPr lang="en-US" altLang="zh-CN" dirty="0" err="1" smtClean="0"/>
              <a:t>Snubber</a:t>
            </a:r>
            <a:endParaRPr lang="en-US" altLang="zh-CN" dirty="0" smtClean="0"/>
          </a:p>
          <a:p>
            <a:r>
              <a:rPr lang="zh-CN" altLang="en-US" dirty="0" smtClean="0"/>
              <a:t>输入</a:t>
            </a:r>
            <a:r>
              <a:rPr lang="en-US" altLang="zh-CN" dirty="0" smtClean="0"/>
              <a:t>:   24V VIN</a:t>
            </a:r>
          </a:p>
          <a:p>
            <a:r>
              <a:rPr lang="zh-CN" altLang="en-US" dirty="0" smtClean="0"/>
              <a:t>参数</a:t>
            </a:r>
            <a:r>
              <a:rPr lang="en-US" altLang="zh-CN" dirty="0" smtClean="0"/>
              <a:t>:   R=15R; C=2.2nF</a:t>
            </a:r>
          </a:p>
          <a:p>
            <a:r>
              <a:rPr lang="en-US" altLang="zh-CN" dirty="0" err="1" smtClean="0"/>
              <a:t>Margin:vertical</a:t>
            </a:r>
            <a:r>
              <a:rPr lang="en-US" altLang="zh-CN" dirty="0" smtClean="0"/>
              <a:t>=-5.47dB;   Horizontal=-4.96dB</a:t>
            </a:r>
          </a:p>
          <a:p>
            <a:endParaRPr lang="en-US" altLang="zh-CN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268760"/>
            <a:ext cx="3528392" cy="3726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1268760"/>
            <a:ext cx="3505772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0" name="Picture 2" descr="eutech_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08063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1" name="Line 2"/>
          <p:cNvSpPr>
            <a:spLocks noChangeShapeType="1"/>
          </p:cNvSpPr>
          <p:nvPr/>
        </p:nvSpPr>
        <p:spPr bwMode="auto">
          <a:xfrm>
            <a:off x="1143000" y="1052513"/>
            <a:ext cx="70866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22" name="标题 1"/>
          <p:cNvSpPr>
            <a:spLocks/>
          </p:cNvSpPr>
          <p:nvPr/>
        </p:nvSpPr>
        <p:spPr bwMode="auto">
          <a:xfrm>
            <a:off x="457200" y="444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 sz="3600">
                <a:latin typeface="Calibri" pitchFamily="34" charset="0"/>
              </a:rPr>
              <a:t>EUP3466/7 Layout guide</a:t>
            </a:r>
            <a:endParaRPr lang="zh-CN" altLang="en-US" sz="3600">
              <a:latin typeface="Calibri" pitchFamily="34" charset="0"/>
            </a:endParaRPr>
          </a:p>
        </p:txBody>
      </p:sp>
      <p:sp>
        <p:nvSpPr>
          <p:cNvPr id="34823" name="Rectangle 7"/>
          <p:cNvSpPr>
            <a:spLocks noChangeArrowheads="1"/>
          </p:cNvSpPr>
          <p:nvPr/>
        </p:nvSpPr>
        <p:spPr bwMode="auto">
          <a:xfrm>
            <a:off x="468313" y="1268413"/>
            <a:ext cx="8424862" cy="421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dirty="0"/>
              <a:t>1. VIN</a:t>
            </a:r>
            <a:r>
              <a:rPr lang="zh-CN" altLang="en-US" dirty="0"/>
              <a:t>、</a:t>
            </a:r>
            <a:r>
              <a:rPr lang="en-US" altLang="zh-CN" dirty="0"/>
              <a:t>GND</a:t>
            </a:r>
            <a:r>
              <a:rPr lang="zh-CN" altLang="en-US" dirty="0"/>
              <a:t>、</a:t>
            </a:r>
            <a:r>
              <a:rPr lang="en-US" altLang="zh-CN" dirty="0"/>
              <a:t>SW</a:t>
            </a:r>
            <a:r>
              <a:rPr lang="zh-CN" altLang="en-US" dirty="0"/>
              <a:t>、</a:t>
            </a:r>
            <a:r>
              <a:rPr lang="en-US" altLang="zh-CN" dirty="0"/>
              <a:t>VOUT </a:t>
            </a:r>
            <a:r>
              <a:rPr lang="zh-CN" altLang="en-US" dirty="0"/>
              <a:t>等功率线，铜箔走线粗、短、直；</a:t>
            </a:r>
          </a:p>
          <a:p>
            <a:r>
              <a:rPr lang="en-US" altLang="zh-CN" dirty="0"/>
              <a:t>2. FB/OVEN /COMP/SENSE</a:t>
            </a:r>
            <a:r>
              <a:rPr lang="zh-CN" altLang="en-US" dirty="0"/>
              <a:t>走线远离电感与肖特基等开关信号地方</a:t>
            </a:r>
            <a:r>
              <a:rPr lang="en-US" altLang="zh-CN" dirty="0"/>
              <a:t>,</a:t>
            </a:r>
            <a:r>
              <a:rPr lang="zh-CN" altLang="en-US" dirty="0"/>
              <a:t>最好能使用地线包围；</a:t>
            </a:r>
          </a:p>
          <a:p>
            <a:r>
              <a:rPr lang="en-US" altLang="zh-CN" dirty="0"/>
              <a:t>3. </a:t>
            </a:r>
            <a:r>
              <a:rPr lang="zh-CN" altLang="en-US" dirty="0"/>
              <a:t>输入电容靠近芯片</a:t>
            </a:r>
            <a:r>
              <a:rPr lang="en-US" altLang="zh-CN" dirty="0"/>
              <a:t>VIN </a:t>
            </a:r>
            <a:r>
              <a:rPr lang="zh-CN" altLang="en-US" dirty="0"/>
              <a:t>与</a:t>
            </a:r>
            <a:r>
              <a:rPr lang="en-US" altLang="zh-CN" dirty="0"/>
              <a:t>GND </a:t>
            </a:r>
            <a:r>
              <a:rPr lang="zh-CN" altLang="en-US" dirty="0"/>
              <a:t>引脚</a:t>
            </a:r>
            <a:r>
              <a:rPr lang="en-US" altLang="zh-CN" dirty="0"/>
              <a:t>,</a:t>
            </a:r>
            <a:r>
              <a:rPr lang="zh-CN" altLang="en-US" dirty="0"/>
              <a:t>尤其</a:t>
            </a:r>
            <a:r>
              <a:rPr lang="en-US" altLang="zh-CN" dirty="0"/>
              <a:t>0.1uF</a:t>
            </a:r>
            <a:r>
              <a:rPr lang="zh-CN" altLang="en-US" dirty="0"/>
              <a:t>滤波电容尽量靠芯片引脚放置</a:t>
            </a:r>
            <a:r>
              <a:rPr lang="en-US" altLang="zh-CN" dirty="0"/>
              <a:t>.</a:t>
            </a:r>
          </a:p>
          <a:p>
            <a:r>
              <a:rPr lang="en-US" altLang="zh-CN" dirty="0"/>
              <a:t>4. SW</a:t>
            </a:r>
            <a:r>
              <a:rPr lang="zh-CN" altLang="en-US" dirty="0"/>
              <a:t>需要铺一定面积的铜箔</a:t>
            </a:r>
            <a:r>
              <a:rPr lang="en-US" altLang="zh-CN" dirty="0"/>
              <a:t>, </a:t>
            </a:r>
            <a:r>
              <a:rPr lang="zh-CN" altLang="en-US" dirty="0"/>
              <a:t>提高芯片的散热效率</a:t>
            </a:r>
            <a:r>
              <a:rPr lang="en-US" altLang="zh-CN" dirty="0"/>
              <a:t>.</a:t>
            </a:r>
          </a:p>
          <a:p>
            <a:r>
              <a:rPr lang="en-US" altLang="zh-CN" dirty="0"/>
              <a:t>5.FB/OVEN</a:t>
            </a:r>
            <a:r>
              <a:rPr lang="zh-CN" altLang="en-US" dirty="0"/>
              <a:t>走线从输出滤波电容后引出</a:t>
            </a:r>
            <a:r>
              <a:rPr lang="en-US" altLang="zh-CN" dirty="0"/>
              <a:t>, </a:t>
            </a:r>
            <a:r>
              <a:rPr lang="zh-CN" altLang="en-US" dirty="0"/>
              <a:t>走线短</a:t>
            </a:r>
            <a:r>
              <a:rPr lang="en-US" altLang="zh-CN" dirty="0"/>
              <a:t>.</a:t>
            </a:r>
          </a:p>
          <a:p>
            <a:r>
              <a:rPr lang="en-US" altLang="zh-CN" dirty="0"/>
              <a:t>6.</a:t>
            </a:r>
            <a:r>
              <a:rPr lang="zh-CN" altLang="en-US" dirty="0" smtClean="0"/>
              <a:t>肖特基</a:t>
            </a:r>
            <a:r>
              <a:rPr lang="en-US" altLang="zh-CN" dirty="0" smtClean="0"/>
              <a:t>GND</a:t>
            </a:r>
            <a:r>
              <a:rPr lang="zh-CN" altLang="en-US" dirty="0" smtClean="0"/>
              <a:t>端走</a:t>
            </a:r>
            <a:r>
              <a:rPr lang="zh-CN" altLang="en-US" dirty="0"/>
              <a:t>线与输入电容连接</a:t>
            </a:r>
            <a:r>
              <a:rPr lang="en-US" altLang="zh-CN" dirty="0"/>
              <a:t>,</a:t>
            </a:r>
            <a:r>
              <a:rPr lang="zh-CN" altLang="en-US" dirty="0"/>
              <a:t>输入端地与输出端地单点连接</a:t>
            </a:r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eutech_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08063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标题 1"/>
          <p:cNvSpPr>
            <a:spLocks noGrp="1"/>
          </p:cNvSpPr>
          <p:nvPr>
            <p:ph type="title"/>
          </p:nvPr>
        </p:nvSpPr>
        <p:spPr>
          <a:xfrm>
            <a:off x="642938" y="0"/>
            <a:ext cx="8675687" cy="1143000"/>
          </a:xfrm>
        </p:spPr>
        <p:txBody>
          <a:bodyPr/>
          <a:lstStyle/>
          <a:p>
            <a:pPr eaLnBrk="1" hangingPunct="1"/>
            <a:r>
              <a:rPr lang="en-US" altLang="zh-CN" smtClean="0"/>
              <a:t>Agenda</a:t>
            </a:r>
            <a:endParaRPr lang="zh-CN" altLang="en-US" smtClean="0"/>
          </a:p>
        </p:txBody>
      </p:sp>
      <p:sp>
        <p:nvSpPr>
          <p:cNvPr id="14339" name="Line 2"/>
          <p:cNvSpPr>
            <a:spLocks noChangeShapeType="1"/>
          </p:cNvSpPr>
          <p:nvPr/>
        </p:nvSpPr>
        <p:spPr bwMode="auto">
          <a:xfrm>
            <a:off x="1143000" y="1052513"/>
            <a:ext cx="70866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0" name="Rectangle 24"/>
          <p:cNvSpPr>
            <a:spLocks noChangeArrowheads="1"/>
          </p:cNvSpPr>
          <p:nvPr/>
        </p:nvSpPr>
        <p:spPr bwMode="auto">
          <a:xfrm>
            <a:off x="1187450" y="1196975"/>
            <a:ext cx="7129463" cy="525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altLang="zh-CN" sz="2400" dirty="0"/>
              <a:t>1.High-End car charger requirements</a:t>
            </a:r>
          </a:p>
          <a:p>
            <a:r>
              <a:rPr lang="en-US" altLang="zh-CN" sz="2400" dirty="0"/>
              <a:t>2.EUP3466/7 features</a:t>
            </a:r>
          </a:p>
          <a:p>
            <a:r>
              <a:rPr lang="en-US" altLang="zh-CN" sz="2400" dirty="0"/>
              <a:t>3.EUP3466 5V/2.4A application circuit &amp; PCBA picture</a:t>
            </a:r>
          </a:p>
          <a:p>
            <a:r>
              <a:rPr lang="en-US" altLang="zh-CN" sz="2400" dirty="0"/>
              <a:t>4.EUP3466 efficiency </a:t>
            </a:r>
          </a:p>
          <a:p>
            <a:r>
              <a:rPr lang="en-US" altLang="zh-CN" sz="2400" dirty="0"/>
              <a:t>5.EUP3466 CC precision data</a:t>
            </a:r>
          </a:p>
          <a:p>
            <a:r>
              <a:rPr lang="en-US" altLang="zh-CN" sz="2400" dirty="0"/>
              <a:t>6.EUP3466/7 SCP waveform</a:t>
            </a:r>
          </a:p>
          <a:p>
            <a:r>
              <a:rPr lang="en-US" altLang="zh-CN" sz="2400" dirty="0"/>
              <a:t>7.EUP3466 5V/2.4A BOM</a:t>
            </a:r>
          </a:p>
          <a:p>
            <a:r>
              <a:rPr lang="en-US" altLang="zh-CN" sz="2400" dirty="0"/>
              <a:t>8.EUP3467 5V/3.4A application circuit &amp; PCBA picture</a:t>
            </a:r>
          </a:p>
          <a:p>
            <a:r>
              <a:rPr lang="en-US" altLang="zh-CN" sz="2400" dirty="0"/>
              <a:t>9.EUP3467 efficiency</a:t>
            </a:r>
          </a:p>
          <a:p>
            <a:r>
              <a:rPr lang="en-US" altLang="zh-CN" sz="2400" dirty="0"/>
              <a:t>10.EUP3467 CC precision data</a:t>
            </a:r>
          </a:p>
          <a:p>
            <a:r>
              <a:rPr lang="en-US" altLang="zh-CN" sz="2400" dirty="0"/>
              <a:t>11.EUP3467 5V/3.4A BOM</a:t>
            </a:r>
          </a:p>
          <a:p>
            <a:r>
              <a:rPr lang="en-US" altLang="zh-CN" sz="2400" dirty="0"/>
              <a:t>12.EUP3467 5V/3.4A EMI data</a:t>
            </a:r>
          </a:p>
          <a:p>
            <a:r>
              <a:rPr lang="en-US" altLang="zh-CN" sz="2400" dirty="0"/>
              <a:t>13.EUP3466/7 Layout guide</a:t>
            </a:r>
          </a:p>
          <a:p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zh-CN" smtClean="0"/>
              <a:t>Input voltage max. 40V</a:t>
            </a:r>
          </a:p>
          <a:p>
            <a:pPr eaLnBrk="1" hangingPunct="1">
              <a:lnSpc>
                <a:spcPct val="90000"/>
              </a:lnSpc>
            </a:pPr>
            <a:r>
              <a:rPr lang="en-US" altLang="zh-CN" smtClean="0"/>
              <a:t>Input under voltage protection</a:t>
            </a:r>
          </a:p>
          <a:p>
            <a:pPr eaLnBrk="1" hangingPunct="1">
              <a:lnSpc>
                <a:spcPct val="90000"/>
              </a:lnSpc>
            </a:pPr>
            <a:r>
              <a:rPr lang="en-US" altLang="zh-CN" smtClean="0"/>
              <a:t>CC precision:≤±6%</a:t>
            </a:r>
          </a:p>
          <a:p>
            <a:pPr eaLnBrk="1" hangingPunct="1">
              <a:lnSpc>
                <a:spcPct val="90000"/>
              </a:lnSpc>
            </a:pPr>
            <a:r>
              <a:rPr lang="en-US" altLang="zh-CN" smtClean="0"/>
              <a:t>CV precision</a:t>
            </a:r>
            <a:endParaRPr lang="zh-CN" altLang="en-US" smtClean="0"/>
          </a:p>
          <a:p>
            <a:pPr eaLnBrk="1" hangingPunct="1">
              <a:lnSpc>
                <a:spcPct val="90000"/>
              </a:lnSpc>
            </a:pPr>
            <a:r>
              <a:rPr lang="en-US" altLang="zh-CN" smtClean="0"/>
              <a:t>Cable compensation</a:t>
            </a:r>
          </a:p>
          <a:p>
            <a:pPr eaLnBrk="1" hangingPunct="1">
              <a:lnSpc>
                <a:spcPct val="90000"/>
              </a:lnSpc>
            </a:pPr>
            <a:r>
              <a:rPr lang="en-US" altLang="zh-CN" smtClean="0"/>
              <a:t>Output OVP</a:t>
            </a:r>
          </a:p>
          <a:p>
            <a:pPr eaLnBrk="1" hangingPunct="1">
              <a:lnSpc>
                <a:spcPct val="90000"/>
              </a:lnSpc>
            </a:pPr>
            <a:r>
              <a:rPr lang="en-US" altLang="zh-CN" smtClean="0"/>
              <a:t>EMI</a:t>
            </a:r>
          </a:p>
        </p:txBody>
      </p:sp>
      <p:pic>
        <p:nvPicPr>
          <p:cNvPr id="15362" name="Picture 2" descr="eutech_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08063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Line 2"/>
          <p:cNvSpPr>
            <a:spLocks noChangeShapeType="1"/>
          </p:cNvSpPr>
          <p:nvPr/>
        </p:nvSpPr>
        <p:spPr bwMode="auto">
          <a:xfrm>
            <a:off x="1143000" y="1052513"/>
            <a:ext cx="70866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64" name="标题 1"/>
          <p:cNvSpPr>
            <a:spLocks/>
          </p:cNvSpPr>
          <p:nvPr/>
        </p:nvSpPr>
        <p:spPr bwMode="auto">
          <a:xfrm>
            <a:off x="642938" y="0"/>
            <a:ext cx="867568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 sz="4400">
                <a:latin typeface="Calibri" pitchFamily="34" charset="0"/>
              </a:rPr>
              <a:t>High-End car charger requirements</a:t>
            </a:r>
            <a:endParaRPr lang="zh-CN" altLang="en-US" sz="44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4000" smtClean="0"/>
              <a:t>EUP3466/7 A features</a:t>
            </a:r>
            <a:endParaRPr lang="zh-CN" altLang="en-US" sz="4000" smtClean="0"/>
          </a:p>
        </p:txBody>
      </p:sp>
      <p:pic>
        <p:nvPicPr>
          <p:cNvPr id="16386" name="Picture 2" descr="eutech_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08063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Line 2"/>
          <p:cNvSpPr>
            <a:spLocks noChangeShapeType="1"/>
          </p:cNvSpPr>
          <p:nvPr/>
        </p:nvSpPr>
        <p:spPr bwMode="auto">
          <a:xfrm>
            <a:off x="1143000" y="1052513"/>
            <a:ext cx="70866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88" name="内容占位符 2"/>
          <p:cNvSpPr>
            <a:spLocks/>
          </p:cNvSpPr>
          <p:nvPr/>
        </p:nvSpPr>
        <p:spPr bwMode="auto">
          <a:xfrm>
            <a:off x="457200" y="1600200"/>
            <a:ext cx="8362950" cy="4852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n-US" altLang="zh-CN" sz="3200">
                <a:latin typeface="Calibri" pitchFamily="34" charset="0"/>
              </a:rPr>
              <a:t>Input voltage:8V – 36V,max. 40V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n-US" altLang="zh-CN" sz="3200">
                <a:latin typeface="Calibri" pitchFamily="34" charset="0"/>
              </a:rPr>
              <a:t>Fixed 80kHz Switching Frequency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n-US" altLang="zh-CN" sz="3200">
                <a:latin typeface="Calibri" pitchFamily="34" charset="0"/>
              </a:rPr>
              <a:t>CV precision:±1%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n-US" altLang="zh-CN" sz="3200">
                <a:latin typeface="Calibri" pitchFamily="34" charset="0"/>
              </a:rPr>
              <a:t>CC precision:±4%</a:t>
            </a:r>
            <a:endParaRPr lang="zh-CN" altLang="en-US" sz="3200">
              <a:latin typeface="Calibri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n-US" altLang="zh-CN" sz="3200">
                <a:latin typeface="Calibri" pitchFamily="34" charset="0"/>
              </a:rPr>
              <a:t>Programmable Cable compensation (max. 0.6V)</a:t>
            </a:r>
            <a:endParaRPr lang="zh-CN" altLang="en-US" sz="3200">
              <a:latin typeface="Calibri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n-US" altLang="zh-CN" sz="3200">
                <a:latin typeface="Calibri" pitchFamily="34" charset="0"/>
              </a:rPr>
              <a:t>Output OVP programmable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n-US" altLang="zh-CN" sz="3200">
                <a:latin typeface="Calibri" pitchFamily="34" charset="0"/>
              </a:rPr>
              <a:t>Fold-back  short circuit protection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n-US" altLang="zh-CN" sz="3200">
                <a:latin typeface="Calibri" pitchFamily="34" charset="0"/>
              </a:rPr>
              <a:t>Thermal shutdown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n-US" altLang="zh-CN" sz="3200">
                <a:latin typeface="Calibri" pitchFamily="34" charset="0"/>
              </a:rPr>
              <a:t>SOP-8(EP) package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 descr="eutech_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08063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0" name="Line 2"/>
          <p:cNvSpPr>
            <a:spLocks noChangeShapeType="1"/>
          </p:cNvSpPr>
          <p:nvPr/>
        </p:nvSpPr>
        <p:spPr bwMode="auto">
          <a:xfrm>
            <a:off x="1143000" y="1052513"/>
            <a:ext cx="70866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1" name="标题 1"/>
          <p:cNvSpPr>
            <a:spLocks/>
          </p:cNvSpPr>
          <p:nvPr/>
        </p:nvSpPr>
        <p:spPr bwMode="auto">
          <a:xfrm>
            <a:off x="673100" y="115888"/>
            <a:ext cx="8470900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 sz="3600">
                <a:latin typeface="Calibri" pitchFamily="34" charset="0"/>
              </a:rPr>
              <a:t>EUP3467 5V/3.4A application circuit</a:t>
            </a:r>
            <a:endParaRPr lang="zh-CN" altLang="en-US" sz="3600">
              <a:latin typeface="Calibri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412776"/>
            <a:ext cx="7922998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4725144"/>
            <a:ext cx="3692424" cy="1399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2" y="4725144"/>
            <a:ext cx="3659700" cy="13709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标题 1"/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zh-CN" sz="4000" smtClean="0"/>
              <a:t>EUP3467 efficiency</a:t>
            </a:r>
            <a:endParaRPr lang="zh-CN" altLang="en-US" sz="4000" smtClean="0"/>
          </a:p>
        </p:txBody>
      </p:sp>
      <p:pic>
        <p:nvPicPr>
          <p:cNvPr id="23554" name="Picture 2" descr="eutech_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08063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Line 2"/>
          <p:cNvSpPr>
            <a:spLocks noChangeShapeType="1"/>
          </p:cNvSpPr>
          <p:nvPr/>
        </p:nvSpPr>
        <p:spPr bwMode="auto">
          <a:xfrm>
            <a:off x="1143000" y="1052513"/>
            <a:ext cx="70866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23623" name="Group 71"/>
          <p:cNvGraphicFramePr>
            <a:graphicFrameLocks noGrp="1"/>
          </p:cNvGraphicFramePr>
          <p:nvPr/>
        </p:nvGraphicFramePr>
        <p:xfrm>
          <a:off x="1331640" y="1412875"/>
          <a:ext cx="6769100" cy="2952751"/>
        </p:xfrm>
        <a:graphic>
          <a:graphicData uri="http://schemas.openxmlformats.org/drawingml/2006/table">
            <a:tbl>
              <a:tblPr/>
              <a:tblGrid>
                <a:gridCol w="1022350"/>
                <a:gridCol w="1022350"/>
                <a:gridCol w="1023938"/>
                <a:gridCol w="1022350"/>
                <a:gridCol w="1022350"/>
                <a:gridCol w="1655762"/>
              </a:tblGrid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Vin(V)</a:t>
                      </a: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Iin(A)</a:t>
                      </a: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Vout(V)</a:t>
                      </a: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Iout(A)</a:t>
                      </a: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Eff.(%)</a:t>
                      </a: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IC</a:t>
                      </a: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表面温度</a:t>
                      </a: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(Ta=26℃)</a:t>
                      </a: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068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12.16</a:t>
                      </a: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0.0033</a:t>
                      </a: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5.16</a:t>
                      </a: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0</a:t>
                      </a: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　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　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24.13</a:t>
                      </a: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0.0018</a:t>
                      </a: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5.16</a:t>
                      </a: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0</a:t>
                      </a: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　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　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28.87</a:t>
                      </a: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0.0016</a:t>
                      </a: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5.16</a:t>
                      </a: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0</a:t>
                      </a: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　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　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12.35</a:t>
                      </a: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1.665</a:t>
                      </a: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5.33</a:t>
                      </a: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3.4</a:t>
                      </a: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88.13%</a:t>
                      </a: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068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24.13</a:t>
                      </a: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0.854</a:t>
                      </a: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5.33</a:t>
                      </a: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3.4</a:t>
                      </a: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87.94%</a:t>
                      </a: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charset="-122"/>
                        </a:rPr>
                        <a:t>92.6 </a:t>
                      </a: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℃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28.88</a:t>
                      </a: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0.715</a:t>
                      </a: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5.33</a:t>
                      </a: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3.4</a:t>
                      </a: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87.76%</a:t>
                      </a: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charset="-122"/>
                        </a:rPr>
                        <a:t>98.2 </a:t>
                      </a:r>
                      <a:r>
                        <a:rPr kumimoji="0" lang="en-US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℃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3606" name="Rectangle 396"/>
          <p:cNvSpPr>
            <a:spLocks noChangeArrowheads="1"/>
          </p:cNvSpPr>
          <p:nvPr/>
        </p:nvSpPr>
        <p:spPr bwMode="auto">
          <a:xfrm>
            <a:off x="2195513" y="4581525"/>
            <a:ext cx="5616575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 sz="2000"/>
              <a:t>1.</a:t>
            </a:r>
            <a:r>
              <a:rPr lang="zh-CN" altLang="en-US" sz="2000"/>
              <a:t>线损补偿</a:t>
            </a:r>
            <a:r>
              <a:rPr lang="en-US" altLang="zh-CN" sz="2000"/>
              <a:t>:△V=5.27uA*Iout*R3*R4=5.33V-5.16V=0.17V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 descr="eutech_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08063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标题 1"/>
          <p:cNvSpPr>
            <a:spLocks noGrp="1"/>
          </p:cNvSpPr>
          <p:nvPr>
            <p:ph type="title"/>
          </p:nvPr>
        </p:nvSpPr>
        <p:spPr>
          <a:xfrm>
            <a:off x="457200" y="4445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zh-CN" sz="4000" smtClean="0"/>
              <a:t>EUP3467 CC precision data</a:t>
            </a:r>
            <a:endParaRPr lang="zh-CN" altLang="en-US" sz="4000" smtClean="0"/>
          </a:p>
        </p:txBody>
      </p:sp>
      <p:sp>
        <p:nvSpPr>
          <p:cNvPr id="24579" name="Line 2"/>
          <p:cNvSpPr>
            <a:spLocks noChangeShapeType="1"/>
          </p:cNvSpPr>
          <p:nvPr/>
        </p:nvSpPr>
        <p:spPr bwMode="auto">
          <a:xfrm>
            <a:off x="1143000" y="1052513"/>
            <a:ext cx="70866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24816" name="Group 240"/>
          <p:cNvGraphicFramePr>
            <a:graphicFrameLocks noGrp="1"/>
          </p:cNvGraphicFramePr>
          <p:nvPr/>
        </p:nvGraphicFramePr>
        <p:xfrm>
          <a:off x="1908175" y="1557338"/>
          <a:ext cx="4535488" cy="2668589"/>
        </p:xfrm>
        <a:graphic>
          <a:graphicData uri="http://schemas.openxmlformats.org/drawingml/2006/table">
            <a:tbl>
              <a:tblPr/>
              <a:tblGrid>
                <a:gridCol w="1133475"/>
                <a:gridCol w="1135063"/>
                <a:gridCol w="1133475"/>
                <a:gridCol w="1133475"/>
              </a:tblGrid>
              <a:tr h="4064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Vin(V)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Iin(A)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Vout(V)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Iout(A)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623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12.36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1.06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2.833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3.715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782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12.33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1.4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3.98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3.681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623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12.31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1.69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4.94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3.673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782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24.18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0.54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2.8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3.681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623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24.16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0.73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4.05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3.661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782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24.15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0.87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5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3.656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4622" name="Rectangle 241"/>
          <p:cNvSpPr>
            <a:spLocks noChangeArrowheads="1"/>
          </p:cNvSpPr>
          <p:nvPr/>
        </p:nvSpPr>
        <p:spPr bwMode="auto">
          <a:xfrm>
            <a:off x="1619250" y="4652963"/>
            <a:ext cx="5616575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 sz="2000"/>
              <a:t>1.</a:t>
            </a:r>
            <a:r>
              <a:rPr lang="zh-CN" altLang="en-US" sz="2000"/>
              <a:t>恒流精度</a:t>
            </a:r>
            <a:r>
              <a:rPr lang="en-US" altLang="zh-CN" sz="2000"/>
              <a:t>:(3.715-3.66)/3.66*100%=1.5%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eutech_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08063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4000" smtClean="0"/>
              <a:t>EUP3466/7 SCP waveform</a:t>
            </a:r>
            <a:endParaRPr lang="zh-CN" altLang="en-US" sz="4000" smtClean="0"/>
          </a:p>
        </p:txBody>
      </p:sp>
      <p:sp>
        <p:nvSpPr>
          <p:cNvPr id="20483" name="Line 2"/>
          <p:cNvSpPr>
            <a:spLocks noChangeShapeType="1"/>
          </p:cNvSpPr>
          <p:nvPr/>
        </p:nvSpPr>
        <p:spPr bwMode="auto">
          <a:xfrm>
            <a:off x="1143000" y="1052513"/>
            <a:ext cx="70866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20484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813" y="1125538"/>
            <a:ext cx="5329237" cy="388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Rectangle 7"/>
          <p:cNvSpPr>
            <a:spLocks noChangeArrowheads="1"/>
          </p:cNvSpPr>
          <p:nvPr/>
        </p:nvSpPr>
        <p:spPr bwMode="auto">
          <a:xfrm>
            <a:off x="2268538" y="5084763"/>
            <a:ext cx="4319587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/>
              <a:t>CH1:SW,CH2:Vout,CH4:Iin</a:t>
            </a:r>
          </a:p>
        </p:txBody>
      </p:sp>
      <p:sp>
        <p:nvSpPr>
          <p:cNvPr id="20486" name="Rectangle 8"/>
          <p:cNvSpPr>
            <a:spLocks noChangeArrowheads="1"/>
          </p:cNvSpPr>
          <p:nvPr/>
        </p:nvSpPr>
        <p:spPr bwMode="auto">
          <a:xfrm>
            <a:off x="1619250" y="5300663"/>
            <a:ext cx="5616575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 sz="2000"/>
              <a:t>1.EUP3466/7 </a:t>
            </a:r>
            <a:r>
              <a:rPr lang="zh-CN" altLang="en-US" sz="2000"/>
              <a:t>输出短路后进入打嗝模式</a:t>
            </a:r>
            <a:r>
              <a:rPr lang="en-US" altLang="zh-CN" sz="2000"/>
              <a:t>, T=2s</a:t>
            </a:r>
          </a:p>
          <a:p>
            <a:pPr algn="ctr"/>
            <a:r>
              <a:rPr lang="zh-CN" altLang="en-US" sz="2000"/>
              <a:t>输出短路时输入的平均电流很小</a:t>
            </a:r>
            <a:r>
              <a:rPr lang="en-US" altLang="zh-CN" sz="2000"/>
              <a:t>:</a:t>
            </a:r>
            <a:r>
              <a:rPr lang="zh-CN" altLang="en-US" sz="2000"/>
              <a:t>小于</a:t>
            </a:r>
            <a:r>
              <a:rPr lang="en-US" altLang="zh-CN" sz="2000"/>
              <a:t>0.1A</a:t>
            </a:r>
          </a:p>
          <a:p>
            <a:pPr algn="ctr"/>
            <a:r>
              <a:rPr lang="en-US" altLang="zh-CN" sz="200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 descr="eutech_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08063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Line 2"/>
          <p:cNvSpPr>
            <a:spLocks noChangeShapeType="1"/>
          </p:cNvSpPr>
          <p:nvPr/>
        </p:nvSpPr>
        <p:spPr bwMode="auto">
          <a:xfrm>
            <a:off x="1143000" y="1052513"/>
            <a:ext cx="70866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03" name="标题 1"/>
          <p:cNvSpPr>
            <a:spLocks/>
          </p:cNvSpPr>
          <p:nvPr/>
        </p:nvSpPr>
        <p:spPr bwMode="auto">
          <a:xfrm>
            <a:off x="457200" y="444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 sz="4400">
                <a:latin typeface="Calibri" pitchFamily="34" charset="0"/>
              </a:rPr>
              <a:t>EUP3467 5V/3.4A BOM</a:t>
            </a:r>
            <a:endParaRPr lang="zh-CN" altLang="en-US" sz="4400">
              <a:latin typeface="Calibri" pitchFamily="34" charset="0"/>
            </a:endParaRPr>
          </a:p>
        </p:txBody>
      </p:sp>
      <p:graphicFrame>
        <p:nvGraphicFramePr>
          <p:cNvPr id="25791" name="Group 191"/>
          <p:cNvGraphicFramePr>
            <a:graphicFrameLocks noGrp="1"/>
          </p:cNvGraphicFramePr>
          <p:nvPr/>
        </p:nvGraphicFramePr>
        <p:xfrm>
          <a:off x="250825" y="1125538"/>
          <a:ext cx="8497888" cy="5395278"/>
        </p:xfrm>
        <a:graphic>
          <a:graphicData uri="http://schemas.openxmlformats.org/drawingml/2006/table">
            <a:tbl>
              <a:tblPr/>
              <a:tblGrid>
                <a:gridCol w="1296988"/>
                <a:gridCol w="1560512"/>
                <a:gridCol w="1095375"/>
                <a:gridCol w="1952625"/>
                <a:gridCol w="936625"/>
                <a:gridCol w="1150938"/>
                <a:gridCol w="504825"/>
              </a:tblGrid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序号</a:t>
                      </a:r>
                      <a:endParaRPr kumimoji="0" lang="zh-CN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类别</a:t>
                      </a:r>
                      <a:endParaRPr kumimoji="0" lang="zh-CN" alt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封装</a:t>
                      </a:r>
                      <a:endParaRPr kumimoji="0" lang="zh-CN" alt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规</a:t>
                      </a: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 </a:t>
                      </a: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格</a:t>
                      </a:r>
                      <a:endParaRPr kumimoji="0" lang="zh-CN" alt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厂</a:t>
                      </a: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 </a:t>
                      </a: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商</a:t>
                      </a:r>
                      <a:endParaRPr kumimoji="0" lang="zh-CN" alt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单位</a:t>
                      </a:r>
                      <a:endParaRPr kumimoji="0" lang="zh-CN" alt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用量</a:t>
                      </a:r>
                      <a:endParaRPr kumimoji="0" lang="zh-CN" alt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336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R1</a:t>
                      </a:r>
                      <a:endParaRPr kumimoji="0" lang="en-US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贴片电阻</a:t>
                      </a:r>
                      <a:endParaRPr kumimoji="0" lang="zh-CN" alt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0603</a:t>
                      </a:r>
                      <a:endParaRPr kumimoji="0" lang="en-US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100k 5%</a:t>
                      </a:r>
                      <a:endParaRPr kumimoji="0" lang="en-US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　</a:t>
                      </a:r>
                      <a:endParaRPr kumimoji="0" lang="zh-CN" alt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个</a:t>
                      </a:r>
                      <a:endParaRPr kumimoji="0" lang="zh-CN" alt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1</a:t>
                      </a:r>
                      <a:endParaRPr kumimoji="0" lang="en-US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177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R2</a:t>
                      </a:r>
                      <a:endParaRPr kumimoji="0" lang="en-US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贴片电阻</a:t>
                      </a:r>
                      <a:endParaRPr kumimoji="0" lang="zh-CN" alt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1210</a:t>
                      </a:r>
                      <a:endParaRPr kumimoji="0" lang="en-US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47mR 1%</a:t>
                      </a:r>
                      <a:endParaRPr kumimoji="0" lang="en-US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　</a:t>
                      </a:r>
                      <a:endParaRPr kumimoji="0" lang="zh-CN" alt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个</a:t>
                      </a:r>
                      <a:endParaRPr kumimoji="0" lang="zh-CN" alt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1</a:t>
                      </a:r>
                      <a:endParaRPr kumimoji="0" lang="en-US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177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R3</a:t>
                      </a:r>
                      <a:endParaRPr kumimoji="0" lang="en-US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贴片电阻</a:t>
                      </a:r>
                      <a:endParaRPr kumimoji="0" lang="zh-CN" alt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1210</a:t>
                      </a:r>
                      <a:endParaRPr kumimoji="0" lang="en-US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0.1R 1%</a:t>
                      </a:r>
                      <a:endParaRPr kumimoji="0" lang="en-US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　</a:t>
                      </a:r>
                      <a:endParaRPr kumimoji="0" lang="zh-CN" alt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个</a:t>
                      </a:r>
                      <a:endParaRPr kumimoji="0" lang="zh-CN" alt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1</a:t>
                      </a:r>
                      <a:endParaRPr kumimoji="0" lang="en-US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177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R4</a:t>
                      </a:r>
                      <a:endParaRPr kumimoji="0" lang="en-US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贴片电阻</a:t>
                      </a:r>
                      <a:endParaRPr kumimoji="0" lang="zh-CN" alt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0603</a:t>
                      </a:r>
                      <a:endParaRPr kumimoji="0" lang="en-US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330k 1%</a:t>
                      </a:r>
                      <a:endParaRPr kumimoji="0" lang="en-US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　</a:t>
                      </a:r>
                      <a:endParaRPr kumimoji="0" lang="zh-CN" alt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个</a:t>
                      </a:r>
                      <a:endParaRPr kumimoji="0" lang="zh-CN" alt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1</a:t>
                      </a:r>
                      <a:endParaRPr kumimoji="0" lang="en-US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177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R5</a:t>
                      </a:r>
                      <a:endParaRPr kumimoji="0" lang="en-US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贴片电阻</a:t>
                      </a:r>
                      <a:endParaRPr kumimoji="0" lang="zh-CN" alt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0603</a:t>
                      </a:r>
                      <a:endParaRPr kumimoji="0" lang="en-US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100K 1%</a:t>
                      </a:r>
                      <a:endParaRPr kumimoji="0" lang="en-US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　</a:t>
                      </a:r>
                      <a:endParaRPr kumimoji="0" lang="zh-CN" alt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个</a:t>
                      </a:r>
                      <a:endParaRPr kumimoji="0" lang="zh-CN" alt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1</a:t>
                      </a:r>
                      <a:endParaRPr kumimoji="0" lang="en-US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177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R6</a:t>
                      </a:r>
                      <a:endParaRPr kumimoji="0" lang="en-US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贴片电阻</a:t>
                      </a:r>
                      <a:endParaRPr kumimoji="0" lang="zh-CN" alt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0603</a:t>
                      </a:r>
                      <a:endParaRPr kumimoji="0" lang="en-US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1.2k 1%</a:t>
                      </a:r>
                      <a:endParaRPr kumimoji="0" lang="en-US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　</a:t>
                      </a:r>
                      <a:endParaRPr kumimoji="0" lang="zh-CN" alt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个</a:t>
                      </a:r>
                      <a:endParaRPr kumimoji="0" lang="zh-CN" alt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1</a:t>
                      </a:r>
                      <a:endParaRPr kumimoji="0" lang="en-US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336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R7</a:t>
                      </a:r>
                      <a:endParaRPr kumimoji="0" lang="en-US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贴片电阻</a:t>
                      </a:r>
                      <a:endParaRPr kumimoji="0" lang="zh-CN" alt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0603</a:t>
                      </a:r>
                      <a:endParaRPr kumimoji="0" lang="en-US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330R 1%</a:t>
                      </a:r>
                      <a:endParaRPr kumimoji="0" lang="en-US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　</a:t>
                      </a:r>
                      <a:endParaRPr kumimoji="0" lang="zh-CN" alt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个</a:t>
                      </a:r>
                      <a:endParaRPr kumimoji="0" lang="zh-CN" alt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1</a:t>
                      </a:r>
                      <a:endParaRPr kumimoji="0" lang="en-US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R9,R15</a:t>
                      </a:r>
                      <a:endParaRPr kumimoji="0" lang="en-US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贴片电阻</a:t>
                      </a:r>
                      <a:endParaRPr kumimoji="0" lang="zh-CN" alt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0603</a:t>
                      </a:r>
                      <a:endParaRPr kumimoji="0" lang="en-US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75k 1%</a:t>
                      </a:r>
                      <a:endParaRPr kumimoji="0" lang="en-US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　</a:t>
                      </a:r>
                      <a:endParaRPr kumimoji="0" lang="zh-CN" alt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个</a:t>
                      </a:r>
                      <a:endParaRPr kumimoji="0" lang="zh-CN" alt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2</a:t>
                      </a:r>
                      <a:endParaRPr kumimoji="0" lang="en-US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177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R11,R13</a:t>
                      </a:r>
                      <a:endParaRPr kumimoji="0" lang="en-US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贴片电阻</a:t>
                      </a:r>
                      <a:endParaRPr kumimoji="0" lang="zh-CN" alt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0603</a:t>
                      </a:r>
                      <a:endParaRPr kumimoji="0" lang="en-US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43.2k 1%</a:t>
                      </a:r>
                      <a:endParaRPr kumimoji="0" lang="en-US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　</a:t>
                      </a:r>
                      <a:endParaRPr kumimoji="0" lang="zh-CN" alt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个</a:t>
                      </a:r>
                      <a:endParaRPr kumimoji="0" lang="zh-CN" alt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2</a:t>
                      </a:r>
                      <a:endParaRPr kumimoji="0" lang="en-US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177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R10,R12,R14,R16</a:t>
                      </a:r>
                      <a:endParaRPr kumimoji="0" lang="en-US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贴片电阻</a:t>
                      </a:r>
                      <a:endParaRPr kumimoji="0" lang="zh-CN" alt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0603</a:t>
                      </a:r>
                      <a:endParaRPr kumimoji="0" lang="en-US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49.9k 1%</a:t>
                      </a:r>
                      <a:endParaRPr kumimoji="0" lang="en-US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　</a:t>
                      </a:r>
                      <a:endParaRPr kumimoji="0" lang="zh-CN" alt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个</a:t>
                      </a:r>
                      <a:endParaRPr kumimoji="0" lang="zh-CN" alt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4</a:t>
                      </a:r>
                      <a:endParaRPr kumimoji="0" lang="en-US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177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R8</a:t>
                      </a:r>
                      <a:endParaRPr kumimoji="0" lang="en-US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贴片电阻</a:t>
                      </a:r>
                      <a:endParaRPr kumimoji="0" lang="zh-CN" alt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0603</a:t>
                      </a:r>
                      <a:endParaRPr kumimoji="0" lang="en-US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1k  5%</a:t>
                      </a:r>
                      <a:endParaRPr kumimoji="0" lang="en-US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　</a:t>
                      </a:r>
                      <a:endParaRPr kumimoji="0" lang="zh-CN" alt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个</a:t>
                      </a:r>
                      <a:endParaRPr kumimoji="0" lang="zh-CN" alt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1</a:t>
                      </a:r>
                      <a:endParaRPr kumimoji="0" lang="en-US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336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C1,C7</a:t>
                      </a:r>
                      <a:endParaRPr kumimoji="0" lang="en-US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贴片陶瓷电容</a:t>
                      </a:r>
                      <a:endParaRPr kumimoji="0" lang="zh-CN" alt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0603</a:t>
                      </a:r>
                      <a:endParaRPr kumimoji="0" lang="en-US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100nF/50V  X5R</a:t>
                      </a:r>
                      <a:endParaRPr kumimoji="0" lang="en-US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　</a:t>
                      </a:r>
                      <a:endParaRPr kumimoji="0" lang="zh-CN" alt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个</a:t>
                      </a:r>
                      <a:endParaRPr kumimoji="0" lang="zh-CN" alt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2</a:t>
                      </a:r>
                      <a:endParaRPr kumimoji="0" lang="en-US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01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C2</a:t>
                      </a:r>
                      <a:endParaRPr kumimoji="0" lang="en-US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贴片陶瓷电容</a:t>
                      </a:r>
                      <a:endParaRPr kumimoji="0" lang="zh-CN" alt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0603</a:t>
                      </a:r>
                      <a:endParaRPr kumimoji="0" lang="en-US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47nF/25V X5R</a:t>
                      </a:r>
                      <a:endParaRPr kumimoji="0" lang="en-US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　</a:t>
                      </a:r>
                      <a:endParaRPr kumimoji="0" lang="zh-CN" alt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个</a:t>
                      </a:r>
                      <a:endParaRPr kumimoji="0" lang="zh-CN" alt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1</a:t>
                      </a:r>
                      <a:endParaRPr kumimoji="0" lang="en-US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336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C3,C5</a:t>
                      </a:r>
                      <a:endParaRPr kumimoji="0" lang="en-US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贴片陶瓷电容</a:t>
                      </a:r>
                      <a:endParaRPr kumimoji="0" lang="zh-CN" alt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0603</a:t>
                      </a:r>
                      <a:endParaRPr kumimoji="0" lang="en-US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47pF/25V  X5R</a:t>
                      </a:r>
                      <a:endParaRPr kumimoji="0" lang="en-US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　</a:t>
                      </a:r>
                      <a:endParaRPr kumimoji="0" lang="zh-CN" alt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个</a:t>
                      </a:r>
                      <a:endParaRPr kumimoji="0" lang="zh-CN" alt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2</a:t>
                      </a:r>
                      <a:endParaRPr kumimoji="0" lang="en-US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177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EC1</a:t>
                      </a:r>
                      <a:endParaRPr kumimoji="0" lang="en-US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电解电容</a:t>
                      </a: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,Low ESR</a:t>
                      </a:r>
                      <a:endParaRPr kumimoji="0" lang="en-US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6.3*5</a:t>
                      </a:r>
                      <a:endParaRPr kumimoji="0" lang="en-US" altLang="zh-CN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100uF/35V  </a:t>
                      </a:r>
                      <a:endParaRPr kumimoji="0" lang="en-US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　</a:t>
                      </a:r>
                      <a:endParaRPr kumimoji="0" lang="zh-CN" alt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个</a:t>
                      </a:r>
                      <a:endParaRPr kumimoji="0" lang="zh-CN" alt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1</a:t>
                      </a:r>
                      <a:endParaRPr kumimoji="0" lang="en-US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177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EC2</a:t>
                      </a:r>
                      <a:endParaRPr kumimoji="0" lang="en-US" altLang="zh-CN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电解电容</a:t>
                      </a: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,Low ESR</a:t>
                      </a:r>
                      <a:endParaRPr kumimoji="0" lang="en-US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6.3*5</a:t>
                      </a:r>
                      <a:endParaRPr kumimoji="0" lang="en-US" altLang="zh-CN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220uF/10V </a:t>
                      </a:r>
                      <a:endParaRPr kumimoji="0" lang="en-US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　</a:t>
                      </a:r>
                      <a:endParaRPr kumimoji="0" lang="zh-CN" alt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个</a:t>
                      </a:r>
                      <a:endParaRPr kumimoji="0" lang="zh-CN" alt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1</a:t>
                      </a:r>
                      <a:endParaRPr kumimoji="0" lang="en-US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336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U1</a:t>
                      </a:r>
                      <a:endParaRPr kumimoji="0" lang="en-US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EUP3466</a:t>
                      </a:r>
                      <a:endParaRPr kumimoji="0" lang="en-US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SOP8-EP</a:t>
                      </a:r>
                      <a:endParaRPr kumimoji="0" lang="en-US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Car charger IC</a:t>
                      </a:r>
                      <a:r>
                        <a:rPr kumimoji="0" lang="zh-CN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　</a:t>
                      </a:r>
                      <a:endParaRPr kumimoji="0" lang="zh-CN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EUTECH</a:t>
                      </a:r>
                      <a:endParaRPr kumimoji="0" lang="en-US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个</a:t>
                      </a:r>
                      <a:endParaRPr kumimoji="0" lang="zh-CN" alt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1</a:t>
                      </a:r>
                      <a:endParaRPr kumimoji="0" lang="en-US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701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L1</a:t>
                      </a:r>
                      <a:endParaRPr kumimoji="0" lang="en-US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铁硅铝环电感</a:t>
                      </a:r>
                      <a:endParaRPr kumimoji="0" lang="zh-CN" alt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6*13</a:t>
                      </a:r>
                      <a:endParaRPr kumimoji="0" lang="en-US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MC044125A-68uH 0.7</a:t>
                      </a: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线径</a:t>
                      </a:r>
                      <a:endParaRPr kumimoji="0" lang="zh-CN" alt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美创电感</a:t>
                      </a:r>
                      <a:endParaRPr kumimoji="0" lang="zh-CN" alt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个</a:t>
                      </a:r>
                      <a:endParaRPr kumimoji="0" lang="zh-CN" alt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1</a:t>
                      </a:r>
                      <a:endParaRPr kumimoji="0" lang="en-US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336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D1</a:t>
                      </a:r>
                      <a:endParaRPr kumimoji="0" lang="en-US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肖特基</a:t>
                      </a:r>
                      <a:endParaRPr kumimoji="0" lang="zh-CN" alt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TO-277</a:t>
                      </a:r>
                      <a:endParaRPr kumimoji="0" lang="en-US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SL10U50P</a:t>
                      </a:r>
                      <a:endParaRPr kumimoji="0" lang="en-US" altLang="zh-CN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　</a:t>
                      </a: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Motive</a:t>
                      </a:r>
                      <a:endParaRPr kumimoji="0" lang="en-US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个</a:t>
                      </a:r>
                      <a:endParaRPr kumimoji="0" lang="zh-CN" alt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1</a:t>
                      </a:r>
                      <a:endParaRPr kumimoji="0" lang="en-US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01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LED1</a:t>
                      </a:r>
                      <a:endParaRPr kumimoji="0" lang="en-US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贴片</a:t>
                      </a: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LED</a:t>
                      </a:r>
                      <a:endParaRPr kumimoji="0" lang="en-US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0603</a:t>
                      </a:r>
                      <a:endParaRPr kumimoji="0" lang="en-US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　</a:t>
                      </a:r>
                      <a:endParaRPr kumimoji="0" lang="zh-CN" alt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　</a:t>
                      </a:r>
                      <a:endParaRPr kumimoji="0" lang="zh-CN" alt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个</a:t>
                      </a:r>
                      <a:endParaRPr kumimoji="0" lang="zh-CN" alt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1</a:t>
                      </a:r>
                      <a:endParaRPr kumimoji="0" lang="en-US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336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F1</a:t>
                      </a:r>
                      <a:endParaRPr kumimoji="0" lang="en-US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贴片保险丝</a:t>
                      </a:r>
                      <a:endParaRPr kumimoji="0" lang="zh-CN" alt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0805</a:t>
                      </a:r>
                      <a:endParaRPr kumimoji="0" lang="en-US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2.5A</a:t>
                      </a:r>
                      <a:endParaRPr kumimoji="0" lang="en-US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　</a:t>
                      </a:r>
                      <a:endParaRPr kumimoji="0" lang="zh-CN" alt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个　</a:t>
                      </a:r>
                      <a:endParaRPr kumimoji="0" lang="zh-CN" alt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1</a:t>
                      </a:r>
                      <a:endParaRPr kumimoji="0" lang="en-US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1029</TotalTime>
  <Words>710</Words>
  <Application>Microsoft Office PowerPoint</Application>
  <PresentationFormat>全屏显示(4:3)</PresentationFormat>
  <Paragraphs>304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Office 主题</vt:lpstr>
      <vt:lpstr>幻灯片 1</vt:lpstr>
      <vt:lpstr>Agenda</vt:lpstr>
      <vt:lpstr>幻灯片 3</vt:lpstr>
      <vt:lpstr>EUP3466/7 A features</vt:lpstr>
      <vt:lpstr>幻灯片 5</vt:lpstr>
      <vt:lpstr>EUP3467 efficiency</vt:lpstr>
      <vt:lpstr>EUP3467 CC precision data</vt:lpstr>
      <vt:lpstr>EUP3466/7 SCP waveform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Company>eutechmicro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Car Charger Solutions</dc:title>
  <dc:creator>Spencer</dc:creator>
  <cp:lastModifiedBy>USER</cp:lastModifiedBy>
  <cp:revision>136</cp:revision>
  <dcterms:created xsi:type="dcterms:W3CDTF">2012-06-11T06:53:39Z</dcterms:created>
  <dcterms:modified xsi:type="dcterms:W3CDTF">2014-07-22T02:41:02Z</dcterms:modified>
</cp:coreProperties>
</file>