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5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96" r:id="rId13"/>
    <p:sldId id="307" r:id="rId14"/>
    <p:sldId id="308" r:id="rId15"/>
    <p:sldId id="300" r:id="rId16"/>
    <p:sldId id="286" r:id="rId17"/>
    <p:sldId id="326" r:id="rId18"/>
    <p:sldId id="327" r:id="rId19"/>
    <p:sldId id="263" r:id="rId20"/>
    <p:sldId id="264" r:id="rId21"/>
    <p:sldId id="329" r:id="rId22"/>
    <p:sldId id="332" r:id="rId23"/>
    <p:sldId id="333" r:id="rId24"/>
    <p:sldId id="340" r:id="rId25"/>
    <p:sldId id="352" r:id="rId26"/>
    <p:sldId id="337" r:id="rId27"/>
    <p:sldId id="346" r:id="rId28"/>
    <p:sldId id="342" r:id="rId29"/>
    <p:sldId id="343" r:id="rId30"/>
    <p:sldId id="344" r:id="rId31"/>
    <p:sldId id="347" r:id="rId32"/>
    <p:sldId id="348" r:id="rId33"/>
    <p:sldId id="349" r:id="rId34"/>
    <p:sldId id="350" r:id="rId35"/>
    <p:sldId id="351" r:id="rId36"/>
    <p:sldId id="323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0" clrIdx="0">
    <p:extLst>
      <p:ext uri="{19B8F6BF-5375-455C-9EA6-DF929625EA0E}">
        <p15:presenceInfo xmlns:p15="http://schemas.microsoft.com/office/powerpoint/2012/main" userId="thinkp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7181-14B6-4B6D-B1A2-B986BC7EC605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7CA5C-EA79-4E70-BA7C-C327FE78A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48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DA09A-DEA4-4BAC-84FD-BCB6D2A293CE}" type="slidenum">
              <a:rPr lang="zh-CN" alt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5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Semihigh 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02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Semihigh 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0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Semihigh confidential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47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18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26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54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46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79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3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24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6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5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7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8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46ED-B740-41A4-AEB3-A07BE6DB847C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8F6D-A904-42F6-BCA2-5FDEBB6037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04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ongdiantou.com/wp/archives/8167.html" TargetMode="External"/><Relationship Id="rId13" Type="http://schemas.openxmlformats.org/officeDocument/2006/relationships/hyperlink" Target="http://www.chongdiantou.com/wp/archives/1495.html?from=timeline&amp;isappinstalled=0" TargetMode="External"/><Relationship Id="rId3" Type="http://schemas.openxmlformats.org/officeDocument/2006/relationships/hyperlink" Target="http://www.myzaker.com/article/588289091bc8e0b85d000024/" TargetMode="External"/><Relationship Id="rId7" Type="http://schemas.openxmlformats.org/officeDocument/2006/relationships/hyperlink" Target="http://digi.163.com/15/0724/07/AV97ACOU00162OUT_6.html" TargetMode="External"/><Relationship Id="rId12" Type="http://schemas.openxmlformats.org/officeDocument/2006/relationships/hyperlink" Target="http://www.chongdiantou.com/wp/archives/7326.html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sq.discuz.qq.com/?c=index&amp;a=viewthread&amp;f=wx&amp;siteid=263858267&amp;tid=10231&amp;source=wxhy&amp;fromuid=0" TargetMode="External"/><Relationship Id="rId11" Type="http://schemas.openxmlformats.org/officeDocument/2006/relationships/hyperlink" Target="http://www.chongdiantou.com/wp/archives/6245.html?from=timeline&amp;isappinstalled=0" TargetMode="External"/><Relationship Id="rId5" Type="http://schemas.openxmlformats.org/officeDocument/2006/relationships/hyperlink" Target="http://mall.360.com/shop/item?item_id=5582588258d4a6a50d000011" TargetMode="External"/><Relationship Id="rId10" Type="http://schemas.openxmlformats.org/officeDocument/2006/relationships/hyperlink" Target="http://www.chongdiantou.com/wp/archives/3726.html?from=timeline&amp;isappinstalled=0" TargetMode="External"/><Relationship Id="rId4" Type="http://schemas.openxmlformats.org/officeDocument/2006/relationships/hyperlink" Target="http://wsq.discuz.qq.com/?c=index&amp;a=viewthread&amp;f=wx&amp;siteid=263858267&amp;tid=10800&amp;source=wxhy&amp;fromuid=0&amp;from=groupmessage&amp;isappinstalled=0" TargetMode="External"/><Relationship Id="rId9" Type="http://schemas.openxmlformats.org/officeDocument/2006/relationships/hyperlink" Target="http://m.toutiao.com/i6272587068266775041/?wxshare_count=3&amp;pbid=25462988919&amp;from=timeline&amp;isappinstalled=0" TargetMode="External"/><Relationship Id="rId14" Type="http://schemas.openxmlformats.org/officeDocument/2006/relationships/hyperlink" Target="http://www.chongdiantou.com/thread-4458-1-1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99" y="1065213"/>
            <a:ext cx="9144000" cy="2387600"/>
          </a:xfrm>
        </p:spPr>
        <p:txBody>
          <a:bodyPr/>
          <a:lstStyle/>
          <a:p>
            <a:r>
              <a:rPr lang="en-US" altLang="zh-CN" b="1" dirty="0" smtClean="0"/>
              <a:t>SMH </a:t>
            </a:r>
            <a:r>
              <a:rPr lang="zh-CN" altLang="en-US" b="1" dirty="0" smtClean="0"/>
              <a:t>产品介绍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382125" cy="2465387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                                                                        </a:t>
            </a:r>
            <a:r>
              <a:rPr lang="zh-CN" altLang="en-US" dirty="0" smtClean="0"/>
              <a:t>       深圳市</a:t>
            </a:r>
            <a:r>
              <a:rPr lang="zh-CN" altLang="en-US" dirty="0" smtClean="0"/>
              <a:t>芯卓微科技有限公司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                                                                         </a:t>
            </a:r>
            <a:r>
              <a:rPr lang="zh-CN" altLang="en-US" dirty="0" smtClean="0"/>
              <a:t>     联系人：尤庆、</a:t>
            </a:r>
            <a:r>
              <a:rPr lang="en-US" altLang="zh-CN" dirty="0" smtClean="0"/>
              <a:t>15013728017</a:t>
            </a:r>
            <a:endParaRPr lang="en-US" altLang="zh-CN" dirty="0" smtClean="0"/>
          </a:p>
          <a:p>
            <a:pPr algn="r"/>
            <a:r>
              <a:rPr lang="zh-CN" altLang="en-US" dirty="0" smtClean="0"/>
              <a:t>邮箱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2496127447@qq.com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2496127447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24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 UC2631/UC2632(</a:t>
            </a:r>
            <a:r>
              <a:rPr lang="zh-CN" altLang="en-US" dirty="0" smtClean="0">
                <a:solidFill>
                  <a:srgbClr val="FF0000"/>
                </a:solidFill>
              </a:rPr>
              <a:t>兼容</a:t>
            </a:r>
            <a:r>
              <a:rPr lang="en-US" altLang="zh-CN" dirty="0" smtClean="0">
                <a:solidFill>
                  <a:srgbClr val="FF0000"/>
                </a:solidFill>
              </a:rPr>
              <a:t>TPS2514/TPS2513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91544" y="1071314"/>
            <a:ext cx="712879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特点：</a:t>
            </a:r>
            <a:endParaRPr lang="en-US" altLang="zh-CN" sz="2000" b="1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工作电压范围：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4.5V~5.5V . 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移动设备自动识别技术；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支持苹果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2.1A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和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1.0A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模式；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支持三星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2.1A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模式；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. 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BC1.2 DCP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和中国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充电协议模式；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UC2631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为单通道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控制芯片；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UC2632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为双通道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控制芯片；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cs typeface="Arial" pitchFamily="34" charset="0"/>
              </a:rPr>
              <a:t>SOT23-6</a:t>
            </a:r>
            <a:r>
              <a:rPr lang="zh-CN" altLang="en-US" sz="2000" dirty="0">
                <a:solidFill>
                  <a:srgbClr val="05080B"/>
                </a:solidFill>
                <a:cs typeface="Arial" pitchFamily="34" charset="0"/>
              </a:rPr>
              <a:t>封装；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对象 1"/>
          <p:cNvPicPr>
            <a:picLocks noChangeArrowheads="1"/>
          </p:cNvPicPr>
          <p:nvPr/>
        </p:nvPicPr>
        <p:blipFill>
          <a:blip r:embed="rId2" cstate="print"/>
          <a:srcRect t="-8687" b="-575"/>
          <a:stretch>
            <a:fillRect/>
          </a:stretch>
        </p:blipFill>
        <p:spPr bwMode="auto">
          <a:xfrm>
            <a:off x="3575721" y="4437113"/>
            <a:ext cx="5495925" cy="16859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1" y="2187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5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66775" y="0"/>
            <a:ext cx="98012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 UC2633/UC2634</a:t>
            </a:r>
            <a:r>
              <a:rPr lang="zh-CN" altLang="en-US" dirty="0" smtClean="0">
                <a:solidFill>
                  <a:srgbClr val="FF0000"/>
                </a:solidFill>
              </a:rPr>
              <a:t>（兼容</a:t>
            </a:r>
            <a:r>
              <a:rPr lang="en-US" altLang="zh-CN" dirty="0" smtClean="0">
                <a:solidFill>
                  <a:srgbClr val="FF0000"/>
                </a:solidFill>
              </a:rPr>
              <a:t>TPS2514A/TPS2513A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991544" y="1071314"/>
            <a:ext cx="712879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特点：</a:t>
            </a:r>
            <a:endParaRPr lang="en-US" altLang="zh-CN" sz="2000" b="1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工作电压范围：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4.5V~5.5V . 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移动设备自动识别技术；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支持苹果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2.4A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和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1.0A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模式；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支持三星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2.1A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模式；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. 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支持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BC1.2 DCP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和中国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充电协议模式；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UC2633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为单通道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控制芯片；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UC2634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为双通道</a:t>
            </a:r>
            <a:r>
              <a:rPr lang="en-US" altLang="zh-CN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USB</a:t>
            </a:r>
            <a:r>
              <a:rPr lang="zh-CN" altLang="en-US" sz="2000" dirty="0">
                <a:solidFill>
                  <a:srgbClr val="05080B"/>
                </a:solidFill>
                <a:ea typeface="PMingLiU" pitchFamily="18" charset="-120"/>
                <a:cs typeface="Times New Roman" pitchFamily="18" charset="0"/>
              </a:rPr>
              <a:t>控制芯片；</a:t>
            </a:r>
            <a:endParaRPr lang="en-US" altLang="zh-CN" sz="2000" dirty="0">
              <a:solidFill>
                <a:srgbClr val="05080B"/>
              </a:solidFill>
              <a:ea typeface="PMingLiU" pitchFamily="18" charset="-12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5080B"/>
                </a:solidFill>
                <a:cs typeface="Arial" pitchFamily="34" charset="0"/>
              </a:rPr>
              <a:t>SOT23-6</a:t>
            </a:r>
            <a:r>
              <a:rPr lang="zh-CN" altLang="en-US" sz="2000" dirty="0">
                <a:solidFill>
                  <a:srgbClr val="05080B"/>
                </a:solidFill>
                <a:cs typeface="Arial" pitchFamily="34" charset="0"/>
              </a:rPr>
              <a:t>封装；</a:t>
            </a:r>
            <a:endParaRPr lang="en-US" altLang="zh-CN" sz="2000" dirty="0">
              <a:solidFill>
                <a:srgbClr val="05080B"/>
              </a:solidFill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对象 1"/>
          <p:cNvPicPr>
            <a:picLocks noChangeArrowheads="1"/>
          </p:cNvPicPr>
          <p:nvPr/>
        </p:nvPicPr>
        <p:blipFill>
          <a:blip r:embed="rId2" cstate="print"/>
          <a:srcRect t="-8687" b="-575"/>
          <a:stretch>
            <a:fillRect/>
          </a:stretch>
        </p:blipFill>
        <p:spPr bwMode="auto">
          <a:xfrm>
            <a:off x="3575721" y="4437113"/>
            <a:ext cx="5495925" cy="16859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24001" y="2187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96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b="1" dirty="0">
                <a:latin typeface="Arial" pitchFamily="34" charset="0"/>
                <a:cs typeface="Arial" pitchFamily="34" charset="0"/>
              </a:rPr>
              <a:t>USB</a:t>
            </a:r>
            <a:r>
              <a:rPr lang="zh-CN" altLang="en-US" sz="4000" b="1" dirty="0">
                <a:latin typeface="Arial" pitchFamily="34" charset="0"/>
                <a:cs typeface="Arial" pitchFamily="34" charset="0"/>
              </a:rPr>
              <a:t>识别</a:t>
            </a:r>
            <a:r>
              <a:rPr lang="zh-CN" altLang="en-US" sz="4000" b="1" dirty="0" smtClean="0">
                <a:latin typeface="Arial" pitchFamily="34" charset="0"/>
                <a:cs typeface="Arial" pitchFamily="34" charset="0"/>
              </a:rPr>
              <a:t>芯片测试治具以及应用说明</a:t>
            </a:r>
            <a:endParaRPr lang="zh-CN" alt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53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35612"/>
            <a:ext cx="10515600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不同品牌的识别芯片的</a:t>
            </a:r>
            <a:r>
              <a:rPr lang="en-US" altLang="zh-CN" b="1" dirty="0" smtClean="0">
                <a:solidFill>
                  <a:srgbClr val="00B0F0"/>
                </a:solidFill>
              </a:rPr>
              <a:t>D+/D-</a:t>
            </a:r>
            <a:r>
              <a:rPr lang="zh-CN" altLang="en-US" b="1" dirty="0" smtClean="0">
                <a:solidFill>
                  <a:srgbClr val="00B0F0"/>
                </a:solidFill>
              </a:rPr>
              <a:t>电压差异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4083"/>
            <a:ext cx="11106150" cy="4351338"/>
          </a:xfrm>
        </p:spPr>
        <p:txBody>
          <a:bodyPr/>
          <a:lstStyle/>
          <a:p>
            <a:r>
              <a:rPr lang="en-US" altLang="zh-CN" sz="2000" dirty="0" smtClean="0"/>
              <a:t>UC2631,UC2632,UC2633,UC2634,UC2635 </a:t>
            </a:r>
            <a:r>
              <a:rPr lang="zh-CN" altLang="en-US" sz="2000" dirty="0" smtClean="0"/>
              <a:t>的</a:t>
            </a:r>
            <a:r>
              <a:rPr lang="en-US" altLang="zh-CN" sz="2000" dirty="0" smtClean="0"/>
              <a:t>D+/D-</a:t>
            </a:r>
            <a:r>
              <a:rPr lang="zh-CN" altLang="en-US" sz="2000" dirty="0" smtClean="0"/>
              <a:t>不会随</a:t>
            </a:r>
            <a:r>
              <a:rPr lang="en-US" altLang="zh-CN" sz="2000" dirty="0" smtClean="0"/>
              <a:t>IC</a:t>
            </a:r>
            <a:r>
              <a:rPr lang="zh-CN" altLang="en-US" sz="2000" dirty="0" smtClean="0"/>
              <a:t>的供电电源（</a:t>
            </a:r>
            <a:r>
              <a:rPr lang="en-US" altLang="zh-CN" sz="2000" dirty="0" smtClean="0"/>
              <a:t>USB</a:t>
            </a:r>
            <a:r>
              <a:rPr lang="zh-CN" altLang="en-US" sz="2000" dirty="0" smtClean="0"/>
              <a:t>的电压）变化而变化；</a:t>
            </a:r>
            <a:endParaRPr lang="en-US" altLang="zh-CN" sz="2000" dirty="0" smtClean="0"/>
          </a:p>
          <a:p>
            <a:r>
              <a:rPr lang="zh-CN" altLang="en-US" sz="2000" dirty="0" smtClean="0"/>
              <a:t>其它品牌的产品（含</a:t>
            </a:r>
            <a:r>
              <a:rPr lang="en-US" altLang="zh-CN" sz="2000" dirty="0" smtClean="0"/>
              <a:t>MA5X87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VP20X</a:t>
            </a:r>
            <a:r>
              <a:rPr lang="zh-CN" altLang="en-US" sz="2000" dirty="0" smtClean="0"/>
              <a:t>等）的</a:t>
            </a:r>
            <a:r>
              <a:rPr lang="en-US" altLang="zh-CN" sz="2000" dirty="0" smtClean="0"/>
              <a:t>D+/D-</a:t>
            </a:r>
            <a:r>
              <a:rPr lang="zh-CN" altLang="en-US" sz="2000" dirty="0" smtClean="0"/>
              <a:t>会随供电电压变化而变化测试结果如下图；</a:t>
            </a:r>
            <a:endParaRPr lang="en-US" altLang="zh-CN" sz="2000" dirty="0" smtClean="0"/>
          </a:p>
          <a:p>
            <a:r>
              <a:rPr lang="en-US" altLang="zh-CN" sz="2000" dirty="0" smtClean="0"/>
              <a:t>D+/D-</a:t>
            </a:r>
            <a:r>
              <a:rPr lang="zh-CN" altLang="en-US" sz="2000" dirty="0" smtClean="0"/>
              <a:t>的电压的变化直接影响到移动设备充电的效果，尤其是三星的高档手机和平板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0" y="3037973"/>
            <a:ext cx="6686984" cy="32211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52" y="3156603"/>
            <a:ext cx="3048000" cy="3102552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6100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如何提高产品的可靠性（抗</a:t>
            </a:r>
            <a:r>
              <a:rPr lang="en-US" altLang="zh-CN" b="1" dirty="0" smtClean="0">
                <a:solidFill>
                  <a:srgbClr val="00B0F0"/>
                </a:solidFill>
              </a:rPr>
              <a:t>USB</a:t>
            </a:r>
            <a:r>
              <a:rPr lang="zh-CN" altLang="en-US" b="1" dirty="0" smtClean="0">
                <a:solidFill>
                  <a:srgbClr val="00B0F0"/>
                </a:solidFill>
              </a:rPr>
              <a:t>口电源浪涌）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8447" y="4611844"/>
            <a:ext cx="3595688" cy="21812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2608" y="2119745"/>
            <a:ext cx="10141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此</a:t>
            </a:r>
            <a:r>
              <a:rPr lang="zh-CN" altLang="en-US" dirty="0" smtClean="0"/>
              <a:t>类识别芯片的耗电通常在</a:t>
            </a:r>
            <a:r>
              <a:rPr lang="en-US" altLang="zh-CN" dirty="0" smtClean="0"/>
              <a:t>200uA, </a:t>
            </a:r>
            <a:r>
              <a:rPr lang="zh-CN" altLang="en-US" dirty="0" smtClean="0"/>
              <a:t>在</a:t>
            </a:r>
            <a:r>
              <a:rPr lang="en-US" altLang="zh-CN" dirty="0" smtClean="0"/>
              <a:t>IC</a:t>
            </a:r>
            <a:r>
              <a:rPr lang="zh-CN" altLang="en-US" dirty="0" smtClean="0"/>
              <a:t>和供电端串一个</a:t>
            </a:r>
            <a:r>
              <a:rPr lang="en-US" altLang="zh-CN" dirty="0" smtClean="0"/>
              <a:t>1K</a:t>
            </a:r>
            <a:r>
              <a:rPr lang="zh-CN" altLang="en-US" dirty="0" smtClean="0"/>
              <a:t>的电阻（</a:t>
            </a:r>
            <a:r>
              <a:rPr lang="en-US" altLang="zh-CN" dirty="0" smtClean="0"/>
              <a:t>200mV</a:t>
            </a:r>
            <a:r>
              <a:rPr lang="zh-CN" altLang="en-US" dirty="0" smtClean="0"/>
              <a:t>压降， </a:t>
            </a:r>
            <a:r>
              <a:rPr lang="en-US" altLang="zh-CN" dirty="0" smtClean="0"/>
              <a:t>UC26XX</a:t>
            </a:r>
            <a:r>
              <a:rPr lang="zh-CN" altLang="en-US" dirty="0" smtClean="0"/>
              <a:t>识别芯片的</a:t>
            </a:r>
            <a:r>
              <a:rPr lang="en-US" altLang="zh-CN" dirty="0" smtClean="0"/>
              <a:t>D+/D-</a:t>
            </a:r>
            <a:r>
              <a:rPr lang="zh-CN" altLang="en-US" dirty="0" smtClean="0"/>
              <a:t>不随供电电压的变化而变化， 可以极大的提高产品的整体可靠性）。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考虑到产品（旅充，车充，移动电源等），使用的</a:t>
            </a:r>
            <a:r>
              <a:rPr lang="en-US" altLang="zh-CN" dirty="0" smtClean="0"/>
              <a:t>AC/DC, DC/DC</a:t>
            </a:r>
            <a:r>
              <a:rPr lang="zh-CN" altLang="en-US" dirty="0" smtClean="0"/>
              <a:t>的电压输出参数的正态分布， 加上</a:t>
            </a:r>
            <a:r>
              <a:rPr lang="en-US" altLang="zh-CN" dirty="0" smtClean="0"/>
              <a:t>200mV</a:t>
            </a:r>
            <a:r>
              <a:rPr lang="zh-CN" altLang="en-US" dirty="0" smtClean="0"/>
              <a:t>的压降， 竞争对手产品在加</a:t>
            </a:r>
            <a:r>
              <a:rPr lang="en-US" altLang="zh-CN" dirty="0" smtClean="0"/>
              <a:t>1K</a:t>
            </a:r>
            <a:r>
              <a:rPr lang="zh-CN" altLang="en-US" dirty="0" smtClean="0"/>
              <a:t>电阻时会非常谨慎。因为对方的产品的</a:t>
            </a:r>
            <a:r>
              <a:rPr lang="en-US" altLang="zh-CN" dirty="0" smtClean="0"/>
              <a:t>D+/D-</a:t>
            </a:r>
            <a:r>
              <a:rPr lang="zh-CN" altLang="en-US" dirty="0" smtClean="0"/>
              <a:t>会随供电电压变化而变化。直接会关系到充电效果。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事实证明加电阻的绝对必要性： 我司提供的测试治具有使用到</a:t>
            </a:r>
            <a:r>
              <a:rPr lang="en-US" altLang="zh-CN" dirty="0" smtClean="0"/>
              <a:t>TI</a:t>
            </a:r>
            <a:r>
              <a:rPr lang="zh-CN" altLang="en-US" dirty="0" smtClean="0"/>
              <a:t>的</a:t>
            </a:r>
            <a:r>
              <a:rPr lang="en-US" altLang="zh-CN" dirty="0" smtClean="0"/>
              <a:t>LDO</a:t>
            </a:r>
            <a:r>
              <a:rPr lang="zh-CN" altLang="en-US" dirty="0" smtClean="0"/>
              <a:t>（耐压可以到</a:t>
            </a:r>
            <a:r>
              <a:rPr lang="en-US" altLang="zh-CN" dirty="0" smtClean="0"/>
              <a:t>6-7V</a:t>
            </a:r>
            <a:r>
              <a:rPr lang="zh-CN" altLang="en-US" dirty="0" smtClean="0"/>
              <a:t>），经常会发生客户在测试产品的时候，损坏测试治具的</a:t>
            </a:r>
            <a:r>
              <a:rPr lang="en-US" altLang="zh-CN" dirty="0" smtClean="0"/>
              <a:t>LDO</a:t>
            </a:r>
            <a:r>
              <a:rPr lang="zh-CN" altLang="en-US" dirty="0" smtClean="0"/>
              <a:t>（但是因为产品使用的时候加了</a:t>
            </a:r>
            <a:r>
              <a:rPr lang="en-US" altLang="zh-CN" dirty="0" smtClean="0"/>
              <a:t>1K</a:t>
            </a:r>
            <a:r>
              <a:rPr lang="zh-CN" altLang="en-US" dirty="0" smtClean="0"/>
              <a:t>电阻，所以识别芯片不会有损坏情况），如果不加</a:t>
            </a:r>
            <a:r>
              <a:rPr lang="en-US" altLang="zh-CN" dirty="0" smtClean="0"/>
              <a:t>1K </a:t>
            </a:r>
            <a:r>
              <a:rPr lang="zh-CN" altLang="en-US" dirty="0" smtClean="0"/>
              <a:t>的电阻，这种情况，识别芯片会收到冲击。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7013863" y="2369127"/>
            <a:ext cx="1246910" cy="269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0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9389" y="182340"/>
            <a:ext cx="10715306" cy="132556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F0"/>
                </a:solidFill>
              </a:rPr>
              <a:t>产品的测试治具</a:t>
            </a:r>
            <a:r>
              <a:rPr lang="zh-CN" altLang="en-US" sz="2400" b="1" dirty="0" smtClean="0">
                <a:solidFill>
                  <a:srgbClr val="00B0F0"/>
                </a:solidFill>
              </a:rPr>
              <a:t>（如何实现高效的测试，从而帮助客户降低成本）</a:t>
            </a:r>
            <a:endParaRPr lang="zh-CN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9202" y="3292926"/>
            <a:ext cx="3899044" cy="2924282"/>
          </a:xfrm>
        </p:spPr>
      </p:pic>
      <p:sp>
        <p:nvSpPr>
          <p:cNvPr id="6" name="文本框 5"/>
          <p:cNvSpPr txBox="1"/>
          <p:nvPr/>
        </p:nvSpPr>
        <p:spPr>
          <a:xfrm>
            <a:off x="947304" y="1374384"/>
            <a:ext cx="10297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SMH</a:t>
            </a:r>
            <a:r>
              <a:rPr lang="zh-CN" altLang="en-US" dirty="0" smtClean="0"/>
              <a:t>（芯卓微）的测试治具适合于</a:t>
            </a:r>
            <a:r>
              <a:rPr lang="en-US" altLang="zh-CN" dirty="0" smtClean="0"/>
              <a:t>5W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10W</a:t>
            </a:r>
            <a:r>
              <a:rPr lang="zh-CN" altLang="en-US" dirty="0"/>
              <a:t>和</a:t>
            </a:r>
            <a:r>
              <a:rPr lang="en-US" altLang="zh-CN" dirty="0"/>
              <a:t>12W</a:t>
            </a:r>
            <a:r>
              <a:rPr lang="zh-CN" altLang="en-US" dirty="0"/>
              <a:t>功率输出的</a:t>
            </a:r>
            <a:r>
              <a:rPr lang="en-US" altLang="zh-CN" dirty="0"/>
              <a:t>USB</a:t>
            </a:r>
            <a:r>
              <a:rPr lang="zh-CN" altLang="en-US" dirty="0" smtClean="0"/>
              <a:t>端口，下图为第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代和第</a:t>
            </a:r>
            <a:r>
              <a:rPr lang="en-US" altLang="zh-CN" dirty="0" smtClean="0"/>
              <a:t>4</a:t>
            </a:r>
            <a:r>
              <a:rPr lang="zh-CN" altLang="en-US" dirty="0" smtClean="0"/>
              <a:t>代测试治具； </a:t>
            </a:r>
            <a:endParaRPr lang="zh-CN" alt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 </a:t>
            </a:r>
            <a:r>
              <a:rPr lang="zh-CN" altLang="en-US" dirty="0"/>
              <a:t>可以检查智能识别芯片的自动识别功能是否正常；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 </a:t>
            </a:r>
            <a:r>
              <a:rPr lang="zh-CN" altLang="en-US" dirty="0"/>
              <a:t>可以实现</a:t>
            </a:r>
            <a:r>
              <a:rPr lang="en-US" altLang="zh-CN" dirty="0"/>
              <a:t>DP</a:t>
            </a:r>
            <a:r>
              <a:rPr lang="zh-CN" altLang="en-US" dirty="0"/>
              <a:t>与</a:t>
            </a:r>
            <a:r>
              <a:rPr lang="en-US" altLang="zh-CN" dirty="0"/>
              <a:t>VBUS,GND</a:t>
            </a:r>
            <a:r>
              <a:rPr lang="zh-CN" altLang="en-US" dirty="0"/>
              <a:t>和</a:t>
            </a:r>
            <a:r>
              <a:rPr lang="en-US" altLang="zh-CN" dirty="0"/>
              <a:t>DM</a:t>
            </a:r>
            <a:r>
              <a:rPr lang="zh-CN" altLang="en-US" dirty="0"/>
              <a:t>短路检测；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可以</a:t>
            </a:r>
            <a:r>
              <a:rPr lang="zh-CN" altLang="en-US" dirty="0"/>
              <a:t>实现</a:t>
            </a:r>
            <a:r>
              <a:rPr lang="en-US" altLang="zh-CN" dirty="0"/>
              <a:t>DM</a:t>
            </a:r>
            <a:r>
              <a:rPr lang="zh-CN" altLang="en-US" dirty="0"/>
              <a:t>与</a:t>
            </a:r>
            <a:r>
              <a:rPr lang="en-US" altLang="zh-CN" dirty="0"/>
              <a:t>VBUS,GND</a:t>
            </a:r>
            <a:r>
              <a:rPr lang="zh-CN" altLang="en-US" dirty="0"/>
              <a:t>和</a:t>
            </a:r>
            <a:r>
              <a:rPr lang="en-US" altLang="zh-CN" dirty="0"/>
              <a:t>DP</a:t>
            </a:r>
            <a:r>
              <a:rPr lang="zh-CN" altLang="en-US" dirty="0"/>
              <a:t>短路检测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第</a:t>
            </a:r>
            <a:r>
              <a:rPr lang="en-US" altLang="zh-CN" dirty="0" smtClean="0"/>
              <a:t>3</a:t>
            </a:r>
            <a:r>
              <a:rPr lang="zh-CN" altLang="en-US" dirty="0" smtClean="0"/>
              <a:t>代测试治具使用说明：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8" name="下箭头 7"/>
          <p:cNvSpPr/>
          <p:nvPr/>
        </p:nvSpPr>
        <p:spPr>
          <a:xfrm>
            <a:off x="9444319" y="1662545"/>
            <a:ext cx="219226" cy="15261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10293060" y="1662546"/>
            <a:ext cx="232931" cy="20971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57" y="3349071"/>
            <a:ext cx="4101171" cy="17113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7304" y="4725294"/>
            <a:ext cx="7600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第四代测试治具为小米和突破电气定做，使用两个灯，红灯</a:t>
            </a:r>
            <a:r>
              <a:rPr lang="zh-CN" altLang="en-US" dirty="0" smtClean="0"/>
              <a:t>（</a:t>
            </a:r>
            <a:r>
              <a:rPr lang="en-US" altLang="zh-CN" dirty="0" smtClean="0"/>
              <a:t>PASS</a:t>
            </a:r>
            <a:r>
              <a:rPr lang="zh-CN" altLang="en-US" dirty="0" smtClean="0"/>
              <a:t>），</a:t>
            </a:r>
            <a:r>
              <a:rPr lang="zh-CN" altLang="en-US" dirty="0"/>
              <a:t>绿灯</a:t>
            </a:r>
            <a:r>
              <a:rPr lang="zh-CN" altLang="en-US" dirty="0" smtClean="0"/>
              <a:t>（</a:t>
            </a:r>
            <a:r>
              <a:rPr lang="en-US" altLang="zh-CN" dirty="0" smtClean="0"/>
              <a:t>NG</a:t>
            </a:r>
            <a:r>
              <a:rPr lang="zh-CN" altLang="en-US" dirty="0" smtClean="0"/>
              <a:t>）；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</a:rPr>
              <a:t>SMH</a:t>
            </a:r>
            <a:r>
              <a:rPr lang="zh-CN" altLang="en-US" b="1" dirty="0" smtClean="0">
                <a:solidFill>
                  <a:srgbClr val="FF0000"/>
                </a:solidFill>
              </a:rPr>
              <a:t>测试治具相比竞争对手的差别：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rgbClr val="FF0000"/>
                </a:solidFill>
              </a:rPr>
              <a:t>SMH</a:t>
            </a:r>
            <a:r>
              <a:rPr lang="zh-CN" altLang="en-US" b="1" dirty="0" smtClean="0">
                <a:solidFill>
                  <a:srgbClr val="FF0000"/>
                </a:solidFill>
              </a:rPr>
              <a:t>测试治具为纯硬件，测试无时间，节省人工和机台的测试时间。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</a:rPr>
              <a:t>同行的测试治具多为</a:t>
            </a:r>
            <a:r>
              <a:rPr lang="en-US" altLang="zh-CN" b="1" dirty="0" smtClean="0">
                <a:solidFill>
                  <a:srgbClr val="FF0000"/>
                </a:solidFill>
              </a:rPr>
              <a:t>MCU</a:t>
            </a:r>
            <a:r>
              <a:rPr lang="zh-CN" altLang="en-US" b="1" dirty="0" smtClean="0">
                <a:solidFill>
                  <a:srgbClr val="FF0000"/>
                </a:solidFill>
              </a:rPr>
              <a:t>架构，测试完成需要</a:t>
            </a:r>
            <a:r>
              <a:rPr lang="en-US" altLang="zh-CN" b="1" dirty="0" smtClean="0">
                <a:solidFill>
                  <a:srgbClr val="FF0000"/>
                </a:solidFill>
              </a:rPr>
              <a:t>3-5</a:t>
            </a:r>
            <a:r>
              <a:rPr lang="zh-CN" altLang="en-US" b="1" dirty="0" smtClean="0">
                <a:solidFill>
                  <a:srgbClr val="FF0000"/>
                </a:solidFill>
              </a:rPr>
              <a:t>秒，测试成本高。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5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28700" y="2130426"/>
            <a:ext cx="111633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Arial" pitchFamily="34" charset="0"/>
                <a:cs typeface="Arial" pitchFamily="34" charset="0"/>
              </a:rPr>
              <a:t>限流加识别以及纯限流</a:t>
            </a:r>
            <a:r>
              <a:rPr lang="en-US" altLang="zh-CN" sz="4000" b="1" dirty="0" smtClean="0">
                <a:latin typeface="Arial" pitchFamily="34" charset="0"/>
                <a:cs typeface="Arial" pitchFamily="34" charset="0"/>
              </a:rPr>
              <a:t>IC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9121"/>
            <a:ext cx="10957560" cy="149256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UC2601, UC2602</a:t>
            </a:r>
            <a:r>
              <a:rPr lang="zh-CN" altLang="en-US" dirty="0" smtClean="0">
                <a:solidFill>
                  <a:srgbClr val="FF0000"/>
                </a:solidFill>
              </a:rPr>
              <a:t>， </a:t>
            </a:r>
            <a:r>
              <a:rPr lang="en-US" altLang="zh-CN" dirty="0" smtClean="0">
                <a:solidFill>
                  <a:srgbClr val="FF0000"/>
                </a:solidFill>
              </a:rPr>
              <a:t>MOS</a:t>
            </a:r>
            <a:r>
              <a:rPr lang="zh-CN" altLang="en-US" dirty="0" smtClean="0">
                <a:solidFill>
                  <a:srgbClr val="FF0000"/>
                </a:solidFill>
              </a:rPr>
              <a:t>外置限流</a:t>
            </a:r>
            <a:r>
              <a:rPr lang="en-US" altLang="zh-CN" dirty="0" smtClean="0">
                <a:solidFill>
                  <a:srgbClr val="FF0000"/>
                </a:solidFill>
              </a:rPr>
              <a:t>IC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493045"/>
            <a:ext cx="9359193" cy="29589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8360" y="4904216"/>
            <a:ext cx="638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1,     UC2601</a:t>
            </a:r>
            <a:r>
              <a:rPr lang="zh-CN" altLang="en-US" dirty="0" smtClean="0"/>
              <a:t>为单通道限流</a:t>
            </a:r>
            <a:r>
              <a:rPr lang="en-US" altLang="zh-CN" dirty="0" smtClean="0"/>
              <a:t>IC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UC2602</a:t>
            </a:r>
            <a:r>
              <a:rPr lang="zh-CN" altLang="en-US" dirty="0" smtClean="0"/>
              <a:t>为双通道限流</a:t>
            </a:r>
            <a:r>
              <a:rPr lang="en-US" altLang="zh-CN" dirty="0" smtClean="0"/>
              <a:t>IC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 过流，短路立即关断；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 限流精度高；应用成本低；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5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79121"/>
            <a:ext cx="10957560" cy="149256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UC2603</a:t>
            </a:r>
            <a:r>
              <a:rPr lang="zh-CN" altLang="en-US" dirty="0" smtClean="0">
                <a:solidFill>
                  <a:srgbClr val="FF0000"/>
                </a:solidFill>
              </a:rPr>
              <a:t>，集成识别功能， </a:t>
            </a:r>
            <a:r>
              <a:rPr lang="en-US" altLang="zh-CN" dirty="0" smtClean="0">
                <a:solidFill>
                  <a:srgbClr val="FF0000"/>
                </a:solidFill>
              </a:rPr>
              <a:t>MOS</a:t>
            </a:r>
            <a:r>
              <a:rPr lang="zh-CN" altLang="en-US" dirty="0" smtClean="0">
                <a:solidFill>
                  <a:srgbClr val="FF0000"/>
                </a:solidFill>
              </a:rPr>
              <a:t>外置限流</a:t>
            </a:r>
            <a:r>
              <a:rPr lang="en-US" altLang="zh-CN" dirty="0" smtClean="0">
                <a:solidFill>
                  <a:srgbClr val="FF0000"/>
                </a:solidFill>
              </a:rPr>
              <a:t>IC</a:t>
            </a:r>
            <a:r>
              <a:rPr lang="en-US" altLang="zh-CN" dirty="0">
                <a:solidFill>
                  <a:srgbClr val="FF0000"/>
                </a:solidFill>
              </a:rPr>
              <a:t/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 smtClean="0">
                <a:solidFill>
                  <a:srgbClr val="FF0000"/>
                </a:solidFill>
              </a:rPr>
              <a:t/>
            </a:r>
            <a:br>
              <a:rPr lang="en-US" altLang="zh-CN" dirty="0" smtClean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545079" y="5014528"/>
            <a:ext cx="638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1,     UC2603</a:t>
            </a:r>
            <a:r>
              <a:rPr lang="zh-CN" altLang="en-US" dirty="0" smtClean="0"/>
              <a:t>为单通道限流</a:t>
            </a:r>
            <a:r>
              <a:rPr lang="en-US" altLang="zh-CN" dirty="0" smtClean="0"/>
              <a:t>IC</a:t>
            </a:r>
            <a:r>
              <a:rPr lang="zh-CN" altLang="en-US" dirty="0" smtClean="0"/>
              <a:t>，含识别功能；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 过流，短路立即关断；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，应用成本低；过六级能效；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1" y="1948037"/>
            <a:ext cx="5817149" cy="245653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79" y="1235254"/>
            <a:ext cx="6080009" cy="3874890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8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UC2500 </a:t>
            </a:r>
            <a:r>
              <a:rPr lang="zh-CN" altLang="en-US" sz="4000" dirty="0" smtClean="0">
                <a:solidFill>
                  <a:srgbClr val="002060"/>
                </a:solidFill>
              </a:rPr>
              <a:t>为多</a:t>
            </a:r>
            <a:r>
              <a:rPr lang="en-US" altLang="zh-CN" sz="4000" dirty="0" smtClean="0">
                <a:solidFill>
                  <a:srgbClr val="002060"/>
                </a:solidFill>
              </a:rPr>
              <a:t>USB</a:t>
            </a:r>
            <a:r>
              <a:rPr lang="zh-CN" altLang="en-US" sz="4000" dirty="0" smtClean="0">
                <a:solidFill>
                  <a:srgbClr val="002060"/>
                </a:solidFill>
              </a:rPr>
              <a:t>口和多</a:t>
            </a:r>
            <a:r>
              <a:rPr lang="en-US" altLang="zh-CN" sz="4000" dirty="0" smtClean="0">
                <a:solidFill>
                  <a:srgbClr val="002060"/>
                </a:solidFill>
              </a:rPr>
              <a:t>TYPE-C</a:t>
            </a:r>
            <a:r>
              <a:rPr lang="zh-CN" altLang="en-US" sz="4000" dirty="0" smtClean="0">
                <a:solidFill>
                  <a:srgbClr val="002060"/>
                </a:solidFill>
              </a:rPr>
              <a:t>口产品的应用（</a:t>
            </a:r>
            <a:r>
              <a:rPr lang="en-US" altLang="zh-CN" sz="4000" dirty="0" smtClean="0">
                <a:solidFill>
                  <a:srgbClr val="002060"/>
                </a:solidFill>
              </a:rPr>
              <a:t>1</a:t>
            </a:r>
            <a:r>
              <a:rPr lang="zh-CN" altLang="en-US" sz="4000" dirty="0" smtClean="0">
                <a:solidFill>
                  <a:srgbClr val="002060"/>
                </a:solidFill>
              </a:rPr>
              <a:t>）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9999" y="2052298"/>
            <a:ext cx="10152002" cy="34598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9050" y="5689083"/>
            <a:ext cx="68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如果在使用时不需要线损补偿， </a:t>
            </a:r>
            <a:r>
              <a:rPr lang="en-US" altLang="zh-CN" b="1" dirty="0" smtClean="0">
                <a:solidFill>
                  <a:srgbClr val="FF0000"/>
                </a:solidFill>
              </a:rPr>
              <a:t>ISNS</a:t>
            </a:r>
            <a:r>
              <a:rPr lang="zh-CN" altLang="en-US" b="1" dirty="0" smtClean="0">
                <a:solidFill>
                  <a:srgbClr val="FF0000"/>
                </a:solidFill>
              </a:rPr>
              <a:t>脚接电源或者</a:t>
            </a:r>
            <a:r>
              <a:rPr lang="en-US" altLang="zh-CN" b="1" dirty="0" smtClean="0">
                <a:solidFill>
                  <a:srgbClr val="FF0000"/>
                </a:solidFill>
              </a:rPr>
              <a:t>floating</a:t>
            </a:r>
            <a:r>
              <a:rPr lang="zh-CN" altLang="en-US" b="1" dirty="0" smtClean="0">
                <a:solidFill>
                  <a:srgbClr val="FF0000"/>
                </a:solidFill>
              </a:rPr>
              <a:t>就行。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Arial" pitchFamily="34" charset="0"/>
                <a:cs typeface="Arial" pitchFamily="34" charset="0"/>
              </a:rPr>
              <a:t>最佳兼容性和快速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USB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充电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方案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识别芯片，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UC2631/2/3/4/5)</a:t>
            </a:r>
          </a:p>
          <a:p>
            <a:r>
              <a:rPr lang="en-US" altLang="zh-CN" b="1" dirty="0">
                <a:latin typeface="Arial" pitchFamily="34" charset="0"/>
                <a:cs typeface="Arial" pitchFamily="34" charset="0"/>
              </a:rPr>
              <a:t>USB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识别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芯片说明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  <a:p>
            <a:r>
              <a:rPr lang="zh-CN" altLang="en-US" b="1" dirty="0">
                <a:latin typeface="Arial" pitchFamily="34" charset="0"/>
                <a:cs typeface="Arial" pitchFamily="34" charset="0"/>
              </a:rPr>
              <a:t>限流加识别（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UC2500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）以及纯限流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IC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zh-CN" b="1" dirty="0">
                <a:latin typeface="Arial" pitchFamily="34" charset="0"/>
                <a:cs typeface="Arial" pitchFamily="34" charset="0"/>
              </a:rPr>
              <a:t>UC7441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）</a:t>
            </a:r>
            <a:endParaRPr lang="en-US" altLang="zh-CN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UC2601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，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UC2602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，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UC2603</a:t>
            </a:r>
          </a:p>
          <a:p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智能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充电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线材应用</a:t>
            </a:r>
            <a:r>
              <a:rPr lang="zh-CN" altLang="en-US" b="1" dirty="0">
                <a:latin typeface="Arial" pitchFamily="34" charset="0"/>
                <a:cs typeface="Arial" pitchFamily="34" charset="0"/>
              </a:rPr>
              <a:t>的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IC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UC2636</a:t>
            </a:r>
            <a:r>
              <a:rPr lang="zh-CN" altLang="en-US" b="1" dirty="0" smtClean="0">
                <a:latin typeface="Arial" pitchFamily="34" charset="0"/>
                <a:cs typeface="Arial" pitchFamily="34" charset="0"/>
              </a:rPr>
              <a:t>）</a:t>
            </a:r>
            <a:endParaRPr lang="en-US" altLang="zh-CN" b="1" dirty="0">
              <a:latin typeface="Arial" pitchFamily="34" charset="0"/>
              <a:cs typeface="Arial" pitchFamily="34" charset="0"/>
            </a:endParaRPr>
          </a:p>
          <a:p>
            <a:r>
              <a:rPr lang="zh-CN" altLang="en-US" b="1" dirty="0">
                <a:latin typeface="Arial" pitchFamily="34" charset="0"/>
                <a:cs typeface="Arial" pitchFamily="34" charset="0"/>
              </a:rPr>
              <a:t>选型表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93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5484" y="1825624"/>
            <a:ext cx="11273590" cy="4358607"/>
          </a:xfrm>
        </p:spPr>
        <p:txBody>
          <a:bodyPr/>
          <a:lstStyle/>
          <a:p>
            <a:r>
              <a:rPr lang="zh-CN" altLang="en-US" sz="2400" dirty="0" smtClean="0"/>
              <a:t>限流的多少可以通过下面</a:t>
            </a:r>
            <a:r>
              <a:rPr lang="en-US" altLang="zh-CN" sz="2400" dirty="0" err="1" smtClean="0"/>
              <a:t>Rset</a:t>
            </a:r>
            <a:r>
              <a:rPr lang="zh-CN" altLang="en-US" sz="2400" dirty="0" smtClean="0"/>
              <a:t>电阻值的大小来设置；</a:t>
            </a:r>
            <a:endParaRPr lang="en-US" altLang="zh-CN" sz="2400" dirty="0" smtClean="0"/>
          </a:p>
          <a:p>
            <a:r>
              <a:rPr lang="en-US" altLang="zh-CN" sz="2400" dirty="0" smtClean="0"/>
              <a:t>IC</a:t>
            </a:r>
            <a:r>
              <a:rPr lang="zh-CN" altLang="en-US" sz="2400" dirty="0" smtClean="0"/>
              <a:t>的限流精度</a:t>
            </a:r>
            <a:r>
              <a:rPr lang="en-US" altLang="zh-CN" sz="2400" dirty="0" smtClean="0"/>
              <a:t>+/-10%</a:t>
            </a:r>
            <a:r>
              <a:rPr lang="zh-CN" altLang="en-US" sz="2400" dirty="0" smtClean="0"/>
              <a:t>，可以满足苹果的应用要求。</a:t>
            </a:r>
            <a:endParaRPr lang="en-US" altLang="zh-CN" sz="2400" dirty="0" smtClean="0"/>
          </a:p>
          <a:p>
            <a:r>
              <a:rPr lang="en-US" altLang="zh-CN" sz="2400" dirty="0" smtClean="0"/>
              <a:t>USB</a:t>
            </a:r>
            <a:r>
              <a:rPr lang="zh-CN" altLang="en-US" sz="2400" dirty="0" smtClean="0"/>
              <a:t>口短路，电流会降到</a:t>
            </a:r>
            <a:r>
              <a:rPr lang="en-US" altLang="zh-CN" sz="2400" dirty="0" smtClean="0"/>
              <a:t>6mA</a:t>
            </a:r>
            <a:r>
              <a:rPr lang="zh-CN" altLang="en-US" sz="2400" dirty="0" smtClean="0"/>
              <a:t>， 当短路状态消除，</a:t>
            </a:r>
            <a:r>
              <a:rPr lang="en-US" altLang="zh-CN" sz="2400" dirty="0" smtClean="0"/>
              <a:t>12S</a:t>
            </a:r>
            <a:r>
              <a:rPr lang="zh-CN" altLang="en-US" sz="2400" dirty="0" smtClean="0"/>
              <a:t>后</a:t>
            </a:r>
            <a:r>
              <a:rPr lang="en-US" altLang="zh-CN" sz="2400" dirty="0" smtClean="0"/>
              <a:t>USB</a:t>
            </a:r>
            <a:r>
              <a:rPr lang="zh-CN" altLang="en-US" sz="2400" dirty="0" smtClean="0"/>
              <a:t>口输出电流自动恢复；</a:t>
            </a:r>
            <a:endParaRPr lang="en-US" altLang="zh-CN" sz="24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UC2500</a:t>
            </a:r>
            <a:r>
              <a:rPr lang="zh-CN" altLang="en-US" sz="4000" dirty="0" smtClean="0">
                <a:solidFill>
                  <a:srgbClr val="002060"/>
                </a:solidFill>
              </a:rPr>
              <a:t>（</a:t>
            </a:r>
            <a:r>
              <a:rPr lang="en-US" altLang="zh-CN" sz="4000" dirty="0" smtClean="0">
                <a:solidFill>
                  <a:srgbClr val="002060"/>
                </a:solidFill>
              </a:rPr>
              <a:t>45m</a:t>
            </a:r>
            <a:r>
              <a:rPr lang="zh-CN" altLang="en-US" sz="4000" dirty="0" smtClean="0">
                <a:solidFill>
                  <a:srgbClr val="002060"/>
                </a:solidFill>
              </a:rPr>
              <a:t>欧内阻）</a:t>
            </a:r>
            <a:r>
              <a:rPr lang="en-US" altLang="zh-CN" sz="4000" dirty="0" smtClean="0">
                <a:solidFill>
                  <a:srgbClr val="002060"/>
                </a:solidFill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</a:rPr>
              <a:t>为多</a:t>
            </a:r>
            <a:r>
              <a:rPr lang="en-US" altLang="zh-CN" sz="4000" dirty="0" smtClean="0">
                <a:solidFill>
                  <a:srgbClr val="002060"/>
                </a:solidFill>
              </a:rPr>
              <a:t>USB</a:t>
            </a:r>
            <a:r>
              <a:rPr lang="zh-CN" altLang="en-US" sz="4000" dirty="0" smtClean="0">
                <a:solidFill>
                  <a:srgbClr val="002060"/>
                </a:solidFill>
              </a:rPr>
              <a:t>口和多</a:t>
            </a:r>
            <a:r>
              <a:rPr lang="en-US" altLang="zh-CN" sz="4000" dirty="0" smtClean="0">
                <a:solidFill>
                  <a:srgbClr val="002060"/>
                </a:solidFill>
              </a:rPr>
              <a:t>TYPE-C</a:t>
            </a:r>
            <a:r>
              <a:rPr lang="zh-CN" altLang="en-US" sz="4000" dirty="0" smtClean="0">
                <a:solidFill>
                  <a:srgbClr val="002060"/>
                </a:solidFill>
              </a:rPr>
              <a:t>口产品的应用（</a:t>
            </a:r>
            <a:r>
              <a:rPr lang="en-US" altLang="zh-CN" sz="4000" dirty="0">
                <a:solidFill>
                  <a:srgbClr val="002060"/>
                </a:solidFill>
              </a:rPr>
              <a:t>2</a:t>
            </a:r>
            <a:r>
              <a:rPr lang="zh-CN" altLang="en-US" sz="4000" dirty="0" smtClean="0">
                <a:solidFill>
                  <a:srgbClr val="002060"/>
                </a:solidFill>
              </a:rPr>
              <a:t>）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29476"/>
            <a:ext cx="10239375" cy="23241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6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UC2501</a:t>
            </a:r>
            <a:r>
              <a:rPr lang="zh-CN" altLang="en-US" sz="4000" dirty="0" smtClean="0">
                <a:solidFill>
                  <a:srgbClr val="002060"/>
                </a:solidFill>
              </a:rPr>
              <a:t>（</a:t>
            </a:r>
            <a:r>
              <a:rPr lang="en-US" altLang="zh-CN" sz="4000" dirty="0" smtClean="0">
                <a:solidFill>
                  <a:srgbClr val="002060"/>
                </a:solidFill>
              </a:rPr>
              <a:t>45m</a:t>
            </a:r>
            <a:r>
              <a:rPr lang="zh-CN" altLang="en-US" sz="4000" dirty="0" smtClean="0">
                <a:solidFill>
                  <a:srgbClr val="002060"/>
                </a:solidFill>
              </a:rPr>
              <a:t>欧内阻）</a:t>
            </a:r>
            <a:r>
              <a:rPr lang="en-US" altLang="zh-CN" sz="4000" dirty="0" smtClean="0">
                <a:solidFill>
                  <a:srgbClr val="002060"/>
                </a:solidFill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</a:rPr>
              <a:t>为多</a:t>
            </a:r>
            <a:r>
              <a:rPr lang="en-US" altLang="zh-CN" sz="4000" dirty="0" smtClean="0">
                <a:solidFill>
                  <a:srgbClr val="002060"/>
                </a:solidFill>
              </a:rPr>
              <a:t>USB</a:t>
            </a:r>
            <a:r>
              <a:rPr lang="zh-CN" altLang="en-US" sz="4000" dirty="0" smtClean="0">
                <a:solidFill>
                  <a:srgbClr val="002060"/>
                </a:solidFill>
              </a:rPr>
              <a:t>口和多</a:t>
            </a:r>
            <a:r>
              <a:rPr lang="en-US" altLang="zh-CN" sz="4000" dirty="0" smtClean="0">
                <a:solidFill>
                  <a:srgbClr val="002060"/>
                </a:solidFill>
              </a:rPr>
              <a:t>TYPE-C</a:t>
            </a:r>
            <a:r>
              <a:rPr lang="zh-CN" altLang="en-US" sz="4000" dirty="0" smtClean="0">
                <a:solidFill>
                  <a:srgbClr val="002060"/>
                </a:solidFill>
              </a:rPr>
              <a:t>口产品的应用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49" y="5934669"/>
            <a:ext cx="683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短路恢复时间为</a:t>
            </a:r>
            <a:r>
              <a:rPr lang="en-US" altLang="zh-CN" b="1" dirty="0" smtClean="0">
                <a:solidFill>
                  <a:srgbClr val="FF0000"/>
                </a:solidFill>
              </a:rPr>
              <a:t>1.2S</a:t>
            </a:r>
            <a:r>
              <a:rPr lang="zh-CN" altLang="en-US" b="1" dirty="0" smtClean="0">
                <a:solidFill>
                  <a:srgbClr val="FF0000"/>
                </a:solidFill>
              </a:rPr>
              <a:t>； 带使能脚； 为</a:t>
            </a:r>
            <a:r>
              <a:rPr lang="en-US" altLang="zh-CN" b="1" dirty="0" smtClean="0">
                <a:solidFill>
                  <a:srgbClr val="FF0000"/>
                </a:solidFill>
              </a:rPr>
              <a:t>UC2500</a:t>
            </a:r>
            <a:r>
              <a:rPr lang="zh-CN" altLang="en-US" b="1" dirty="0" smtClean="0">
                <a:solidFill>
                  <a:srgbClr val="FF0000"/>
                </a:solidFill>
              </a:rPr>
              <a:t>的升级版本；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33021"/>
            <a:ext cx="9372599" cy="375931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8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UC2502</a:t>
            </a:r>
            <a:r>
              <a:rPr lang="zh-CN" altLang="en-US" sz="4000" dirty="0" smtClean="0">
                <a:solidFill>
                  <a:srgbClr val="002060"/>
                </a:solidFill>
              </a:rPr>
              <a:t>（</a:t>
            </a:r>
            <a:r>
              <a:rPr lang="en-US" altLang="zh-CN" sz="4000" dirty="0" smtClean="0">
                <a:solidFill>
                  <a:srgbClr val="002060"/>
                </a:solidFill>
              </a:rPr>
              <a:t>29m</a:t>
            </a:r>
            <a:r>
              <a:rPr lang="zh-CN" altLang="en-US" sz="4000" dirty="0" smtClean="0">
                <a:solidFill>
                  <a:srgbClr val="002060"/>
                </a:solidFill>
              </a:rPr>
              <a:t>欧内阻）</a:t>
            </a:r>
            <a:r>
              <a:rPr lang="en-US" altLang="zh-CN" sz="4000" dirty="0" smtClean="0">
                <a:solidFill>
                  <a:srgbClr val="002060"/>
                </a:solidFill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</a:rPr>
              <a:t>为多</a:t>
            </a:r>
            <a:r>
              <a:rPr lang="en-US" altLang="zh-CN" sz="4000" dirty="0" smtClean="0">
                <a:solidFill>
                  <a:srgbClr val="002060"/>
                </a:solidFill>
              </a:rPr>
              <a:t>USB</a:t>
            </a:r>
            <a:r>
              <a:rPr lang="zh-CN" altLang="en-US" sz="4000" dirty="0" smtClean="0">
                <a:solidFill>
                  <a:srgbClr val="002060"/>
                </a:solidFill>
              </a:rPr>
              <a:t>口和多</a:t>
            </a:r>
            <a:r>
              <a:rPr lang="en-US" altLang="zh-CN" sz="4000" dirty="0" smtClean="0">
                <a:solidFill>
                  <a:srgbClr val="002060"/>
                </a:solidFill>
              </a:rPr>
              <a:t>TYPE-C</a:t>
            </a:r>
            <a:r>
              <a:rPr lang="zh-CN" altLang="en-US" sz="4000" dirty="0" smtClean="0">
                <a:solidFill>
                  <a:srgbClr val="002060"/>
                </a:solidFill>
              </a:rPr>
              <a:t>口产品的应用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00449" y="5934669"/>
            <a:ext cx="683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短路恢复时间为</a:t>
            </a:r>
            <a:r>
              <a:rPr lang="en-US" altLang="zh-CN" b="1" dirty="0" smtClean="0">
                <a:solidFill>
                  <a:srgbClr val="FF0000"/>
                </a:solidFill>
              </a:rPr>
              <a:t>1.2S</a:t>
            </a:r>
            <a:r>
              <a:rPr lang="zh-CN" altLang="en-US" b="1" dirty="0" smtClean="0">
                <a:solidFill>
                  <a:srgbClr val="FF0000"/>
                </a:solidFill>
              </a:rPr>
              <a:t>； 带使能脚； 为</a:t>
            </a:r>
            <a:r>
              <a:rPr lang="en-US" altLang="zh-CN" b="1" dirty="0" smtClean="0">
                <a:solidFill>
                  <a:srgbClr val="FF0000"/>
                </a:solidFill>
              </a:rPr>
              <a:t>UC2500/01</a:t>
            </a:r>
            <a:r>
              <a:rPr lang="zh-CN" altLang="en-US" b="1" dirty="0" smtClean="0">
                <a:solidFill>
                  <a:srgbClr val="FF0000"/>
                </a:solidFill>
              </a:rPr>
              <a:t>的升级版本；很方便过六级能效；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2" y="1563536"/>
            <a:ext cx="10392178" cy="4126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79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002060"/>
                </a:solidFill>
              </a:rPr>
              <a:t>UC2510</a:t>
            </a:r>
            <a:r>
              <a:rPr lang="zh-CN" altLang="en-US" sz="4000" dirty="0" smtClean="0">
                <a:solidFill>
                  <a:srgbClr val="002060"/>
                </a:solidFill>
              </a:rPr>
              <a:t>（</a:t>
            </a:r>
            <a:r>
              <a:rPr lang="en-US" altLang="zh-CN" sz="4000" dirty="0" smtClean="0">
                <a:solidFill>
                  <a:srgbClr val="002060"/>
                </a:solidFill>
              </a:rPr>
              <a:t>30m</a:t>
            </a:r>
            <a:r>
              <a:rPr lang="zh-CN" altLang="en-US" sz="4000" dirty="0" smtClean="0">
                <a:solidFill>
                  <a:srgbClr val="002060"/>
                </a:solidFill>
              </a:rPr>
              <a:t>欧内阻）</a:t>
            </a:r>
            <a:r>
              <a:rPr lang="en-US" altLang="zh-CN" sz="4000" dirty="0" smtClean="0">
                <a:solidFill>
                  <a:srgbClr val="002060"/>
                </a:solidFill>
              </a:rPr>
              <a:t> </a:t>
            </a:r>
            <a:r>
              <a:rPr lang="zh-CN" altLang="en-US" sz="4000" dirty="0" smtClean="0">
                <a:solidFill>
                  <a:srgbClr val="002060"/>
                </a:solidFill>
              </a:rPr>
              <a:t>纯限流产品的应用</a:t>
            </a:r>
            <a:endParaRPr lang="zh-CN" altLang="en-US" sz="4000" dirty="0">
              <a:solidFill>
                <a:srgbClr val="00206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79987" y="5419514"/>
            <a:ext cx="683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可以配合</a:t>
            </a:r>
            <a:r>
              <a:rPr lang="en-US" altLang="zh-CN" b="1" dirty="0" smtClean="0">
                <a:solidFill>
                  <a:srgbClr val="FF0000"/>
                </a:solidFill>
              </a:rPr>
              <a:t>TYPE-C</a:t>
            </a:r>
            <a:r>
              <a:rPr lang="zh-CN" altLang="en-US" b="1" dirty="0" smtClean="0">
                <a:solidFill>
                  <a:srgbClr val="FF0000"/>
                </a:solidFill>
              </a:rPr>
              <a:t>应用，防止电流倒灌；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93" y="1834715"/>
            <a:ext cx="7881870" cy="31712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0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SMH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智能充电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/</a:t>
            </a:r>
            <a:r>
              <a:rPr lang="zh-CN" altLang="en-US" dirty="0" smtClean="0">
                <a:solidFill>
                  <a:schemeClr val="tx1"/>
                </a:solidFill>
                <a:sym typeface="+mn-ea"/>
              </a:rPr>
              <a:t>数据传输芯片</a:t>
            </a:r>
            <a:r>
              <a:rPr lang="en-US" altLang="zh-CN" dirty="0" smtClean="0">
                <a:solidFill>
                  <a:schemeClr val="tx1"/>
                </a:solidFill>
                <a:sym typeface="+mn-ea"/>
              </a:rPr>
              <a:t>UC2636</a:t>
            </a:r>
          </a:p>
          <a:p>
            <a:endParaRPr lang="zh-CN" altLang="en-US" dirty="0">
              <a:latin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555" y="1677670"/>
            <a:ext cx="3401060" cy="3718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：</a:t>
            </a:r>
            <a:r>
              <a:rPr lang="en-US" altLang="zh-CN" sz="2000" dirty="0" smtClean="0">
                <a:sym typeface="+mn-ea"/>
              </a:rPr>
              <a:t>UC2636</a:t>
            </a:r>
            <a:r>
              <a:rPr lang="zh-CN" altLang="en-US" sz="2000" dirty="0" smtClean="0">
                <a:sym typeface="+mn-ea"/>
              </a:rPr>
              <a:t>主要是通关开关切换，让</a:t>
            </a:r>
            <a:r>
              <a:rPr lang="en-US" altLang="zh-CN" sz="2000" dirty="0" smtClean="0">
                <a:sym typeface="+mn-ea"/>
              </a:rPr>
              <a:t>USB</a:t>
            </a:r>
            <a:r>
              <a:rPr lang="zh-CN" altLang="en-US" sz="2000" dirty="0" smtClean="0">
                <a:sym typeface="+mn-ea"/>
              </a:rPr>
              <a:t>线工作在两种模式下； 模式一： </a:t>
            </a:r>
            <a:r>
              <a:rPr lang="en-US" altLang="zh-CN" sz="2000" dirty="0" smtClean="0">
                <a:sym typeface="+mn-ea"/>
              </a:rPr>
              <a:t>5V </a:t>
            </a:r>
            <a:r>
              <a:rPr lang="zh-CN" altLang="en-US" sz="2000" dirty="0" smtClean="0">
                <a:sym typeface="+mn-ea"/>
              </a:rPr>
              <a:t>万能充电模式（默认模式）； 模式二： 快充模式和</a:t>
            </a:r>
            <a:r>
              <a:rPr lang="en-US" altLang="zh-CN" sz="2000" dirty="0" smtClean="0">
                <a:sym typeface="+mn-ea"/>
              </a:rPr>
              <a:t>USB</a:t>
            </a:r>
            <a:r>
              <a:rPr lang="zh-CN" altLang="en-US" sz="2000" dirty="0" smtClean="0">
                <a:sym typeface="+mn-ea"/>
              </a:rPr>
              <a:t>数据传输模式；可以</a:t>
            </a:r>
            <a:r>
              <a:rPr lang="zh-CN" altLang="en-US" sz="2000" dirty="0">
                <a:sym typeface="+mn-ea"/>
              </a:rPr>
              <a:t>广泛用于</a:t>
            </a:r>
            <a:r>
              <a:rPr lang="en-US" altLang="zh-CN" sz="2000" dirty="0">
                <a:sym typeface="+mn-ea"/>
              </a:rPr>
              <a:t>USB</a:t>
            </a:r>
            <a:r>
              <a:rPr lang="zh-CN" altLang="en-US" sz="2000" dirty="0" smtClean="0">
                <a:sym typeface="+mn-ea"/>
              </a:rPr>
              <a:t>线材，</a:t>
            </a:r>
            <a:r>
              <a:rPr lang="zh-CN" altLang="en-US" sz="2000" u="sng" dirty="0" smtClean="0">
                <a:solidFill>
                  <a:srgbClr val="FF0000"/>
                </a:solidFill>
                <a:sym typeface="+mn-ea"/>
              </a:rPr>
              <a:t>解决</a:t>
            </a:r>
            <a:r>
              <a:rPr lang="zh-CN" altLang="en-US" sz="2000" u="sng" dirty="0">
                <a:solidFill>
                  <a:srgbClr val="FF0000"/>
                </a:solidFill>
                <a:sym typeface="+mn-ea"/>
              </a:rPr>
              <a:t>充电和通讯兼容</a:t>
            </a:r>
            <a:r>
              <a:rPr lang="zh-CN" altLang="en-US" sz="2000" dirty="0">
                <a:sym typeface="+mn-ea"/>
              </a:rPr>
              <a:t>的问题</a:t>
            </a:r>
            <a:r>
              <a:rPr lang="zh-CN" altLang="en-US" sz="2000" dirty="0" smtClean="0">
                <a:sym typeface="+mn-ea"/>
              </a:rPr>
              <a:t>。</a:t>
            </a:r>
            <a:endParaRPr lang="en-US" altLang="zh-CN" sz="2000" dirty="0" smtClean="0"/>
          </a:p>
          <a:p>
            <a:r>
              <a:rPr lang="zh-CN" altLang="en-US" sz="2000" dirty="0" smtClean="0">
                <a:sym typeface="+mn-ea"/>
              </a:rPr>
              <a:t> </a:t>
            </a:r>
            <a:r>
              <a:rPr lang="en-US" altLang="zh-CN" sz="2000" dirty="0" smtClean="0">
                <a:sym typeface="+mn-ea"/>
              </a:rPr>
              <a:t>UC2636</a:t>
            </a:r>
            <a:r>
              <a:rPr lang="zh-CN" altLang="en-US" sz="2000" dirty="0" smtClean="0">
                <a:sym typeface="+mn-ea"/>
              </a:rPr>
              <a:t>应用电路（按键开关或者触摸开关；此处为按键开关）： </a:t>
            </a:r>
            <a:endParaRPr lang="en-US" altLang="zh-CN" sz="2000" dirty="0" smtClean="0"/>
          </a:p>
          <a:p>
            <a:r>
              <a:rPr lang="zh-CN" altLang="en-US" dirty="0" smtClean="0">
                <a:sym typeface="+mn-ea"/>
              </a:rPr>
              <a:t> </a:t>
            </a:r>
            <a:endParaRPr lang="zh-CN" altLang="en-US" dirty="0"/>
          </a:p>
        </p:txBody>
      </p:sp>
      <p:pic>
        <p:nvPicPr>
          <p:cNvPr id="20" name="图片 19" descr="图片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655" y="1860550"/>
            <a:ext cx="4629785" cy="3477260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3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15168" y="206864"/>
            <a:ext cx="799288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部分应用连接</a:t>
            </a:r>
            <a:endParaRPr lang="zh-CN" altLang="en-US" sz="4400" b="1" dirty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3973"/>
            <a:ext cx="1539240" cy="32617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46760" y="976305"/>
            <a:ext cx="10097616" cy="575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en-US" altLang="zh-CN" sz="1400" i="1" dirty="0" err="1">
                <a:latin typeface="Calibri" panose="020F0502020204030204" pitchFamily="34" charset="0"/>
                <a:ea typeface="宋体" panose="02010600030101010101" pitchFamily="2" charset="-122"/>
              </a:rPr>
              <a:t>Simens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 application link: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u="sng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3"/>
              </a:rPr>
              <a:t>http://www.myzaker.com/article/588289091bc8e0b85d000024/</a:t>
            </a:r>
            <a:endParaRPr lang="zh-CN" altLang="zh-CN" sz="1400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小米最新发布产品应用链接：（我们的产品为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UC2634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， 一个产品用到两颗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UC2634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4"/>
              </a:rPr>
              <a:t>http://wsq.discuz.qq.com/?c=index&amp;a=viewthread&amp;f=wx&amp;siteid=263858267&amp;tid=10800&amp;source=wxhy&amp;fromuid=0&amp;from=groupmessage&amp;isappinstalled=0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   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360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产品应用链接：（上面有表示采用了芯卓微识别芯片）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   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5"/>
              </a:rPr>
              <a:t>http://mall.360.com/shop/item?item_id=5582588258d4a6a50d000011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 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乐视产品应用链接：（芯卓微产品识别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+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限流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UC2501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被应用）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6"/>
              </a:rPr>
              <a:t>http://wsq.discuz.qq.com/?c=index&amp;a=viewthread&amp;f=wx&amp;siteid=263858267&amp;tid=10231&amp;source=wxhy&amp;fromuid=0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 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公牛插座产品应用芯卓微产品链接：（芯卓微产品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UC2631+UC2632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被应用）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7"/>
              </a:rPr>
              <a:t>http://digi.163.com/15/0724/07/AV97ACOU00162OUT_6.html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 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魅族双口旅行充电器：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(UC2634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应用）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   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8"/>
              </a:rPr>
              <a:t>http://www.chongdiantou.com/wp/archives/8167.html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公牛插座应用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 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9"/>
              </a:rPr>
              <a:t>http://m.toutiao.com/i6272587068266775041/?wxshare_count=3&amp;pbid=25462988919&amp;from=timeline&amp;isappinstalled=0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航嘉插座应用：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 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10"/>
              </a:rPr>
              <a:t>http://www.chongdiantou.com/wp/archives/3726.html?from=timeline&amp;isappinstalled=0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青米插线板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UC2631+UC2632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应用链接：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11"/>
              </a:rPr>
              <a:t>http://www.chongdiantou.com/wp/archives/6245.html?from=timeline&amp;isappinstalled=0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-228600" algn="just"/>
            <a:r>
              <a:rPr lang="en-US" altLang="zh-CN" sz="1400" dirty="0">
                <a:latin typeface="Wingdings" panose="05000000000000000000" pitchFamily="2" charset="2"/>
                <a:ea typeface="宋体" panose="02010600030101010101" pitchFamily="2" charset="-122"/>
              </a:rPr>
              <a:t>l</a:t>
            </a:r>
            <a:r>
              <a:rPr lang="en-US" altLang="zh-CN" sz="1400" dirty="0">
                <a:latin typeface="Times New Roman" panose="02020603050405020304" pitchFamily="18" charset="0"/>
                <a:ea typeface="宋体" panose="02010600030101010101" pitchFamily="2" charset="-122"/>
              </a:rPr>
              <a:t>  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飞雕排插应用链接</a:t>
            </a:r>
            <a:r>
              <a:rPr lang="en-US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UC2501</a:t>
            </a:r>
            <a:r>
              <a:rPr lang="zh-CN" altLang="zh-CN" sz="1400" i="1" dirty="0">
                <a:latin typeface="Calibri" panose="020F0502020204030204" pitchFamily="34" charset="0"/>
                <a:ea typeface="宋体" panose="02010600030101010101" pitchFamily="2" charset="-122"/>
              </a:rPr>
              <a:t>应用链接：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228600" indent="266700" algn="just"/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12"/>
              </a:rPr>
              <a:t>http://www.chongdiantou.com/wp/archives/7326.html</a:t>
            </a:r>
            <a:endParaRPr lang="zh-CN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1400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  </a:t>
            </a:r>
            <a:r>
              <a:rPr lang="en-US" altLang="zh-CN" sz="1400" i="1" u="sng" dirty="0">
                <a:solidFill>
                  <a:srgbClr val="0563C1"/>
                </a:solidFill>
                <a:latin typeface="Calibri" panose="020F0502020204030204" pitchFamily="34" charset="0"/>
                <a:ea typeface="宋体" panose="02010600030101010101" pitchFamily="2" charset="-122"/>
                <a:hlinkClick r:id="rId13"/>
              </a:rPr>
              <a:t>http://www.chongdiantou.com/wp/archives/1495.html?from=timeline&amp;isappinstalled=0</a:t>
            </a:r>
            <a:endParaRPr lang="en-US" altLang="zh-CN" sz="1400" i="1" u="sng" dirty="0">
              <a:solidFill>
                <a:srgbClr val="0563C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i="1" u="sng" dirty="0" err="1">
                <a:latin typeface="Calibri" panose="020F0502020204030204" pitchFamily="34" charset="0"/>
                <a:ea typeface="宋体" panose="02010600030101010101" pitchFamily="2" charset="-122"/>
              </a:rPr>
              <a:t>Orico</a:t>
            </a:r>
            <a:r>
              <a:rPr lang="en-US" altLang="zh-CN" sz="1400" i="1" u="sng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i="1" u="sng" dirty="0" err="1">
                <a:latin typeface="Calibri" panose="020F0502020204030204" pitchFamily="34" charset="0"/>
                <a:ea typeface="宋体" panose="02010600030101010101" pitchFamily="2" charset="-122"/>
              </a:rPr>
              <a:t>applcition</a:t>
            </a:r>
            <a:r>
              <a:rPr lang="en-US" altLang="zh-CN" sz="1400" i="1" u="sng" dirty="0">
                <a:latin typeface="Calibri" panose="020F0502020204030204" pitchFamily="34" charset="0"/>
                <a:ea typeface="宋体" panose="02010600030101010101" pitchFamily="2" charset="-122"/>
              </a:rPr>
              <a:t> link for UC2500: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zh-CN" sz="1400" i="1" u="sng" dirty="0">
                <a:solidFill>
                  <a:srgbClr val="FF0000"/>
                </a:solidFill>
                <a:highlight>
                  <a:srgbClr val="FFFFFF"/>
                </a:highlight>
                <a:latin typeface="Times New Roman" charset="0"/>
                <a:ea typeface="宋体" charset="0"/>
                <a:cs typeface="宋体" charset="0"/>
                <a:hlinkClick r:id="rId14"/>
              </a:rPr>
              <a:t>http://www.chongdiantou.com/thread-4458-1-1.html</a:t>
            </a:r>
            <a:endParaRPr lang="zh-CN" altLang="en-US" sz="1400" i="1" dirty="0">
              <a:latin typeface="Times New Roman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3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9134" y="2992415"/>
            <a:ext cx="10515600" cy="1325563"/>
          </a:xfrm>
        </p:spPr>
        <p:txBody>
          <a:bodyPr/>
          <a:lstStyle/>
          <a:p>
            <a:r>
              <a:rPr lang="en-US" altLang="zh-CN" b="1" dirty="0" smtClean="0"/>
              <a:t>TYPE-C</a:t>
            </a:r>
            <a:r>
              <a:rPr lang="zh-CN" altLang="en-US" b="1" dirty="0" smtClean="0"/>
              <a:t>产品简单介绍</a:t>
            </a:r>
            <a:endParaRPr lang="zh-CN" altLang="en-US" b="1" dirty="0"/>
          </a:p>
        </p:txBody>
      </p:sp>
      <p:pic>
        <p:nvPicPr>
          <p:cNvPr id="7" name="图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22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1253" y="107548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TYPE-C</a:t>
            </a:r>
            <a:r>
              <a:rPr lang="zh-CN" altLang="en-US" dirty="0" smtClean="0"/>
              <a:t>产品简单介绍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271832"/>
            <a:ext cx="9028090" cy="5463433"/>
          </a:xfrm>
        </p:spPr>
      </p:pic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6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UC2608</a:t>
            </a:r>
            <a:r>
              <a:rPr lang="zh-CN" altLang="en-US" dirty="0" smtClean="0"/>
              <a:t>， 多口应用的通路市场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191" y="1464102"/>
            <a:ext cx="8139448" cy="36422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3487" y="5281980"/>
            <a:ext cx="792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PMOS</a:t>
            </a:r>
            <a:r>
              <a:rPr lang="zh-CN" altLang="en-US" dirty="0" smtClean="0"/>
              <a:t>的功能为开关和限流；</a:t>
            </a:r>
            <a:r>
              <a:rPr lang="en-US" altLang="zh-CN" dirty="0" smtClean="0"/>
              <a:t>IC</a:t>
            </a:r>
            <a:r>
              <a:rPr lang="zh-CN" altLang="en-US" dirty="0" smtClean="0"/>
              <a:t>含识别功能；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，含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type-c</a:t>
            </a:r>
            <a:r>
              <a:rPr lang="zh-CN" altLang="en-US" dirty="0" smtClean="0"/>
              <a:t>芯片，通常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的导通内阻比较大， 处理散热是个大问题；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，封装为</a:t>
            </a:r>
            <a:r>
              <a:rPr lang="en-US" altLang="zh-CN" dirty="0" smtClean="0"/>
              <a:t>MSOP10</a:t>
            </a:r>
            <a:r>
              <a:rPr lang="zh-CN" altLang="en-US" dirty="0" smtClean="0"/>
              <a:t>封装；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5"/>
          <p:cNvSpPr/>
          <p:nvPr/>
        </p:nvSpPr>
        <p:spPr>
          <a:xfrm rot="19301881">
            <a:off x="2184420" y="29591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UC2607</a:t>
            </a:r>
            <a:r>
              <a:rPr lang="zh-CN" altLang="en-US" dirty="0" smtClean="0"/>
              <a:t>， 多口应用的通路市场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73487" y="5281980"/>
            <a:ext cx="10238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PMOS</a:t>
            </a:r>
            <a:r>
              <a:rPr lang="zh-CN" altLang="en-US" dirty="0" smtClean="0"/>
              <a:t>的功能为开关，</a:t>
            </a:r>
            <a:r>
              <a:rPr lang="en-US" altLang="zh-CN" dirty="0" smtClean="0"/>
              <a:t>IC</a:t>
            </a:r>
            <a:r>
              <a:rPr lang="zh-CN" altLang="en-US" dirty="0" smtClean="0"/>
              <a:t>含识别功能；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</a:t>
            </a:r>
            <a:r>
              <a:rPr lang="zh-CN" altLang="en-US" dirty="0"/>
              <a:t>如果要限流功能，可以带</a:t>
            </a:r>
            <a:r>
              <a:rPr lang="en-US" altLang="zh-CN" dirty="0"/>
              <a:t>UC2510</a:t>
            </a:r>
            <a:r>
              <a:rPr lang="zh-CN" altLang="en-US" dirty="0"/>
              <a:t>（可以防止电流倒灌）， </a:t>
            </a:r>
            <a:r>
              <a:rPr lang="en-US" altLang="zh-CN" dirty="0" smtClean="0"/>
              <a:t>UC2510</a:t>
            </a:r>
            <a:r>
              <a:rPr lang="zh-CN" altLang="en-US" dirty="0" smtClean="0"/>
              <a:t>为</a:t>
            </a:r>
            <a:r>
              <a:rPr lang="en-US" altLang="zh-CN" dirty="0" smtClean="0"/>
              <a:t>30m</a:t>
            </a:r>
            <a:r>
              <a:rPr lang="zh-CN" altLang="en-US" dirty="0" smtClean="0"/>
              <a:t>欧姆内阻</a:t>
            </a:r>
            <a:r>
              <a:rPr lang="en-US" altLang="zh-CN" dirty="0" smtClean="0"/>
              <a:t>SOT23-5</a:t>
            </a:r>
            <a:r>
              <a:rPr lang="zh-CN" altLang="en-US" dirty="0" smtClean="0"/>
              <a:t>限流</a:t>
            </a:r>
            <a:r>
              <a:rPr lang="en-US" altLang="zh-CN" dirty="0" smtClean="0"/>
              <a:t>IC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，封装为</a:t>
            </a:r>
            <a:r>
              <a:rPr lang="en-US" altLang="zh-CN" dirty="0" smtClean="0"/>
              <a:t>MSOP8</a:t>
            </a:r>
            <a:r>
              <a:rPr lang="zh-CN" altLang="en-US" dirty="0" smtClean="0"/>
              <a:t>封装；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727908" cy="3111288"/>
          </a:xfrm>
          <a:prstGeom prst="rect">
            <a:avLst/>
          </a:prstGeom>
        </p:spPr>
      </p:pic>
      <p:sp>
        <p:nvSpPr>
          <p:cNvPr id="7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5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30426"/>
            <a:ext cx="91440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Arial" pitchFamily="34" charset="0"/>
                <a:cs typeface="Arial" pitchFamily="34" charset="0"/>
              </a:rPr>
              <a:t>最佳兼容性和快速</a:t>
            </a:r>
            <a:r>
              <a:rPr lang="en-US" altLang="zh-CN" sz="4000" b="1" dirty="0">
                <a:latin typeface="Arial" pitchFamily="34" charset="0"/>
                <a:cs typeface="Arial" pitchFamily="34" charset="0"/>
              </a:rPr>
              <a:t>USB</a:t>
            </a:r>
            <a:r>
              <a:rPr lang="zh-CN" altLang="en-US" sz="4000" b="1" dirty="0">
                <a:latin typeface="Arial" pitchFamily="34" charset="0"/>
                <a:cs typeface="Arial" pitchFamily="34" charset="0"/>
              </a:rPr>
              <a:t>充电方案</a:t>
            </a:r>
            <a:r>
              <a:rPr lang="en-US" altLang="zh-CN" sz="4000" b="1" dirty="0">
                <a:latin typeface="Arial" pitchFamily="34" charset="0"/>
                <a:cs typeface="Arial" pitchFamily="34" charset="0"/>
              </a:rPr>
              <a:t>(</a:t>
            </a:r>
            <a:r>
              <a:rPr lang="zh-CN" altLang="en-US" sz="4000" b="1" dirty="0">
                <a:latin typeface="Arial" pitchFamily="34" charset="0"/>
                <a:cs typeface="Arial" pitchFamily="34" charset="0"/>
              </a:rPr>
              <a:t>识别</a:t>
            </a:r>
            <a:r>
              <a:rPr lang="zh-CN" altLang="en-US" sz="4000" b="1" dirty="0" smtClean="0">
                <a:latin typeface="Arial" pitchFamily="34" charset="0"/>
                <a:cs typeface="Arial" pitchFamily="34" charset="0"/>
              </a:rPr>
              <a:t>芯片</a:t>
            </a:r>
            <a:r>
              <a:rPr lang="en-US" altLang="zh-CN" sz="4000" b="1" dirty="0" smtClean="0">
                <a:latin typeface="Arial" pitchFamily="34" charset="0"/>
                <a:cs typeface="Arial" pitchFamily="34" charset="0"/>
              </a:rPr>
              <a:t>UC2631/2/3/4/5</a:t>
            </a:r>
            <a:r>
              <a:rPr lang="en-US" altLang="zh-CN" sz="40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UC2606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8" y="1690688"/>
            <a:ext cx="8178085" cy="3304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3487" y="5281980"/>
            <a:ext cx="955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PMOS</a:t>
            </a:r>
            <a:r>
              <a:rPr lang="zh-CN" altLang="en-US" dirty="0" smtClean="0"/>
              <a:t>的功能为开关和限流（不能防止电流倒灌）；</a:t>
            </a:r>
            <a:r>
              <a:rPr lang="en-US" altLang="zh-CN" dirty="0" smtClean="0"/>
              <a:t>IC</a:t>
            </a:r>
            <a:r>
              <a:rPr lang="zh-CN" altLang="en-US" b="1" dirty="0" smtClean="0">
                <a:solidFill>
                  <a:srgbClr val="FF0000"/>
                </a:solidFill>
              </a:rPr>
              <a:t>不</a:t>
            </a:r>
            <a:r>
              <a:rPr lang="zh-CN" altLang="en-US" dirty="0" smtClean="0"/>
              <a:t>含识别功能；主要针对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市场；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，含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type-c</a:t>
            </a:r>
            <a:r>
              <a:rPr lang="zh-CN" altLang="en-US" dirty="0" smtClean="0"/>
              <a:t>芯片，通常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的导通内阻比较大， 处理散热是个大问题；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，封装为</a:t>
            </a:r>
            <a:r>
              <a:rPr lang="en-US" altLang="zh-CN" dirty="0" smtClean="0"/>
              <a:t>MSOP8</a:t>
            </a:r>
            <a:r>
              <a:rPr lang="zh-CN" altLang="en-US" dirty="0" smtClean="0"/>
              <a:t>封装；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9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UC2605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73487" y="5281980"/>
            <a:ext cx="955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PMOS</a:t>
            </a:r>
            <a:r>
              <a:rPr lang="zh-CN" altLang="en-US" dirty="0" smtClean="0"/>
              <a:t>的功能为开关；</a:t>
            </a:r>
            <a:r>
              <a:rPr lang="en-US" altLang="zh-CN" dirty="0" smtClean="0"/>
              <a:t>IC</a:t>
            </a:r>
            <a:r>
              <a:rPr lang="zh-CN" altLang="en-US" b="1" dirty="0" smtClean="0">
                <a:solidFill>
                  <a:srgbClr val="FF0000"/>
                </a:solidFill>
              </a:rPr>
              <a:t>不</a:t>
            </a:r>
            <a:r>
              <a:rPr lang="zh-CN" altLang="en-US" dirty="0" smtClean="0"/>
              <a:t>含识别功能；主要针对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市场；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，含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type-c</a:t>
            </a:r>
            <a:r>
              <a:rPr lang="zh-CN" altLang="en-US" dirty="0" smtClean="0"/>
              <a:t>芯片，通常</a:t>
            </a:r>
            <a:r>
              <a:rPr lang="en-US" altLang="zh-CN" dirty="0" smtClean="0"/>
              <a:t>MOS</a:t>
            </a:r>
            <a:r>
              <a:rPr lang="zh-CN" altLang="en-US" dirty="0" smtClean="0"/>
              <a:t>的导通内阻比较大， 处理散热是个大问题；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，封装为</a:t>
            </a:r>
            <a:r>
              <a:rPr lang="en-US" altLang="zh-CN" dirty="0" smtClean="0"/>
              <a:t>SOT23-6</a:t>
            </a:r>
            <a:r>
              <a:rPr lang="zh-CN" altLang="en-US" dirty="0" smtClean="0"/>
              <a:t>封装；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" y="1434720"/>
            <a:ext cx="7741920" cy="3033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3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648" y="-15240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UC2604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730540" y="5935717"/>
            <a:ext cx="955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PMOS</a:t>
            </a:r>
            <a:r>
              <a:rPr lang="zh-CN" altLang="en-US" dirty="0" smtClean="0"/>
              <a:t>的功能为开关；</a:t>
            </a:r>
            <a:r>
              <a:rPr lang="en-US" altLang="zh-CN" dirty="0" smtClean="0"/>
              <a:t>IC</a:t>
            </a:r>
            <a:r>
              <a:rPr lang="zh-CN" altLang="en-US" b="1" dirty="0" smtClean="0">
                <a:solidFill>
                  <a:srgbClr val="FF0000"/>
                </a:solidFill>
              </a:rPr>
              <a:t>不</a:t>
            </a:r>
            <a:r>
              <a:rPr lang="zh-CN" altLang="en-US" dirty="0" smtClean="0"/>
              <a:t>含识别功能；主要针对</a:t>
            </a:r>
            <a:r>
              <a:rPr lang="en-US" altLang="zh-CN" dirty="0" smtClean="0"/>
              <a:t>OEM</a:t>
            </a:r>
            <a:r>
              <a:rPr lang="zh-CN" altLang="en-US" dirty="0" smtClean="0"/>
              <a:t>市场； 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，设置为两个</a:t>
            </a:r>
            <a:r>
              <a:rPr lang="en-US" altLang="zh-CN" dirty="0" smtClean="0"/>
              <a:t>TYPE-C</a:t>
            </a:r>
            <a:r>
              <a:rPr lang="zh-CN" altLang="en-US" dirty="0" smtClean="0"/>
              <a:t>应用的时候， 插入两个</a:t>
            </a:r>
            <a:r>
              <a:rPr lang="en-US" altLang="zh-CN" dirty="0" smtClean="0"/>
              <a:t>TYPE-C</a:t>
            </a:r>
            <a:r>
              <a:rPr lang="zh-CN" altLang="en-US" dirty="0" smtClean="0"/>
              <a:t>设备的时候，可以自动分配各</a:t>
            </a:r>
            <a:r>
              <a:rPr lang="en-US" altLang="zh-CN" dirty="0" smtClean="0"/>
              <a:t>1.5A</a:t>
            </a:r>
            <a:r>
              <a:rPr lang="zh-CN" altLang="en-US" dirty="0" smtClean="0"/>
              <a:t>电流；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，封装为</a:t>
            </a:r>
            <a:r>
              <a:rPr lang="en-US" altLang="zh-CN" dirty="0" smtClean="0"/>
              <a:t>SOT23-6</a:t>
            </a:r>
            <a:r>
              <a:rPr lang="zh-CN" altLang="en-US" dirty="0" smtClean="0"/>
              <a:t>封装；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99159"/>
            <a:ext cx="7421879" cy="4805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5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88" y="2754"/>
            <a:ext cx="2594700" cy="549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" y="552594"/>
            <a:ext cx="11292840" cy="61655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00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88" y="2754"/>
            <a:ext cx="2594700" cy="5498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6" y="868680"/>
            <a:ext cx="11629044" cy="5932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8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288" y="2754"/>
            <a:ext cx="2594700" cy="549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23" y="975360"/>
            <a:ext cx="11779606" cy="4998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0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9600" dirty="0" smtClean="0"/>
              <a:t>谢谢！</a:t>
            </a:r>
            <a:endParaRPr lang="zh-CN" altLang="en-US" sz="9600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4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</a:rPr>
              <a:t>   传统充电方案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919537" y="980730"/>
          <a:ext cx="8208912" cy="56166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736304"/>
                <a:gridCol w="2736304"/>
              </a:tblGrid>
              <a:tr h="53787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Dedicated Adapter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Configure Charging ID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Compatibility Issue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68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苹果</a:t>
                      </a:r>
                      <a:r>
                        <a:rPr lang="en-US" altLang="zh-CN" dirty="0" smtClean="0"/>
                        <a:t>2.1A</a:t>
                      </a:r>
                      <a:r>
                        <a:rPr lang="zh-CN" altLang="en-US" dirty="0" smtClean="0"/>
                        <a:t>充电方案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不充三星平板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2. </a:t>
                      </a:r>
                      <a:r>
                        <a:rPr lang="zh-CN" altLang="en-US" dirty="0" smtClean="0"/>
                        <a:t>部分智能手机只支持</a:t>
                      </a:r>
                      <a:r>
                        <a:rPr lang="en-US" altLang="zh-CN" dirty="0" smtClean="0"/>
                        <a:t>500mA</a:t>
                      </a:r>
                      <a:r>
                        <a:rPr lang="zh-CN" altLang="en-US" dirty="0" smtClean="0"/>
                        <a:t>充电</a:t>
                      </a:r>
                      <a:endParaRPr lang="en-US" altLang="zh-C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968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苹果</a:t>
                      </a:r>
                      <a:r>
                        <a:rPr lang="en-US" altLang="zh-CN" dirty="0" smtClean="0"/>
                        <a:t>1.0A</a:t>
                      </a:r>
                      <a:r>
                        <a:rPr lang="zh-CN" altLang="en-US" dirty="0" smtClean="0"/>
                        <a:t>充电方案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CN" altLang="en-US" baseline="0" dirty="0" smtClean="0"/>
                        <a:t>不充三星平板</a:t>
                      </a:r>
                      <a:endParaRPr lang="en-US" altLang="zh-CN" baseline="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n-US" altLang="zh-CN" baseline="0" dirty="0" err="1" smtClean="0"/>
                        <a:t>iPadx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只支持</a:t>
                      </a:r>
                      <a:r>
                        <a:rPr lang="en-US" altLang="zh-CN" baseline="0" dirty="0" smtClean="0"/>
                        <a:t>1.0A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3. </a:t>
                      </a:r>
                      <a:r>
                        <a:rPr lang="zh-CN" altLang="en-US" dirty="0" smtClean="0"/>
                        <a:t>部分智能手机只支持</a:t>
                      </a:r>
                      <a:r>
                        <a:rPr lang="en-US" altLang="zh-CN" dirty="0" smtClean="0"/>
                        <a:t>500mA</a:t>
                      </a:r>
                      <a:r>
                        <a:rPr lang="zh-CN" altLang="en-US" dirty="0" smtClean="0"/>
                        <a:t>充电</a:t>
                      </a:r>
                      <a:endParaRPr lang="en-US" altLang="zh-C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9687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三星</a:t>
                      </a:r>
                      <a:r>
                        <a:rPr lang="en-US" altLang="zh-CN" dirty="0" smtClean="0"/>
                        <a:t>2.1A</a:t>
                      </a:r>
                      <a:r>
                        <a:rPr lang="zh-CN" altLang="en-US" dirty="0" smtClean="0"/>
                        <a:t>充电方案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不充苹果平板和手机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2. </a:t>
                      </a:r>
                      <a:r>
                        <a:rPr lang="zh-CN" altLang="en-US" dirty="0" smtClean="0"/>
                        <a:t>部分智能手机只支持</a:t>
                      </a:r>
                      <a:r>
                        <a:rPr lang="en-US" altLang="zh-CN" dirty="0" smtClean="0"/>
                        <a:t>500mA</a:t>
                      </a:r>
                      <a:r>
                        <a:rPr lang="zh-CN" altLang="en-US" dirty="0" smtClean="0"/>
                        <a:t>充电</a:t>
                      </a:r>
                      <a:endParaRPr lang="en-US" altLang="zh-C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96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BC1.2</a:t>
                      </a:r>
                      <a:r>
                        <a:rPr lang="en-US" altLang="zh-CN" baseline="0" dirty="0" smtClean="0"/>
                        <a:t> DCP </a:t>
                      </a:r>
                      <a:r>
                        <a:rPr lang="zh-CN" altLang="en-US" baseline="0" dirty="0" smtClean="0"/>
                        <a:t>充电方案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不充苹果平板和手机</a:t>
                      </a:r>
                      <a:endParaRPr lang="en-US" altLang="zh-C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2.</a:t>
                      </a:r>
                      <a:r>
                        <a:rPr lang="zh-CN" altLang="en-US" baseline="0" dirty="0" smtClean="0"/>
                        <a:t>不充三星平板</a:t>
                      </a:r>
                      <a:endParaRPr lang="en-US" altLang="zh-CN" baseline="0" dirty="0" smtClean="0"/>
                    </a:p>
                    <a:p>
                      <a:endParaRPr lang="en-US" altLang="zh-C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iP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7888" y="1556792"/>
            <a:ext cx="1440160" cy="1174988"/>
          </a:xfrm>
          <a:prstGeom prst="rect">
            <a:avLst/>
          </a:prstGeom>
        </p:spPr>
      </p:pic>
      <p:pic>
        <p:nvPicPr>
          <p:cNvPr id="8" name="图片 7" descr="iPh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857" y="2782757"/>
            <a:ext cx="1752129" cy="1429515"/>
          </a:xfrm>
          <a:prstGeom prst="rect">
            <a:avLst/>
          </a:prstGeom>
        </p:spPr>
      </p:pic>
      <p:pic>
        <p:nvPicPr>
          <p:cNvPr id="9" name="图片 8" descr="Galax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1904" y="4221088"/>
            <a:ext cx="1296144" cy="1276280"/>
          </a:xfrm>
          <a:prstGeom prst="rect">
            <a:avLst/>
          </a:prstGeom>
        </p:spPr>
      </p:pic>
      <p:pic>
        <p:nvPicPr>
          <p:cNvPr id="10" name="图片 9" descr="BC1.2 DC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7928" y="5505546"/>
            <a:ext cx="1080120" cy="1193342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7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</a:rPr>
              <a:t>  传统充电方案兼容性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Group 398"/>
          <p:cNvGraphicFramePr>
            <a:graphicFrameLocks noGrp="1"/>
          </p:cNvGraphicFramePr>
          <p:nvPr>
            <p:ph idx="1"/>
          </p:nvPr>
        </p:nvGraphicFramePr>
        <p:xfrm>
          <a:off x="1919538" y="1233246"/>
          <a:ext cx="8352927" cy="5292098"/>
        </p:xfrm>
        <a:graphic>
          <a:graphicData uri="http://schemas.openxmlformats.org/drawingml/2006/table">
            <a:tbl>
              <a:tblPr/>
              <a:tblGrid>
                <a:gridCol w="2520280"/>
                <a:gridCol w="1368152"/>
                <a:gridCol w="1296144"/>
                <a:gridCol w="1368152"/>
                <a:gridCol w="1800199"/>
              </a:tblGrid>
              <a:tr h="5829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　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苹果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1.0A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充电器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苹果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2.1A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充电器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三星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2.1A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充电器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DCP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充电器（其他品牌充电器）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苹果所有的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iPhone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4/4S/5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iPhone3GS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850mA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850mA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三星平板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10.1/7.1/Note 8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1.5A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亚马逊平板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Kindle Fire/HD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1.0/1.8A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1.0/1.8A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谷歌平板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Nexus 7/10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SONY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智能手机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联想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智能手机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酷派智能手机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中兴智能手机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华为智能手机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8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</a:rPr>
              <a:t>   传统充电方案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6" descr="Car Char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1844824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63552" y="1412776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Arial" pitchFamily="34" charset="0"/>
                <a:cs typeface="Arial" pitchFamily="34" charset="0"/>
              </a:rPr>
              <a:t>为了解决兼容性问题，需要增加很多不同的充电接口：</a:t>
            </a:r>
            <a:endParaRPr lang="en-US" altLang="zh-C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4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647728" y="3429000"/>
            <a:ext cx="4536504" cy="216024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 SMH USB </a:t>
            </a:r>
            <a:r>
              <a:rPr lang="zh-CN" altLang="en-US" dirty="0" smtClean="0">
                <a:solidFill>
                  <a:srgbClr val="FF0000"/>
                </a:solidFill>
              </a:rPr>
              <a:t>智能充电方案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1703512" y="548680"/>
            <a:ext cx="8447028" cy="5184576"/>
            <a:chOff x="2524" y="1056"/>
            <a:chExt cx="10321" cy="7111"/>
          </a:xfrm>
        </p:grpSpPr>
        <p:sp>
          <p:nvSpPr>
            <p:cNvPr id="3098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524" y="1056"/>
              <a:ext cx="10321" cy="711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Rectangle 7"/>
            <p:cNvSpPr>
              <a:spLocks noChangeArrowheads="1"/>
            </p:cNvSpPr>
            <p:nvPr/>
          </p:nvSpPr>
          <p:spPr bwMode="auto">
            <a:xfrm>
              <a:off x="2524" y="3876"/>
              <a:ext cx="15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94" name="Object 22"/>
            <p:cNvGraphicFramePr>
              <a:graphicFrameLocks noChangeAspect="1"/>
            </p:cNvGraphicFramePr>
            <p:nvPr/>
          </p:nvGraphicFramePr>
          <p:xfrm>
            <a:off x="2964" y="2179"/>
            <a:ext cx="1801" cy="1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6" r:id="rId3" imgW="1601600" imgH="1301600" progId="">
                    <p:embed/>
                  </p:oleObj>
                </mc:Choice>
                <mc:Fallback>
                  <p:oleObj r:id="rId3" imgW="1601600" imgH="13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4" y="2179"/>
                          <a:ext cx="1801" cy="1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3" name="Rectangle 9"/>
            <p:cNvSpPr>
              <a:spLocks noChangeArrowheads="1"/>
            </p:cNvSpPr>
            <p:nvPr/>
          </p:nvSpPr>
          <p:spPr bwMode="auto">
            <a:xfrm>
              <a:off x="2524" y="3876"/>
              <a:ext cx="15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10530" y="2366"/>
            <a:ext cx="1408" cy="1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" r:id="rId5" imgW="1159200" imgH="1301600" progId="">
                    <p:embed/>
                  </p:oleObj>
                </mc:Choice>
                <mc:Fallback>
                  <p:oleObj r:id="rId5" imgW="1159200" imgH="13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30" y="2366"/>
                          <a:ext cx="1408" cy="1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Rectangle 11"/>
            <p:cNvSpPr>
              <a:spLocks noChangeArrowheads="1"/>
            </p:cNvSpPr>
            <p:nvPr/>
          </p:nvSpPr>
          <p:spPr bwMode="auto">
            <a:xfrm>
              <a:off x="2524" y="3876"/>
              <a:ext cx="15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90" name="Object 18"/>
            <p:cNvGraphicFramePr>
              <a:graphicFrameLocks noChangeAspect="1"/>
            </p:cNvGraphicFramePr>
            <p:nvPr/>
          </p:nvGraphicFramePr>
          <p:xfrm>
            <a:off x="6659" y="2366"/>
            <a:ext cx="1495" cy="1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8" r:id="rId7" imgW="1329600" imgH="1301600" progId="">
                    <p:embed/>
                  </p:oleObj>
                </mc:Choice>
                <mc:Fallback>
                  <p:oleObj r:id="rId7" imgW="1329600" imgH="1301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9" y="2366"/>
                          <a:ext cx="1495" cy="1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Rectangle 13"/>
            <p:cNvSpPr>
              <a:spLocks noChangeArrowheads="1"/>
            </p:cNvSpPr>
            <p:nvPr/>
          </p:nvSpPr>
          <p:spPr bwMode="auto">
            <a:xfrm>
              <a:off x="2524" y="3554"/>
              <a:ext cx="15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Oval 16"/>
            <p:cNvSpPr>
              <a:spLocks noChangeArrowheads="1"/>
            </p:cNvSpPr>
            <p:nvPr/>
          </p:nvSpPr>
          <p:spPr bwMode="auto">
            <a:xfrm>
              <a:off x="2876" y="2085"/>
              <a:ext cx="2020" cy="1915"/>
            </a:xfrm>
            <a:prstGeom prst="ellipse">
              <a:avLst/>
            </a:prstGeom>
            <a:solidFill>
              <a:srgbClr val="BBE0E3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008" tIns="32004" rIns="64008" bIns="32004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Oval 17"/>
            <p:cNvSpPr>
              <a:spLocks noChangeArrowheads="1"/>
            </p:cNvSpPr>
            <p:nvPr/>
          </p:nvSpPr>
          <p:spPr bwMode="auto">
            <a:xfrm>
              <a:off x="10179" y="2324"/>
              <a:ext cx="2112" cy="2007"/>
            </a:xfrm>
            <a:prstGeom prst="ellipse">
              <a:avLst/>
            </a:prstGeom>
            <a:solidFill>
              <a:srgbClr val="BBE0E3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008" tIns="32004" rIns="64008" bIns="32004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Oval 18"/>
            <p:cNvSpPr>
              <a:spLocks noChangeArrowheads="1"/>
            </p:cNvSpPr>
            <p:nvPr/>
          </p:nvSpPr>
          <p:spPr bwMode="auto">
            <a:xfrm>
              <a:off x="6483" y="2179"/>
              <a:ext cx="1936" cy="1871"/>
            </a:xfrm>
            <a:prstGeom prst="ellipse">
              <a:avLst/>
            </a:prstGeom>
            <a:solidFill>
              <a:srgbClr val="BBE0E3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4008" tIns="32004" rIns="64008" bIns="32004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2" name="Line 20"/>
            <p:cNvSpPr>
              <a:spLocks noChangeShapeType="1"/>
            </p:cNvSpPr>
            <p:nvPr/>
          </p:nvSpPr>
          <p:spPr bwMode="auto">
            <a:xfrm flipH="1">
              <a:off x="9425" y="3769"/>
              <a:ext cx="842" cy="10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Line 21"/>
            <p:cNvSpPr>
              <a:spLocks noChangeShapeType="1"/>
            </p:cNvSpPr>
            <p:nvPr/>
          </p:nvSpPr>
          <p:spPr bwMode="auto">
            <a:xfrm>
              <a:off x="4534" y="3828"/>
              <a:ext cx="968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Line 22"/>
            <p:cNvSpPr>
              <a:spLocks noChangeShapeType="1"/>
            </p:cNvSpPr>
            <p:nvPr/>
          </p:nvSpPr>
          <p:spPr bwMode="auto">
            <a:xfrm>
              <a:off x="7447" y="4071"/>
              <a:ext cx="4" cy="8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Rectangle 24"/>
            <p:cNvSpPr>
              <a:spLocks noChangeArrowheads="1"/>
            </p:cNvSpPr>
            <p:nvPr/>
          </p:nvSpPr>
          <p:spPr bwMode="auto">
            <a:xfrm>
              <a:off x="3052" y="1747"/>
              <a:ext cx="148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latin typeface="Arial" pitchFamily="34" charset="0"/>
                  <a:cs typeface="Arial" pitchFamily="34" charset="0"/>
                </a:rPr>
                <a:t>苹果</a:t>
              </a: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2.1A</a:t>
              </a:r>
              <a:r>
                <a:rPr lang="zh-CN" altLang="en-US" sz="1200" dirty="0">
                  <a:latin typeface="Arial" pitchFamily="34" charset="0"/>
                  <a:cs typeface="Arial" pitchFamily="34" charset="0"/>
                </a:rPr>
                <a:t>充电器</a:t>
              </a: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7" name="Rectangle 25"/>
            <p:cNvSpPr>
              <a:spLocks noChangeArrowheads="1"/>
            </p:cNvSpPr>
            <p:nvPr/>
          </p:nvSpPr>
          <p:spPr bwMode="auto">
            <a:xfrm>
              <a:off x="10442" y="1945"/>
              <a:ext cx="1741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dirty="0">
                  <a:solidFill>
                    <a:srgbClr val="000000"/>
                  </a:solidFill>
                  <a:latin typeface="Arial" pitchFamily="34" charset="0"/>
                  <a:ea typeface="MS Mincho" pitchFamily="49" charset="-128"/>
                  <a:cs typeface="Arial" pitchFamily="34" charset="0"/>
                </a:rPr>
                <a:t>BC1.2 </a:t>
              </a:r>
              <a:r>
                <a:rPr lang="en-US" altLang="zh-CN" sz="1200" dirty="0">
                  <a:solidFill>
                    <a:srgbClr val="000000"/>
                  </a:solidFill>
                  <a:latin typeface="Arial" pitchFamily="34" charset="0"/>
                  <a:ea typeface="MS Mincho" pitchFamily="49" charset="-128"/>
                  <a:cs typeface="Arial" pitchFamily="34" charset="0"/>
                </a:rPr>
                <a:t>DCP </a:t>
              </a:r>
              <a:r>
                <a:rPr lang="zh-CN" altLang="en-US" sz="1200" dirty="0">
                  <a:solidFill>
                    <a:srgbClr val="000000"/>
                  </a:solidFill>
                  <a:latin typeface="Arial" pitchFamily="34" charset="0"/>
                  <a:ea typeface="MS Mincho" pitchFamily="49" charset="-128"/>
                  <a:cs typeface="Arial" pitchFamily="34" charset="0"/>
                </a:rPr>
                <a:t>充电器</a:t>
              </a:r>
              <a:endParaRPr lang="en-US" altLang="ja-JP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6" name="Rectangle 26"/>
            <p:cNvSpPr>
              <a:spLocks noChangeArrowheads="1"/>
            </p:cNvSpPr>
            <p:nvPr/>
          </p:nvSpPr>
          <p:spPr bwMode="auto">
            <a:xfrm>
              <a:off x="6747" y="1846"/>
              <a:ext cx="148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64008" tIns="32004" rIns="64008" bIns="32004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latin typeface="Arial" pitchFamily="34" charset="0"/>
                  <a:cs typeface="Arial" pitchFamily="34" charset="0"/>
                </a:rPr>
                <a:t>三星</a:t>
              </a:r>
              <a:r>
                <a:rPr lang="en-US" altLang="zh-CN" sz="1200" dirty="0">
                  <a:latin typeface="Arial" pitchFamily="34" charset="0"/>
                  <a:cs typeface="Arial" pitchFamily="34" charset="0"/>
                </a:rPr>
                <a:t>2.1A</a:t>
              </a:r>
              <a:r>
                <a:rPr lang="zh-CN" altLang="en-US" sz="1200" dirty="0">
                  <a:latin typeface="Arial" pitchFamily="34" charset="0"/>
                  <a:cs typeface="Arial" pitchFamily="34" charset="0"/>
                </a:rPr>
                <a:t>充电器</a:t>
              </a:r>
              <a:endParaRPr lang="en-US" altLang="ja-JP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圆角矩形 30"/>
          <p:cNvSpPr/>
          <p:nvPr/>
        </p:nvSpPr>
        <p:spPr>
          <a:xfrm>
            <a:off x="6744072" y="3840088"/>
            <a:ext cx="288032" cy="1224136"/>
          </a:xfrm>
          <a:prstGeom prst="roundRect">
            <a:avLst/>
          </a:prstGeom>
          <a:noFill/>
          <a:ln>
            <a:solidFill>
              <a:srgbClr val="050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4367808" y="3984104"/>
            <a:ext cx="1800200" cy="936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583832" y="414908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SMH </a:t>
            </a:r>
            <a:r>
              <a:rPr lang="en-US" altLang="zh-CN" dirty="0"/>
              <a:t>USB </a:t>
            </a:r>
            <a:r>
              <a:rPr lang="zh-CN" altLang="en-US" dirty="0"/>
              <a:t>智能充电技术</a:t>
            </a:r>
            <a:endParaRPr lang="en-US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6168008" y="4272136"/>
            <a:ext cx="576064" cy="0"/>
          </a:xfrm>
          <a:prstGeom prst="line">
            <a:avLst/>
          </a:prstGeom>
          <a:ln w="19050">
            <a:solidFill>
              <a:srgbClr val="0508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6168008" y="4632176"/>
            <a:ext cx="576064" cy="0"/>
          </a:xfrm>
          <a:prstGeom prst="line">
            <a:avLst/>
          </a:prstGeom>
          <a:ln w="19050">
            <a:solidFill>
              <a:srgbClr val="0508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0016" y="4416152"/>
            <a:ext cx="4320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0016" y="4056112"/>
            <a:ext cx="4320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D-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6384032" y="3552056"/>
            <a:ext cx="0" cy="432048"/>
          </a:xfrm>
          <a:prstGeom prst="line">
            <a:avLst/>
          </a:prstGeom>
          <a:ln>
            <a:solidFill>
              <a:srgbClr val="05080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6384032" y="3984104"/>
            <a:ext cx="360040" cy="0"/>
          </a:xfrm>
          <a:prstGeom prst="line">
            <a:avLst/>
          </a:prstGeom>
          <a:ln w="12700">
            <a:solidFill>
              <a:srgbClr val="0508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29440" y="369607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VBUS</a:t>
            </a: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6384032" y="4848200"/>
            <a:ext cx="360040" cy="0"/>
          </a:xfrm>
          <a:prstGeom prst="line">
            <a:avLst/>
          </a:prstGeom>
          <a:ln w="12700">
            <a:solidFill>
              <a:srgbClr val="0508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22"/>
          <p:cNvGrpSpPr>
            <a:grpSpLocks/>
          </p:cNvGrpSpPr>
          <p:nvPr/>
        </p:nvGrpSpPr>
        <p:grpSpPr bwMode="auto">
          <a:xfrm>
            <a:off x="6226368" y="4848200"/>
            <a:ext cx="304800" cy="381000"/>
            <a:chOff x="4272" y="3072"/>
            <a:chExt cx="192" cy="240"/>
          </a:xfrm>
        </p:grpSpPr>
        <p:sp>
          <p:nvSpPr>
            <p:cNvPr id="47" name="Line 99"/>
            <p:cNvSpPr>
              <a:spLocks noChangeAspect="1" noChangeShapeType="1"/>
            </p:cNvSpPr>
            <p:nvPr/>
          </p:nvSpPr>
          <p:spPr bwMode="auto">
            <a:xfrm>
              <a:off x="4272" y="3216"/>
              <a:ext cx="192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00"/>
            <p:cNvSpPr>
              <a:spLocks noChangeAspect="1" noChangeShapeType="1"/>
            </p:cNvSpPr>
            <p:nvPr/>
          </p:nvSpPr>
          <p:spPr bwMode="auto">
            <a:xfrm>
              <a:off x="4368" y="3072"/>
              <a:ext cx="0" cy="14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01"/>
            <p:cNvSpPr>
              <a:spLocks noChangeAspect="1" noChangeShapeType="1"/>
            </p:cNvSpPr>
            <p:nvPr/>
          </p:nvSpPr>
          <p:spPr bwMode="auto">
            <a:xfrm>
              <a:off x="4296" y="3240"/>
              <a:ext cx="144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02"/>
            <p:cNvSpPr>
              <a:spLocks noChangeAspect="1" noChangeShapeType="1"/>
            </p:cNvSpPr>
            <p:nvPr/>
          </p:nvSpPr>
          <p:spPr bwMode="auto">
            <a:xfrm>
              <a:off x="4320" y="3264"/>
              <a:ext cx="96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03"/>
            <p:cNvSpPr>
              <a:spLocks noChangeAspect="1" noChangeShapeType="1"/>
            </p:cNvSpPr>
            <p:nvPr/>
          </p:nvSpPr>
          <p:spPr bwMode="auto">
            <a:xfrm>
              <a:off x="4344" y="3288"/>
              <a:ext cx="4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04"/>
            <p:cNvSpPr>
              <a:spLocks noChangeAspect="1" noChangeShapeType="1"/>
            </p:cNvSpPr>
            <p:nvPr/>
          </p:nvSpPr>
          <p:spPr bwMode="auto">
            <a:xfrm flipH="1">
              <a:off x="4365" y="3312"/>
              <a:ext cx="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03712" y="5661249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0000FF"/>
                </a:solidFill>
              </a:rPr>
              <a:t>使</a:t>
            </a:r>
            <a:r>
              <a:rPr lang="en-US" altLang="zh-CN" sz="2000" dirty="0">
                <a:solidFill>
                  <a:srgbClr val="0000FF"/>
                </a:solidFill>
              </a:rPr>
              <a:t>USB</a:t>
            </a:r>
            <a:r>
              <a:rPr lang="zh-CN" altLang="en-US" sz="2000" dirty="0">
                <a:solidFill>
                  <a:srgbClr val="0000FF"/>
                </a:solidFill>
              </a:rPr>
              <a:t>充电器和原装充电器一样的配置；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0000FF"/>
                </a:solidFill>
              </a:rPr>
              <a:t>保护移动设备的电池；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000" dirty="0">
                <a:solidFill>
                  <a:srgbClr val="0000FF"/>
                </a:solidFill>
              </a:rPr>
              <a:t>节省充电时间；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43" name="图片 4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5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90872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SMH USB</a:t>
            </a:r>
            <a:r>
              <a:rPr lang="zh-CN" altLang="en-US" dirty="0" smtClean="0">
                <a:solidFill>
                  <a:srgbClr val="FF0000"/>
                </a:solidFill>
              </a:rPr>
              <a:t>充电方案</a:t>
            </a:r>
            <a:endParaRPr lang="en-US" dirty="0"/>
          </a:p>
        </p:txBody>
      </p:sp>
      <p:graphicFrame>
        <p:nvGraphicFramePr>
          <p:cNvPr id="7" name="Group 398"/>
          <p:cNvGraphicFramePr>
            <a:graphicFrameLocks/>
          </p:cNvGraphicFramePr>
          <p:nvPr/>
        </p:nvGraphicFramePr>
        <p:xfrm>
          <a:off x="1775521" y="908720"/>
          <a:ext cx="8640961" cy="5440708"/>
        </p:xfrm>
        <a:graphic>
          <a:graphicData uri="http://schemas.openxmlformats.org/drawingml/2006/table">
            <a:tbl>
              <a:tblPr/>
              <a:tblGrid>
                <a:gridCol w="2448272"/>
                <a:gridCol w="1305590"/>
                <a:gridCol w="1345723"/>
                <a:gridCol w="1770688"/>
                <a:gridCol w="1770688"/>
              </a:tblGrid>
              <a:tr h="5829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　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苹果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2.1A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充电器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三星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2.1A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充电器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BC1.2 DCP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充电器（其他品牌充电器）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SMH USB 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智能充电方案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苹果所有的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Pad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2.0A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iPhone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4/4S/5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1.0A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iPhone3GS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850mA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500mA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850mA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三星平板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10.1/7.1/Note 8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1.5A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1.5A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亚马逊平板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Kindle Fire/HD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1.0/1.8A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1.0/1.8A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1.0/1.8A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谷歌平板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Nexus 7/10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1.2A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SONY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</a:rPr>
                        <a:t>智能手机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Not Charge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900mA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联想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 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智能手机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酷派智能手机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中兴智能手机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28108">
                <a:tc>
                  <a:txBody>
                    <a:bodyPr/>
                    <a:lstStyle/>
                    <a:p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华为智能手机</a:t>
                      </a:r>
                      <a:endParaRPr lang="en-US" sz="16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itchFamily="2" charset="-122"/>
                          <a:cs typeface="Arial" charset="0"/>
                        </a:rPr>
                        <a:t>950mA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25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>
                <a:solidFill>
                  <a:srgbClr val="FF0000"/>
                </a:solidFill>
              </a:rPr>
              <a:t>  SMH USB </a:t>
            </a:r>
            <a:r>
              <a:rPr lang="zh-CN" altLang="en-US" dirty="0" smtClean="0">
                <a:solidFill>
                  <a:srgbClr val="FF0000"/>
                </a:solidFill>
              </a:rPr>
              <a:t>智能充电方案应用领域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35560" y="1556793"/>
            <a:ext cx="696272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移动电源；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智能车充；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dirty="0" smtClean="0"/>
              <a:t>USB Docking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带</a:t>
            </a:r>
            <a:r>
              <a:rPr lang="en-US" altLang="zh-CN" dirty="0" smtClean="0"/>
              <a:t>USB</a:t>
            </a:r>
            <a:r>
              <a:rPr lang="zh-CN" altLang="en-US" dirty="0" smtClean="0"/>
              <a:t>口插座： 移动插座</a:t>
            </a:r>
            <a:r>
              <a:rPr lang="en-US" altLang="zh-CN" dirty="0" smtClean="0"/>
              <a:t>/</a:t>
            </a:r>
            <a:r>
              <a:rPr lang="zh-CN" altLang="en-US" dirty="0" smtClean="0"/>
              <a:t>固定插座；</a:t>
            </a:r>
            <a:endParaRPr 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535882"/>
            <a:ext cx="1542126" cy="3445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 rot="19301881">
            <a:off x="2032020" y="2806792"/>
            <a:ext cx="5627631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500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SMH Confidential for training</a:t>
            </a:r>
            <a:endParaRPr lang="en-US" sz="3500" b="1" dirty="0">
              <a:ln w="18000">
                <a:solidFill>
                  <a:schemeClr val="accent2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9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008_16"/>
  <p:tag name="KSO_WM_SLIDE_INDEX" val="16"/>
  <p:tag name="KSO_WM_SLIDE_LAYOUT" val="a_f"/>
  <p:tag name="KSO_WM_SLIDE_LAYOUT_CNT" val="1_1"/>
  <p:tag name="KSO_WM_SLIDE_TYPE" val="text"/>
  <p:tag name="KSO_WM_BEAUTIFY_FLAG" val="#wm#"/>
  <p:tag name="KSO_WM_SLIDE_POSITION" val="48*179"/>
  <p:tag name="KSO_WM_SLIDE_SIZE" val="864*306"/>
  <p:tag name="KSO_WM_SLIDE_ITEM_CNT" val="1"/>
  <p:tag name="KSO_WM_TEMPLATE_CATEGORY" val="custom"/>
  <p:tag name="KSO_WM_TEMPLATE_INDEX" val="160008"/>
  <p:tag name="KSO_WM_TAG_VERSION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008"/>
  <p:tag name="KSO_WM_UNIT_TYPE" val="a"/>
  <p:tag name="KSO_WM_UNIT_INDEX" val="1"/>
  <p:tag name="KSO_WM_UNIT_ID" val="custom160008_16*a*1"/>
  <p:tag name="KSO_WM_UNIT_CLEAR" val="1"/>
  <p:tag name="KSO_WM_UNIT_LAYERLEVEL" val="1"/>
  <p:tag name="KSO_WM_UNIT_VALUE" val="46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8898</TotalTime>
  <Words>1912</Words>
  <Application>Microsoft Office PowerPoint</Application>
  <PresentationFormat>宽屏</PresentationFormat>
  <Paragraphs>327</Paragraphs>
  <Slides>36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MS Mincho</vt:lpstr>
      <vt:lpstr>ＭＳ Ｐゴシック</vt:lpstr>
      <vt:lpstr>PMingLiU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SMH 产品介绍</vt:lpstr>
      <vt:lpstr>目录</vt:lpstr>
      <vt:lpstr>最佳兼容性和快速USB充电方案(识别芯片UC2631/2/3/4/5)</vt:lpstr>
      <vt:lpstr>   传统充电方案</vt:lpstr>
      <vt:lpstr>  传统充电方案兼容性</vt:lpstr>
      <vt:lpstr>   传统充电方案</vt:lpstr>
      <vt:lpstr>   SMH USB 智能充电方案</vt:lpstr>
      <vt:lpstr>  SMH USB充电方案</vt:lpstr>
      <vt:lpstr>  SMH USB 智能充电方案应用领域</vt:lpstr>
      <vt:lpstr>   UC2631/UC2632(兼容TPS2514/TPS2513）</vt:lpstr>
      <vt:lpstr>   UC2633/UC2634（兼容TPS2514A/TPS2513A）</vt:lpstr>
      <vt:lpstr>USB识别芯片测试治具以及应用说明</vt:lpstr>
      <vt:lpstr>不同品牌的识别芯片的D+/D-电压差异</vt:lpstr>
      <vt:lpstr>如何提高产品的可靠性（抗USB口电源浪涌）</vt:lpstr>
      <vt:lpstr>产品的测试治具（如何实现高效的测试，从而帮助客户降低成本）</vt:lpstr>
      <vt:lpstr>限流加识别以及纯限流IC</vt:lpstr>
      <vt:lpstr>UC2601, UC2602， MOS外置限流IC  </vt:lpstr>
      <vt:lpstr>UC2603，集成识别功能， MOS外置限流IC  </vt:lpstr>
      <vt:lpstr>UC2500 为多USB口和多TYPE-C口产品的应用（1）</vt:lpstr>
      <vt:lpstr>UC2500（45m欧内阻） 为多USB口和多TYPE-C口产品的应用（2）</vt:lpstr>
      <vt:lpstr>UC2501（45m欧内阻） 为多USB口和多TYPE-C口产品的应用</vt:lpstr>
      <vt:lpstr>UC2502（29m欧内阻） 为多USB口和多TYPE-C口产品的应用</vt:lpstr>
      <vt:lpstr>UC2510（30m欧内阻） 纯限流产品的应用</vt:lpstr>
      <vt:lpstr>SMH智能充电/数据传输芯片UC2636 </vt:lpstr>
      <vt:lpstr>PowerPoint 演示文稿</vt:lpstr>
      <vt:lpstr>TYPE-C产品简单介绍</vt:lpstr>
      <vt:lpstr>TYPE-C产品简单介绍</vt:lpstr>
      <vt:lpstr>UC2608， 多口应用的通路市场</vt:lpstr>
      <vt:lpstr>UC2607， 多口应用的通路市场</vt:lpstr>
      <vt:lpstr>UC2606， OEM市场</vt:lpstr>
      <vt:lpstr>UC2605， OEM市场</vt:lpstr>
      <vt:lpstr>UC2604， OEM市场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SMH 产品说明</dc:title>
  <dc:creator>User</dc:creator>
  <cp:lastModifiedBy>deeplm</cp:lastModifiedBy>
  <cp:revision>123</cp:revision>
  <dcterms:created xsi:type="dcterms:W3CDTF">2015-05-09T04:52:26Z</dcterms:created>
  <dcterms:modified xsi:type="dcterms:W3CDTF">2017-03-10T03:21:39Z</dcterms:modified>
</cp:coreProperties>
</file>