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0"/>
  </p:handoutMasterIdLst>
  <p:sldIdLst>
    <p:sldId id="1855" r:id="rId3"/>
    <p:sldId id="1892" r:id="rId4"/>
    <p:sldId id="1893" r:id="rId5"/>
    <p:sldId id="1894" r:id="rId6"/>
    <p:sldId id="1907" r:id="rId8"/>
    <p:sldId id="1879" r:id="rId9"/>
    <p:sldId id="1912" r:id="rId10"/>
    <p:sldId id="1764" r:id="rId11"/>
    <p:sldId id="1925" r:id="rId12"/>
    <p:sldId id="1898" r:id="rId13"/>
    <p:sldId id="1766" r:id="rId14"/>
    <p:sldId id="1903" r:id="rId15"/>
    <p:sldId id="1914" r:id="rId16"/>
    <p:sldId id="1915" r:id="rId17"/>
    <p:sldId id="1916" r:id="rId18"/>
    <p:sldId id="1917" r:id="rId19"/>
    <p:sldId id="1918" r:id="rId20"/>
    <p:sldId id="1919" r:id="rId21"/>
    <p:sldId id="1920" r:id="rId22"/>
    <p:sldId id="1921" r:id="rId23"/>
    <p:sldId id="1922" r:id="rId24"/>
    <p:sldId id="1923" r:id="rId25"/>
    <p:sldId id="1924" r:id="rId26"/>
    <p:sldId id="1911" r:id="rId27"/>
    <p:sldId id="1909" r:id="rId28"/>
    <p:sldId id="1913" r:id="rId29"/>
  </p:sldIdLst>
  <p:sldSz cx="9144000" cy="6858000" type="screen4x3"/>
  <p:notesSz cx="7103745" cy="1023429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50B"/>
    <a:srgbClr val="0000FF"/>
    <a:srgbClr val="000099"/>
    <a:srgbClr val="FFFFCC"/>
    <a:srgbClr val="0099CC"/>
    <a:srgbClr val="66CCFF"/>
    <a:srgbClr val="CCCCFF"/>
    <a:srgbClr val="FFCCFF"/>
    <a:srgbClr val="FF99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8239" autoAdjust="0"/>
  </p:normalViewPr>
  <p:slideViewPr>
    <p:cSldViewPr snapToGrid="0">
      <p:cViewPr>
        <p:scale>
          <a:sx n="100" d="100"/>
          <a:sy n="100" d="100"/>
        </p:scale>
        <p:origin x="-564" y="90"/>
      </p:cViewPr>
      <p:guideLst>
        <p:guide orient="horz" pos="2383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36" y="-9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9202" cy="5123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83" tIns="47392" rIns="94783" bIns="47392" numCol="1" anchor="t" anchorCtr="0" compatLnSpc="1"/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kumimoji="0"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862" y="2"/>
            <a:ext cx="3079202" cy="5123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83" tIns="47392" rIns="94783" bIns="47392" numCol="1" anchor="t" anchorCtr="0" compatLnSpc="1"/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kumimoji="0"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10"/>
            <a:ext cx="3079202" cy="5123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83" tIns="47392" rIns="94783" bIns="47392" numCol="1" anchor="b" anchorCtr="0" compatLnSpc="1"/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kumimoji="0"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862" y="9722310"/>
            <a:ext cx="3079202" cy="5123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83" tIns="47392" rIns="94783" bIns="47392" numCol="1" anchor="b" anchorCtr="0" compatLnSpc="1"/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kumimoji="0" sz="1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2EC90CF-6B7B-4E99-BA4C-4137D30229FC}" type="slidenum">
              <a:rPr lang="zh-CN" altLang="en-US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_Image_Placeholder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511175"/>
            <a:ext cx="6656387" cy="499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Notes_TextBox_Placeholder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6195" y="5756461"/>
            <a:ext cx="6171676" cy="39052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165" tIns="13165" rIns="13165" bIns="13165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  <a:endParaRPr lang="en-US" altLang="zh-CN" noProof="0" smtClean="0"/>
          </a:p>
          <a:p>
            <a:pPr lvl="1"/>
            <a:r>
              <a:rPr lang="en-US" altLang="zh-CN" noProof="0" smtClean="0"/>
              <a:t>Second level</a:t>
            </a:r>
            <a:endParaRPr lang="en-US" altLang="zh-CN" noProof="0" smtClean="0"/>
          </a:p>
          <a:p>
            <a:pPr lvl="2"/>
            <a:r>
              <a:rPr lang="en-US" altLang="zh-CN" noProof="0" smtClean="0"/>
              <a:t>Third level</a:t>
            </a:r>
            <a:endParaRPr lang="en-US" altLang="zh-CN" noProof="0" smtClean="0"/>
          </a:p>
          <a:p>
            <a:pPr lvl="3"/>
            <a:r>
              <a:rPr lang="en-US" altLang="zh-CN" noProof="0" smtClean="0"/>
              <a:t>Fourth level</a:t>
            </a:r>
            <a:endParaRPr lang="en-US" altLang="zh-CN" noProof="0" smtClean="0"/>
          </a:p>
          <a:p>
            <a:pPr lvl="4"/>
            <a:r>
              <a:rPr lang="en-US" altLang="zh-CN" noProof="0" smtClean="0"/>
              <a:t>Fifth level</a:t>
            </a:r>
            <a:endParaRPr lang="en-US" altLang="zh-CN" noProof="0" smtClean="0"/>
          </a:p>
        </p:txBody>
      </p:sp>
      <p:sp>
        <p:nvSpPr>
          <p:cNvPr id="4104" name="NotesMaster_TextBoxGuide"/>
          <p:cNvSpPr>
            <a:spLocks noChangeShapeType="1"/>
          </p:cNvSpPr>
          <p:nvPr/>
        </p:nvSpPr>
        <p:spPr bwMode="auto">
          <a:xfrm>
            <a:off x="466195" y="9660111"/>
            <a:ext cx="6171676" cy="0"/>
          </a:xfrm>
          <a:prstGeom prst="line">
            <a:avLst/>
          </a:prstGeom>
          <a:noFill/>
          <a:ln w="9525">
            <a:solidFill>
              <a:srgbClr val="008200"/>
            </a:solidFill>
            <a:prstDash val="sysDot"/>
            <a:round/>
          </a:ln>
          <a:effectLst/>
        </p:spPr>
        <p:txBody>
          <a:bodyPr wrap="none" lIns="94791" tIns="47395" rIns="94791" bIns="47395" anchor="ctr"/>
          <a:lstStyle/>
          <a:p>
            <a:pPr algn="ctr" eaLnBrk="0" hangingPunct="0"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6195" y="9828700"/>
            <a:ext cx="6171676" cy="25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208" tIns="46603" rIns="93208" bIns="46603" numCol="1" anchor="b" anchorCtr="0" compatLnSpc="1"/>
          <a:lstStyle>
            <a:lvl1pPr algn="ctr" defTabSz="930910">
              <a:defRPr kumimoji="0" sz="1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&lt;</a:t>
            </a:r>
            <a:r>
              <a:rPr lang="en-US" altLang="zh-CN" dirty="0"/>
              <a:t>Product Name&gt;  &lt;TOI Functional&gt; - </a:t>
            </a:r>
            <a:fld id="{65F658D3-3417-41EC-8F42-8DCA22D7189E}" type="slidenum">
              <a:rPr lang="en-US" altLang="zh-CN" dirty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50000"/>
      </a:spcBef>
      <a:spcAft>
        <a:spcPct val="0"/>
      </a:spcAft>
      <a:buSzPct val="100000"/>
      <a:buFont typeface="Arial" panose="020B0604020202020204" pitchFamily="34" charset="0"/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14300" algn="l" defTabSz="457200" rtl="0" eaLnBrk="0" fontAlgn="base" hangingPunct="0">
      <a:spcBef>
        <a:spcPct val="25000"/>
      </a:spcBef>
      <a:spcAft>
        <a:spcPct val="0"/>
      </a:spcAft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400050" indent="-171450" algn="l" defTabSz="457200" rtl="0" eaLnBrk="0" fontAlgn="base" hangingPunct="0">
      <a:spcBef>
        <a:spcPct val="0"/>
      </a:spcBef>
      <a:spcAft>
        <a:spcPct val="0"/>
      </a:spcAft>
      <a:buSzPct val="100000"/>
      <a:buFont typeface="Times New Roman" panose="02020603050405020304" pitchFamily="18" charset="0"/>
      <a:buChar char="•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685800" indent="-171450" algn="l" defTabSz="457200" rtl="0" eaLnBrk="0" fontAlgn="base" hangingPunct="0">
      <a:spcBef>
        <a:spcPct val="0"/>
      </a:spcBef>
      <a:spcAft>
        <a:spcPct val="0"/>
      </a:spcAft>
      <a:buSzPct val="100000"/>
      <a:buFont typeface="Times New Roman" panose="02020603050405020304" pitchFamily="18" charset="0"/>
      <a:buChar char="-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857250" algn="l" defTabSz="457200" rtl="0" eaLnBrk="0" fontAlgn="base" hangingPunct="0">
      <a:spcBef>
        <a:spcPct val="0"/>
      </a:spcBef>
      <a:spcAft>
        <a:spcPct val="0"/>
      </a:spcAft>
      <a:buSzPct val="100000"/>
      <a:buFont typeface="Times New Roman" panose="02020603050405020304" pitchFamily="18" charset="0"/>
      <a:defRPr sz="1100" kern="1200">
        <a:solidFill>
          <a:srgbClr val="000000"/>
        </a:solidFill>
        <a:latin typeface="Courier New" panose="02070309020205020404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lIns="94668" tIns="47334" rIns="94668" bIns="47334"/>
          <a:lstStyle/>
          <a:p>
            <a:pPr>
              <a:defRPr/>
            </a:pPr>
            <a:fld id="{8D7A41C0-FF3C-452B-9C49-0D8C9C94D8A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&lt;</a:t>
            </a:r>
            <a:r>
              <a:rPr lang="en-US" altLang="zh-CN" smtClean="0"/>
              <a:t>Product Name&gt;  &lt;TOI Functional&gt; - </a:t>
            </a:r>
            <a:fld id="{65F658D3-3417-41EC-8F42-8DCA22D7189E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&lt;</a:t>
            </a:r>
            <a:r>
              <a:rPr lang="en-US" altLang="zh-CN" smtClean="0"/>
              <a:t>Product Name&gt;  &lt;TOI Functional&gt; - </a:t>
            </a:r>
            <a:fld id="{65F658D3-3417-41EC-8F42-8DCA22D7189E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&lt;</a:t>
            </a:r>
            <a:r>
              <a:rPr lang="en-US" altLang="zh-CN" smtClean="0"/>
              <a:t>Product Name&gt;  &lt;TOI Functional&gt; - </a:t>
            </a:r>
            <a:fld id="{65F658D3-3417-41EC-8F42-8DCA22D7189E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DAE5-08C2-4A1C-8918-773834CA5FB9}" type="slidenum">
              <a:rPr lang="zh-TW" altLang="en-US"/>
            </a:fld>
            <a:endParaRPr lang="en-US" altLang="zh-TW" dirty="0"/>
          </a:p>
        </p:txBody>
      </p:sp>
      <p:pic>
        <p:nvPicPr>
          <p:cNvPr id="6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FCAE-D595-4E6A-A615-5C6E3B880BF8}" type="slidenum">
              <a:rPr lang="zh-TW" altLang="en-US"/>
            </a:fld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6450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B91C-B38F-4C9B-A1A6-A3A83D2F6B11}" type="slidenum">
              <a:rPr lang="zh-TW" altLang="en-US"/>
            </a:fld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228600"/>
            <a:ext cx="8305800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99F5-1E89-4815-A2B9-3C03A95F0E93}" type="slidenum">
              <a:rPr lang="zh-TW" altLang="en-US"/>
            </a:fld>
            <a:endParaRPr lang="en-US" altLang="zh-TW" dirty="0"/>
          </a:p>
        </p:txBody>
      </p:sp>
      <p:pic>
        <p:nvPicPr>
          <p:cNvPr id="4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eneric Diodes Title 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Diodes logo (r) small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914400"/>
            <a:ext cx="2689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BD1C-C402-4C81-BF7A-736CFC48D17C}" type="slidenum">
              <a:rPr lang="zh-TW" altLang="en-US" smtClean="0"/>
            </a:fld>
            <a:r>
              <a:rPr lang="zh-TW" altLang="en-US" dirty="0" smtClean="0"/>
              <a:t> </a:t>
            </a:r>
            <a:r>
              <a:rPr lang="en-US" altLang="zh-TW" dirty="0" smtClean="0"/>
              <a:t>/ &lt;##&gt;</a:t>
            </a:r>
            <a:endParaRPr lang="en-US" altLang="zh-TW" dirty="0"/>
          </a:p>
        </p:txBody>
      </p:sp>
      <p:pic>
        <p:nvPicPr>
          <p:cNvPr id="5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A1C2-AECF-4477-B21A-DD16AAF9D34C}" type="slidenum">
              <a:rPr lang="zh-TW" altLang="en-US"/>
            </a:fld>
            <a:endParaRPr lang="en-US" altLang="zh-TW" dirty="0"/>
          </a:p>
        </p:txBody>
      </p:sp>
      <p:pic>
        <p:nvPicPr>
          <p:cNvPr id="6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FBF1-93C7-4BFE-8159-B741BCB3B22F}" type="slidenum">
              <a:rPr lang="zh-TW" altLang="en-US"/>
            </a:fld>
            <a:endParaRPr lang="en-US" altLang="zh-TW" dirty="0"/>
          </a:p>
        </p:txBody>
      </p:sp>
      <p:pic>
        <p:nvPicPr>
          <p:cNvPr id="8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1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F1B8-C58D-485D-934E-B26883531FAD}" type="slidenum">
              <a:rPr lang="zh-TW" altLang="en-US"/>
            </a:fld>
            <a:endParaRPr lang="en-US" altLang="zh-TW" dirty="0"/>
          </a:p>
        </p:txBody>
      </p:sp>
      <p:pic>
        <p:nvPicPr>
          <p:cNvPr id="4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370-F130-4C77-80BE-CE787F3595C1}" type="slidenum">
              <a:rPr lang="zh-TW" altLang="en-US"/>
            </a:fld>
            <a:endParaRPr lang="en-US" altLang="zh-TW" dirty="0"/>
          </a:p>
        </p:txBody>
      </p:sp>
      <p:pic>
        <p:nvPicPr>
          <p:cNvPr id="3" name="Picture 9" descr="Band 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0625"/>
            <a:ext cx="91376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diodes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AF26-4045-4333-B3B3-7932312BE0E8}" type="slidenum">
              <a:rPr lang="zh-TW" altLang="en-US"/>
            </a:fld>
            <a:endParaRPr lang="en-US" altLang="zh-TW" dirty="0"/>
          </a:p>
        </p:txBody>
      </p:sp>
      <p:pic>
        <p:nvPicPr>
          <p:cNvPr id="6" name="Picture 12" descr="diodes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1722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 noChangeAspect="1"/>
          </p:cNvGrpSpPr>
          <p:nvPr userDrawn="1"/>
        </p:nvGrpSpPr>
        <p:grpSpPr bwMode="auto">
          <a:xfrm>
            <a:off x="2189406" y="6183186"/>
            <a:ext cx="1010994" cy="370013"/>
            <a:chOff x="57" y="4091"/>
            <a:chExt cx="541" cy="198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7" y="4091"/>
              <a:ext cx="541" cy="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58" y="4097"/>
              <a:ext cx="159" cy="187"/>
            </a:xfrm>
            <a:custGeom>
              <a:avLst/>
              <a:gdLst/>
              <a:ahLst/>
              <a:cxnLst>
                <a:cxn ang="0">
                  <a:pos x="3224" y="5628"/>
                </a:cxn>
                <a:cxn ang="0">
                  <a:pos x="3329" y="5599"/>
                </a:cxn>
                <a:cxn ang="0">
                  <a:pos x="3473" y="5550"/>
                </a:cxn>
                <a:cxn ang="0">
                  <a:pos x="3658" y="5473"/>
                </a:cxn>
                <a:cxn ang="0">
                  <a:pos x="3869" y="5366"/>
                </a:cxn>
                <a:cxn ang="0">
                  <a:pos x="4088" y="5226"/>
                </a:cxn>
                <a:cxn ang="0">
                  <a:pos x="4301" y="5050"/>
                </a:cxn>
                <a:cxn ang="0">
                  <a:pos x="4490" y="4835"/>
                </a:cxn>
                <a:cxn ang="0">
                  <a:pos x="4641" y="4579"/>
                </a:cxn>
                <a:cxn ang="0">
                  <a:pos x="4736" y="4277"/>
                </a:cxn>
                <a:cxn ang="0">
                  <a:pos x="4760" y="3927"/>
                </a:cxn>
                <a:cxn ang="0">
                  <a:pos x="4718" y="3587"/>
                </a:cxn>
                <a:cxn ang="0">
                  <a:pos x="4634" y="3311"/>
                </a:cxn>
                <a:cxn ang="0">
                  <a:pos x="4520" y="3090"/>
                </a:cxn>
                <a:cxn ang="0">
                  <a:pos x="4382" y="2919"/>
                </a:cxn>
                <a:cxn ang="0">
                  <a:pos x="4231" y="2789"/>
                </a:cxn>
                <a:cxn ang="0">
                  <a:pos x="4078" y="2695"/>
                </a:cxn>
                <a:cxn ang="0">
                  <a:pos x="3932" y="2631"/>
                </a:cxn>
                <a:cxn ang="0">
                  <a:pos x="3802" y="2586"/>
                </a:cxn>
                <a:cxn ang="0">
                  <a:pos x="3650" y="2542"/>
                </a:cxn>
                <a:cxn ang="0">
                  <a:pos x="3612" y="2520"/>
                </a:cxn>
                <a:cxn ang="0">
                  <a:pos x="3621" y="2499"/>
                </a:cxn>
                <a:cxn ang="0">
                  <a:pos x="3666" y="2474"/>
                </a:cxn>
                <a:cxn ang="0">
                  <a:pos x="3741" y="2440"/>
                </a:cxn>
                <a:cxn ang="0">
                  <a:pos x="3836" y="2393"/>
                </a:cxn>
                <a:cxn ang="0">
                  <a:pos x="3943" y="2327"/>
                </a:cxn>
                <a:cxn ang="0">
                  <a:pos x="4054" y="2238"/>
                </a:cxn>
                <a:cxn ang="0">
                  <a:pos x="4160" y="2120"/>
                </a:cxn>
                <a:cxn ang="0">
                  <a:pos x="4253" y="1968"/>
                </a:cxn>
                <a:cxn ang="0">
                  <a:pos x="4325" y="1778"/>
                </a:cxn>
                <a:cxn ang="0">
                  <a:pos x="4365" y="1544"/>
                </a:cxn>
                <a:cxn ang="0">
                  <a:pos x="4367" y="1266"/>
                </a:cxn>
                <a:cxn ang="0">
                  <a:pos x="4322" y="1005"/>
                </a:cxn>
                <a:cxn ang="0">
                  <a:pos x="4234" y="778"/>
                </a:cxn>
                <a:cxn ang="0">
                  <a:pos x="4115" y="584"/>
                </a:cxn>
                <a:cxn ang="0">
                  <a:pos x="3974" y="421"/>
                </a:cxn>
                <a:cxn ang="0">
                  <a:pos x="3822" y="287"/>
                </a:cxn>
                <a:cxn ang="0">
                  <a:pos x="3667" y="181"/>
                </a:cxn>
                <a:cxn ang="0">
                  <a:pos x="3521" y="101"/>
                </a:cxn>
                <a:cxn ang="0">
                  <a:pos x="3395" y="45"/>
                </a:cxn>
                <a:cxn ang="0">
                  <a:pos x="3295" y="12"/>
                </a:cxn>
                <a:cxn ang="0">
                  <a:pos x="3234" y="0"/>
                </a:cxn>
                <a:cxn ang="0">
                  <a:pos x="3176" y="3"/>
                </a:cxn>
                <a:cxn ang="0">
                  <a:pos x="2898" y="6"/>
                </a:cxn>
                <a:cxn ang="0">
                  <a:pos x="2170" y="8"/>
                </a:cxn>
                <a:cxn ang="0">
                  <a:pos x="1286" y="6"/>
                </a:cxn>
                <a:cxn ang="0">
                  <a:pos x="493" y="3"/>
                </a:cxn>
                <a:cxn ang="0">
                  <a:pos x="35" y="1"/>
                </a:cxn>
              </a:cxnLst>
              <a:rect l="0" t="0" r="r" b="b"/>
              <a:pathLst>
                <a:path w="4761" h="5628">
                  <a:moveTo>
                    <a:pt x="0" y="1"/>
                  </a:moveTo>
                  <a:lnTo>
                    <a:pt x="0" y="5628"/>
                  </a:lnTo>
                  <a:lnTo>
                    <a:pt x="3224" y="5628"/>
                  </a:lnTo>
                  <a:lnTo>
                    <a:pt x="3242" y="5624"/>
                  </a:lnTo>
                  <a:lnTo>
                    <a:pt x="3293" y="5610"/>
                  </a:lnTo>
                  <a:lnTo>
                    <a:pt x="3329" y="5599"/>
                  </a:lnTo>
                  <a:lnTo>
                    <a:pt x="3371" y="5585"/>
                  </a:lnTo>
                  <a:lnTo>
                    <a:pt x="3420" y="5569"/>
                  </a:lnTo>
                  <a:lnTo>
                    <a:pt x="3473" y="5550"/>
                  </a:lnTo>
                  <a:lnTo>
                    <a:pt x="3531" y="5527"/>
                  </a:lnTo>
                  <a:lnTo>
                    <a:pt x="3593" y="5502"/>
                  </a:lnTo>
                  <a:lnTo>
                    <a:pt x="3658" y="5473"/>
                  </a:lnTo>
                  <a:lnTo>
                    <a:pt x="3726" y="5441"/>
                  </a:lnTo>
                  <a:lnTo>
                    <a:pt x="3797" y="5405"/>
                  </a:lnTo>
                  <a:lnTo>
                    <a:pt x="3869" y="5366"/>
                  </a:lnTo>
                  <a:lnTo>
                    <a:pt x="3942" y="5323"/>
                  </a:lnTo>
                  <a:lnTo>
                    <a:pt x="4015" y="5276"/>
                  </a:lnTo>
                  <a:lnTo>
                    <a:pt x="4088" y="5226"/>
                  </a:lnTo>
                  <a:lnTo>
                    <a:pt x="4160" y="5171"/>
                  </a:lnTo>
                  <a:lnTo>
                    <a:pt x="4233" y="5113"/>
                  </a:lnTo>
                  <a:lnTo>
                    <a:pt x="4301" y="5050"/>
                  </a:lnTo>
                  <a:lnTo>
                    <a:pt x="4367" y="4983"/>
                  </a:lnTo>
                  <a:lnTo>
                    <a:pt x="4431" y="4911"/>
                  </a:lnTo>
                  <a:lnTo>
                    <a:pt x="4490" y="4835"/>
                  </a:lnTo>
                  <a:lnTo>
                    <a:pt x="4546" y="4755"/>
                  </a:lnTo>
                  <a:lnTo>
                    <a:pt x="4597" y="4669"/>
                  </a:lnTo>
                  <a:lnTo>
                    <a:pt x="4641" y="4579"/>
                  </a:lnTo>
                  <a:lnTo>
                    <a:pt x="4680" y="4484"/>
                  </a:lnTo>
                  <a:lnTo>
                    <a:pt x="4711" y="4382"/>
                  </a:lnTo>
                  <a:lnTo>
                    <a:pt x="4736" y="4277"/>
                  </a:lnTo>
                  <a:lnTo>
                    <a:pt x="4753" y="4166"/>
                  </a:lnTo>
                  <a:lnTo>
                    <a:pt x="4761" y="4050"/>
                  </a:lnTo>
                  <a:lnTo>
                    <a:pt x="4760" y="3927"/>
                  </a:lnTo>
                  <a:lnTo>
                    <a:pt x="4751" y="3807"/>
                  </a:lnTo>
                  <a:lnTo>
                    <a:pt x="4737" y="3694"/>
                  </a:lnTo>
                  <a:lnTo>
                    <a:pt x="4718" y="3587"/>
                  </a:lnTo>
                  <a:lnTo>
                    <a:pt x="4694" y="3488"/>
                  </a:lnTo>
                  <a:lnTo>
                    <a:pt x="4667" y="3396"/>
                  </a:lnTo>
                  <a:lnTo>
                    <a:pt x="4634" y="3311"/>
                  </a:lnTo>
                  <a:lnTo>
                    <a:pt x="4600" y="3231"/>
                  </a:lnTo>
                  <a:lnTo>
                    <a:pt x="4561" y="3158"/>
                  </a:lnTo>
                  <a:lnTo>
                    <a:pt x="4520" y="3090"/>
                  </a:lnTo>
                  <a:lnTo>
                    <a:pt x="4475" y="3028"/>
                  </a:lnTo>
                  <a:lnTo>
                    <a:pt x="4429" y="2970"/>
                  </a:lnTo>
                  <a:lnTo>
                    <a:pt x="4382" y="2919"/>
                  </a:lnTo>
                  <a:lnTo>
                    <a:pt x="4332" y="2871"/>
                  </a:lnTo>
                  <a:lnTo>
                    <a:pt x="4282" y="2828"/>
                  </a:lnTo>
                  <a:lnTo>
                    <a:pt x="4231" y="2789"/>
                  </a:lnTo>
                  <a:lnTo>
                    <a:pt x="4180" y="2755"/>
                  </a:lnTo>
                  <a:lnTo>
                    <a:pt x="4129" y="2724"/>
                  </a:lnTo>
                  <a:lnTo>
                    <a:pt x="4078" y="2695"/>
                  </a:lnTo>
                  <a:lnTo>
                    <a:pt x="4029" y="2671"/>
                  </a:lnTo>
                  <a:lnTo>
                    <a:pt x="3979" y="2650"/>
                  </a:lnTo>
                  <a:lnTo>
                    <a:pt x="3932" y="2631"/>
                  </a:lnTo>
                  <a:lnTo>
                    <a:pt x="3887" y="2613"/>
                  </a:lnTo>
                  <a:lnTo>
                    <a:pt x="3843" y="2599"/>
                  </a:lnTo>
                  <a:lnTo>
                    <a:pt x="3802" y="2586"/>
                  </a:lnTo>
                  <a:lnTo>
                    <a:pt x="3730" y="2566"/>
                  </a:lnTo>
                  <a:lnTo>
                    <a:pt x="3673" y="2549"/>
                  </a:lnTo>
                  <a:lnTo>
                    <a:pt x="3650" y="2542"/>
                  </a:lnTo>
                  <a:lnTo>
                    <a:pt x="3632" y="2535"/>
                  </a:lnTo>
                  <a:lnTo>
                    <a:pt x="3620" y="2527"/>
                  </a:lnTo>
                  <a:lnTo>
                    <a:pt x="3612" y="2520"/>
                  </a:lnTo>
                  <a:lnTo>
                    <a:pt x="3611" y="2513"/>
                  </a:lnTo>
                  <a:lnTo>
                    <a:pt x="3613" y="2506"/>
                  </a:lnTo>
                  <a:lnTo>
                    <a:pt x="3621" y="2499"/>
                  </a:lnTo>
                  <a:lnTo>
                    <a:pt x="3632" y="2491"/>
                  </a:lnTo>
                  <a:lnTo>
                    <a:pt x="3647" y="2483"/>
                  </a:lnTo>
                  <a:lnTo>
                    <a:pt x="3666" y="2474"/>
                  </a:lnTo>
                  <a:lnTo>
                    <a:pt x="3689" y="2464"/>
                  </a:lnTo>
                  <a:lnTo>
                    <a:pt x="3713" y="2453"/>
                  </a:lnTo>
                  <a:lnTo>
                    <a:pt x="3741" y="2440"/>
                  </a:lnTo>
                  <a:lnTo>
                    <a:pt x="3771" y="2426"/>
                  </a:lnTo>
                  <a:lnTo>
                    <a:pt x="3802" y="2411"/>
                  </a:lnTo>
                  <a:lnTo>
                    <a:pt x="3836" y="2393"/>
                  </a:lnTo>
                  <a:lnTo>
                    <a:pt x="3871" y="2374"/>
                  </a:lnTo>
                  <a:lnTo>
                    <a:pt x="3907" y="2351"/>
                  </a:lnTo>
                  <a:lnTo>
                    <a:pt x="3943" y="2327"/>
                  </a:lnTo>
                  <a:lnTo>
                    <a:pt x="3980" y="2301"/>
                  </a:lnTo>
                  <a:lnTo>
                    <a:pt x="4017" y="2271"/>
                  </a:lnTo>
                  <a:lnTo>
                    <a:pt x="4054" y="2238"/>
                  </a:lnTo>
                  <a:lnTo>
                    <a:pt x="4090" y="2202"/>
                  </a:lnTo>
                  <a:lnTo>
                    <a:pt x="4126" y="2163"/>
                  </a:lnTo>
                  <a:lnTo>
                    <a:pt x="4160" y="2120"/>
                  </a:lnTo>
                  <a:lnTo>
                    <a:pt x="4193" y="2073"/>
                  </a:lnTo>
                  <a:lnTo>
                    <a:pt x="4224" y="2023"/>
                  </a:lnTo>
                  <a:lnTo>
                    <a:pt x="4253" y="1968"/>
                  </a:lnTo>
                  <a:lnTo>
                    <a:pt x="4280" y="1909"/>
                  </a:lnTo>
                  <a:lnTo>
                    <a:pt x="4304" y="1847"/>
                  </a:lnTo>
                  <a:lnTo>
                    <a:pt x="4325" y="1778"/>
                  </a:lnTo>
                  <a:lnTo>
                    <a:pt x="4342" y="1705"/>
                  </a:lnTo>
                  <a:lnTo>
                    <a:pt x="4355" y="1627"/>
                  </a:lnTo>
                  <a:lnTo>
                    <a:pt x="4365" y="1544"/>
                  </a:lnTo>
                  <a:lnTo>
                    <a:pt x="4371" y="1455"/>
                  </a:lnTo>
                  <a:lnTo>
                    <a:pt x="4371" y="1361"/>
                  </a:lnTo>
                  <a:lnTo>
                    <a:pt x="4367" y="1266"/>
                  </a:lnTo>
                  <a:lnTo>
                    <a:pt x="4357" y="1175"/>
                  </a:lnTo>
                  <a:lnTo>
                    <a:pt x="4342" y="1088"/>
                  </a:lnTo>
                  <a:lnTo>
                    <a:pt x="4322" y="1005"/>
                  </a:lnTo>
                  <a:lnTo>
                    <a:pt x="4296" y="925"/>
                  </a:lnTo>
                  <a:lnTo>
                    <a:pt x="4267" y="850"/>
                  </a:lnTo>
                  <a:lnTo>
                    <a:pt x="4234" y="778"/>
                  </a:lnTo>
                  <a:lnTo>
                    <a:pt x="4197" y="710"/>
                  </a:lnTo>
                  <a:lnTo>
                    <a:pt x="4157" y="645"/>
                  </a:lnTo>
                  <a:lnTo>
                    <a:pt x="4115" y="584"/>
                  </a:lnTo>
                  <a:lnTo>
                    <a:pt x="4069" y="526"/>
                  </a:lnTo>
                  <a:lnTo>
                    <a:pt x="4023" y="471"/>
                  </a:lnTo>
                  <a:lnTo>
                    <a:pt x="3974" y="421"/>
                  </a:lnTo>
                  <a:lnTo>
                    <a:pt x="3924" y="373"/>
                  </a:lnTo>
                  <a:lnTo>
                    <a:pt x="3873" y="329"/>
                  </a:lnTo>
                  <a:lnTo>
                    <a:pt x="3822" y="287"/>
                  </a:lnTo>
                  <a:lnTo>
                    <a:pt x="3770" y="249"/>
                  </a:lnTo>
                  <a:lnTo>
                    <a:pt x="3718" y="213"/>
                  </a:lnTo>
                  <a:lnTo>
                    <a:pt x="3667" y="181"/>
                  </a:lnTo>
                  <a:lnTo>
                    <a:pt x="3618" y="152"/>
                  </a:lnTo>
                  <a:lnTo>
                    <a:pt x="3569" y="124"/>
                  </a:lnTo>
                  <a:lnTo>
                    <a:pt x="3521" y="101"/>
                  </a:lnTo>
                  <a:lnTo>
                    <a:pt x="3477" y="80"/>
                  </a:lnTo>
                  <a:lnTo>
                    <a:pt x="3434" y="61"/>
                  </a:lnTo>
                  <a:lnTo>
                    <a:pt x="3395" y="45"/>
                  </a:lnTo>
                  <a:lnTo>
                    <a:pt x="3358" y="31"/>
                  </a:lnTo>
                  <a:lnTo>
                    <a:pt x="3325" y="21"/>
                  </a:lnTo>
                  <a:lnTo>
                    <a:pt x="3295" y="12"/>
                  </a:lnTo>
                  <a:lnTo>
                    <a:pt x="3270" y="6"/>
                  </a:lnTo>
                  <a:lnTo>
                    <a:pt x="3250" y="2"/>
                  </a:lnTo>
                  <a:lnTo>
                    <a:pt x="3234" y="0"/>
                  </a:lnTo>
                  <a:lnTo>
                    <a:pt x="3224" y="1"/>
                  </a:lnTo>
                  <a:lnTo>
                    <a:pt x="3208" y="2"/>
                  </a:lnTo>
                  <a:lnTo>
                    <a:pt x="3176" y="3"/>
                  </a:lnTo>
                  <a:lnTo>
                    <a:pt x="3127" y="4"/>
                  </a:lnTo>
                  <a:lnTo>
                    <a:pt x="3064" y="5"/>
                  </a:lnTo>
                  <a:lnTo>
                    <a:pt x="2898" y="6"/>
                  </a:lnTo>
                  <a:lnTo>
                    <a:pt x="2688" y="7"/>
                  </a:lnTo>
                  <a:lnTo>
                    <a:pt x="2442" y="8"/>
                  </a:lnTo>
                  <a:lnTo>
                    <a:pt x="2170" y="8"/>
                  </a:lnTo>
                  <a:lnTo>
                    <a:pt x="1880" y="7"/>
                  </a:lnTo>
                  <a:lnTo>
                    <a:pt x="1583" y="7"/>
                  </a:lnTo>
                  <a:lnTo>
                    <a:pt x="1286" y="6"/>
                  </a:lnTo>
                  <a:lnTo>
                    <a:pt x="1000" y="5"/>
                  </a:lnTo>
                  <a:lnTo>
                    <a:pt x="732" y="4"/>
                  </a:lnTo>
                  <a:lnTo>
                    <a:pt x="493" y="3"/>
                  </a:lnTo>
                  <a:lnTo>
                    <a:pt x="291" y="2"/>
                  </a:lnTo>
                  <a:lnTo>
                    <a:pt x="134" y="1"/>
                  </a:lnTo>
                  <a:lnTo>
                    <a:pt x="35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32" y="4092"/>
              <a:ext cx="165" cy="196"/>
            </a:xfrm>
            <a:custGeom>
              <a:avLst/>
              <a:gdLst/>
              <a:ahLst/>
              <a:cxnLst>
                <a:cxn ang="0">
                  <a:pos x="4921" y="513"/>
                </a:cxn>
                <a:cxn ang="0">
                  <a:pos x="4867" y="467"/>
                </a:cxn>
                <a:cxn ang="0">
                  <a:pos x="4768" y="409"/>
                </a:cxn>
                <a:cxn ang="0">
                  <a:pos x="4632" y="344"/>
                </a:cxn>
                <a:cxn ang="0">
                  <a:pos x="4462" y="275"/>
                </a:cxn>
                <a:cxn ang="0">
                  <a:pos x="4261" y="208"/>
                </a:cxn>
                <a:cxn ang="0">
                  <a:pos x="4035" y="143"/>
                </a:cxn>
                <a:cxn ang="0">
                  <a:pos x="3787" y="86"/>
                </a:cxn>
                <a:cxn ang="0">
                  <a:pos x="3524" y="42"/>
                </a:cxn>
                <a:cxn ang="0">
                  <a:pos x="3246" y="11"/>
                </a:cxn>
                <a:cxn ang="0">
                  <a:pos x="2961" y="0"/>
                </a:cxn>
                <a:cxn ang="0">
                  <a:pos x="2493" y="30"/>
                </a:cxn>
                <a:cxn ang="0">
                  <a:pos x="2053" y="109"/>
                </a:cxn>
                <a:cxn ang="0">
                  <a:pos x="1643" y="242"/>
                </a:cxn>
                <a:cxn ang="0">
                  <a:pos x="1268" y="427"/>
                </a:cxn>
                <a:cxn ang="0">
                  <a:pos x="933" y="666"/>
                </a:cxn>
                <a:cxn ang="0">
                  <a:pos x="642" y="958"/>
                </a:cxn>
                <a:cxn ang="0">
                  <a:pos x="399" y="1305"/>
                </a:cxn>
                <a:cxn ang="0">
                  <a:pos x="211" y="1708"/>
                </a:cxn>
                <a:cxn ang="0">
                  <a:pos x="79" y="2166"/>
                </a:cxn>
                <a:cxn ang="0">
                  <a:pos x="10" y="2682"/>
                </a:cxn>
                <a:cxn ang="0">
                  <a:pos x="7" y="3240"/>
                </a:cxn>
                <a:cxn ang="0">
                  <a:pos x="74" y="3750"/>
                </a:cxn>
                <a:cxn ang="0">
                  <a:pos x="205" y="4203"/>
                </a:cxn>
                <a:cxn ang="0">
                  <a:pos x="396" y="4598"/>
                </a:cxn>
                <a:cxn ang="0">
                  <a:pos x="638" y="4939"/>
                </a:cxn>
                <a:cxn ang="0">
                  <a:pos x="924" y="5226"/>
                </a:cxn>
                <a:cxn ang="0">
                  <a:pos x="1249" y="5461"/>
                </a:cxn>
                <a:cxn ang="0">
                  <a:pos x="1605" y="5643"/>
                </a:cxn>
                <a:cxn ang="0">
                  <a:pos x="1986" y="5775"/>
                </a:cxn>
                <a:cxn ang="0">
                  <a:pos x="2385" y="5857"/>
                </a:cxn>
                <a:cxn ang="0">
                  <a:pos x="2795" y="5892"/>
                </a:cxn>
                <a:cxn ang="0">
                  <a:pos x="3140" y="5900"/>
                </a:cxn>
                <a:cxn ang="0">
                  <a:pos x="3440" y="5888"/>
                </a:cxn>
                <a:cxn ang="0">
                  <a:pos x="3726" y="5853"/>
                </a:cxn>
                <a:cxn ang="0">
                  <a:pos x="3993" y="5802"/>
                </a:cxn>
                <a:cxn ang="0">
                  <a:pos x="4237" y="5740"/>
                </a:cxn>
                <a:cxn ang="0">
                  <a:pos x="4451" y="5672"/>
                </a:cxn>
                <a:cxn ang="0">
                  <a:pos x="4632" y="5604"/>
                </a:cxn>
                <a:cxn ang="0">
                  <a:pos x="4775" y="5541"/>
                </a:cxn>
                <a:cxn ang="0">
                  <a:pos x="4876" y="5489"/>
                </a:cxn>
                <a:cxn ang="0">
                  <a:pos x="4929" y="5453"/>
                </a:cxn>
                <a:cxn ang="0">
                  <a:pos x="4930" y="5438"/>
                </a:cxn>
              </a:cxnLst>
              <a:rect l="0" t="0" r="r" b="b"/>
              <a:pathLst>
                <a:path w="4937" h="5900">
                  <a:moveTo>
                    <a:pt x="4932" y="536"/>
                  </a:moveTo>
                  <a:lnTo>
                    <a:pt x="4929" y="525"/>
                  </a:lnTo>
                  <a:lnTo>
                    <a:pt x="4921" y="513"/>
                  </a:lnTo>
                  <a:lnTo>
                    <a:pt x="4908" y="499"/>
                  </a:lnTo>
                  <a:lnTo>
                    <a:pt x="4890" y="483"/>
                  </a:lnTo>
                  <a:lnTo>
                    <a:pt x="4867" y="467"/>
                  </a:lnTo>
                  <a:lnTo>
                    <a:pt x="4838" y="448"/>
                  </a:lnTo>
                  <a:lnTo>
                    <a:pt x="4806" y="429"/>
                  </a:lnTo>
                  <a:lnTo>
                    <a:pt x="4768" y="409"/>
                  </a:lnTo>
                  <a:lnTo>
                    <a:pt x="4727" y="388"/>
                  </a:lnTo>
                  <a:lnTo>
                    <a:pt x="4682" y="365"/>
                  </a:lnTo>
                  <a:lnTo>
                    <a:pt x="4632" y="344"/>
                  </a:lnTo>
                  <a:lnTo>
                    <a:pt x="4578" y="321"/>
                  </a:lnTo>
                  <a:lnTo>
                    <a:pt x="4522" y="299"/>
                  </a:lnTo>
                  <a:lnTo>
                    <a:pt x="4462" y="275"/>
                  </a:lnTo>
                  <a:lnTo>
                    <a:pt x="4398" y="252"/>
                  </a:lnTo>
                  <a:lnTo>
                    <a:pt x="4331" y="230"/>
                  </a:lnTo>
                  <a:lnTo>
                    <a:pt x="4261" y="208"/>
                  </a:lnTo>
                  <a:lnTo>
                    <a:pt x="4188" y="185"/>
                  </a:lnTo>
                  <a:lnTo>
                    <a:pt x="4113" y="164"/>
                  </a:lnTo>
                  <a:lnTo>
                    <a:pt x="4035" y="143"/>
                  </a:lnTo>
                  <a:lnTo>
                    <a:pt x="3955" y="124"/>
                  </a:lnTo>
                  <a:lnTo>
                    <a:pt x="3872" y="104"/>
                  </a:lnTo>
                  <a:lnTo>
                    <a:pt x="3787" y="86"/>
                  </a:lnTo>
                  <a:lnTo>
                    <a:pt x="3701" y="70"/>
                  </a:lnTo>
                  <a:lnTo>
                    <a:pt x="3613" y="55"/>
                  </a:lnTo>
                  <a:lnTo>
                    <a:pt x="3524" y="42"/>
                  </a:lnTo>
                  <a:lnTo>
                    <a:pt x="3432" y="30"/>
                  </a:lnTo>
                  <a:lnTo>
                    <a:pt x="3340" y="19"/>
                  </a:lnTo>
                  <a:lnTo>
                    <a:pt x="3246" y="11"/>
                  </a:lnTo>
                  <a:lnTo>
                    <a:pt x="3151" y="5"/>
                  </a:lnTo>
                  <a:lnTo>
                    <a:pt x="3056" y="2"/>
                  </a:lnTo>
                  <a:lnTo>
                    <a:pt x="2961" y="0"/>
                  </a:lnTo>
                  <a:lnTo>
                    <a:pt x="2802" y="4"/>
                  </a:lnTo>
                  <a:lnTo>
                    <a:pt x="2646" y="14"/>
                  </a:lnTo>
                  <a:lnTo>
                    <a:pt x="2493" y="30"/>
                  </a:lnTo>
                  <a:lnTo>
                    <a:pt x="2343" y="51"/>
                  </a:lnTo>
                  <a:lnTo>
                    <a:pt x="2196" y="77"/>
                  </a:lnTo>
                  <a:lnTo>
                    <a:pt x="2053" y="109"/>
                  </a:lnTo>
                  <a:lnTo>
                    <a:pt x="1912" y="148"/>
                  </a:lnTo>
                  <a:lnTo>
                    <a:pt x="1776" y="192"/>
                  </a:lnTo>
                  <a:lnTo>
                    <a:pt x="1643" y="242"/>
                  </a:lnTo>
                  <a:lnTo>
                    <a:pt x="1513" y="298"/>
                  </a:lnTo>
                  <a:lnTo>
                    <a:pt x="1388" y="359"/>
                  </a:lnTo>
                  <a:lnTo>
                    <a:pt x="1268" y="427"/>
                  </a:lnTo>
                  <a:lnTo>
                    <a:pt x="1151" y="501"/>
                  </a:lnTo>
                  <a:lnTo>
                    <a:pt x="1039" y="580"/>
                  </a:lnTo>
                  <a:lnTo>
                    <a:pt x="933" y="666"/>
                  </a:lnTo>
                  <a:lnTo>
                    <a:pt x="830" y="757"/>
                  </a:lnTo>
                  <a:lnTo>
                    <a:pt x="733" y="854"/>
                  </a:lnTo>
                  <a:lnTo>
                    <a:pt x="642" y="958"/>
                  </a:lnTo>
                  <a:lnTo>
                    <a:pt x="555" y="1067"/>
                  </a:lnTo>
                  <a:lnTo>
                    <a:pt x="474" y="1183"/>
                  </a:lnTo>
                  <a:lnTo>
                    <a:pt x="399" y="1305"/>
                  </a:lnTo>
                  <a:lnTo>
                    <a:pt x="330" y="1432"/>
                  </a:lnTo>
                  <a:lnTo>
                    <a:pt x="267" y="1567"/>
                  </a:lnTo>
                  <a:lnTo>
                    <a:pt x="211" y="1708"/>
                  </a:lnTo>
                  <a:lnTo>
                    <a:pt x="160" y="1854"/>
                  </a:lnTo>
                  <a:lnTo>
                    <a:pt x="116" y="2007"/>
                  </a:lnTo>
                  <a:lnTo>
                    <a:pt x="79" y="2166"/>
                  </a:lnTo>
                  <a:lnTo>
                    <a:pt x="48" y="2332"/>
                  </a:lnTo>
                  <a:lnTo>
                    <a:pt x="25" y="2502"/>
                  </a:lnTo>
                  <a:lnTo>
                    <a:pt x="10" y="2682"/>
                  </a:lnTo>
                  <a:lnTo>
                    <a:pt x="1" y="2866"/>
                  </a:lnTo>
                  <a:lnTo>
                    <a:pt x="0" y="3057"/>
                  </a:lnTo>
                  <a:lnTo>
                    <a:pt x="7" y="3240"/>
                  </a:lnTo>
                  <a:lnTo>
                    <a:pt x="21" y="3416"/>
                  </a:lnTo>
                  <a:lnTo>
                    <a:pt x="44" y="3586"/>
                  </a:lnTo>
                  <a:lnTo>
                    <a:pt x="74" y="3750"/>
                  </a:lnTo>
                  <a:lnTo>
                    <a:pt x="111" y="3906"/>
                  </a:lnTo>
                  <a:lnTo>
                    <a:pt x="155" y="4058"/>
                  </a:lnTo>
                  <a:lnTo>
                    <a:pt x="205" y="4203"/>
                  </a:lnTo>
                  <a:lnTo>
                    <a:pt x="263" y="4340"/>
                  </a:lnTo>
                  <a:lnTo>
                    <a:pt x="326" y="4473"/>
                  </a:lnTo>
                  <a:lnTo>
                    <a:pt x="396" y="4598"/>
                  </a:lnTo>
                  <a:lnTo>
                    <a:pt x="471" y="4718"/>
                  </a:lnTo>
                  <a:lnTo>
                    <a:pt x="551" y="4832"/>
                  </a:lnTo>
                  <a:lnTo>
                    <a:pt x="638" y="4939"/>
                  </a:lnTo>
                  <a:lnTo>
                    <a:pt x="729" y="5041"/>
                  </a:lnTo>
                  <a:lnTo>
                    <a:pt x="824" y="5136"/>
                  </a:lnTo>
                  <a:lnTo>
                    <a:pt x="924" y="5226"/>
                  </a:lnTo>
                  <a:lnTo>
                    <a:pt x="1028" y="5310"/>
                  </a:lnTo>
                  <a:lnTo>
                    <a:pt x="1137" y="5388"/>
                  </a:lnTo>
                  <a:lnTo>
                    <a:pt x="1249" y="5461"/>
                  </a:lnTo>
                  <a:lnTo>
                    <a:pt x="1365" y="5527"/>
                  </a:lnTo>
                  <a:lnTo>
                    <a:pt x="1484" y="5587"/>
                  </a:lnTo>
                  <a:lnTo>
                    <a:pt x="1605" y="5643"/>
                  </a:lnTo>
                  <a:lnTo>
                    <a:pt x="1729" y="5692"/>
                  </a:lnTo>
                  <a:lnTo>
                    <a:pt x="1857" y="5736"/>
                  </a:lnTo>
                  <a:lnTo>
                    <a:pt x="1986" y="5775"/>
                  </a:lnTo>
                  <a:lnTo>
                    <a:pt x="2118" y="5808"/>
                  </a:lnTo>
                  <a:lnTo>
                    <a:pt x="2250" y="5835"/>
                  </a:lnTo>
                  <a:lnTo>
                    <a:pt x="2385" y="5857"/>
                  </a:lnTo>
                  <a:lnTo>
                    <a:pt x="2520" y="5875"/>
                  </a:lnTo>
                  <a:lnTo>
                    <a:pt x="2657" y="5886"/>
                  </a:lnTo>
                  <a:lnTo>
                    <a:pt x="2795" y="5892"/>
                  </a:lnTo>
                  <a:lnTo>
                    <a:pt x="2933" y="5893"/>
                  </a:lnTo>
                  <a:lnTo>
                    <a:pt x="3037" y="5898"/>
                  </a:lnTo>
                  <a:lnTo>
                    <a:pt x="3140" y="5900"/>
                  </a:lnTo>
                  <a:lnTo>
                    <a:pt x="3242" y="5899"/>
                  </a:lnTo>
                  <a:lnTo>
                    <a:pt x="3342" y="5894"/>
                  </a:lnTo>
                  <a:lnTo>
                    <a:pt x="3440" y="5888"/>
                  </a:lnTo>
                  <a:lnTo>
                    <a:pt x="3538" y="5878"/>
                  </a:lnTo>
                  <a:lnTo>
                    <a:pt x="3633" y="5866"/>
                  </a:lnTo>
                  <a:lnTo>
                    <a:pt x="3726" y="5853"/>
                  </a:lnTo>
                  <a:lnTo>
                    <a:pt x="3818" y="5837"/>
                  </a:lnTo>
                  <a:lnTo>
                    <a:pt x="3907" y="5820"/>
                  </a:lnTo>
                  <a:lnTo>
                    <a:pt x="3993" y="5802"/>
                  </a:lnTo>
                  <a:lnTo>
                    <a:pt x="4077" y="5782"/>
                  </a:lnTo>
                  <a:lnTo>
                    <a:pt x="4159" y="5761"/>
                  </a:lnTo>
                  <a:lnTo>
                    <a:pt x="4237" y="5740"/>
                  </a:lnTo>
                  <a:lnTo>
                    <a:pt x="4312" y="5718"/>
                  </a:lnTo>
                  <a:lnTo>
                    <a:pt x="4383" y="5694"/>
                  </a:lnTo>
                  <a:lnTo>
                    <a:pt x="4451" y="5672"/>
                  </a:lnTo>
                  <a:lnTo>
                    <a:pt x="4515" y="5649"/>
                  </a:lnTo>
                  <a:lnTo>
                    <a:pt x="4575" y="5627"/>
                  </a:lnTo>
                  <a:lnTo>
                    <a:pt x="4632" y="5604"/>
                  </a:lnTo>
                  <a:lnTo>
                    <a:pt x="4684" y="5582"/>
                  </a:lnTo>
                  <a:lnTo>
                    <a:pt x="4732" y="5561"/>
                  </a:lnTo>
                  <a:lnTo>
                    <a:pt x="4775" y="5541"/>
                  </a:lnTo>
                  <a:lnTo>
                    <a:pt x="4814" y="5523"/>
                  </a:lnTo>
                  <a:lnTo>
                    <a:pt x="4847" y="5504"/>
                  </a:lnTo>
                  <a:lnTo>
                    <a:pt x="4876" y="5489"/>
                  </a:lnTo>
                  <a:lnTo>
                    <a:pt x="4899" y="5475"/>
                  </a:lnTo>
                  <a:lnTo>
                    <a:pt x="4917" y="5463"/>
                  </a:lnTo>
                  <a:lnTo>
                    <a:pt x="4929" y="5453"/>
                  </a:lnTo>
                  <a:lnTo>
                    <a:pt x="4936" y="5445"/>
                  </a:lnTo>
                  <a:lnTo>
                    <a:pt x="4937" y="5440"/>
                  </a:lnTo>
                  <a:lnTo>
                    <a:pt x="4930" y="5438"/>
                  </a:lnTo>
                  <a:lnTo>
                    <a:pt x="4932" y="5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28" y="4091"/>
              <a:ext cx="4" cy="1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32" y="4190"/>
              <a:ext cx="47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solidFill>
              <a:srgbClr val="FFC6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5"/>
            <p:cNvSpPr/>
            <p:nvPr/>
          </p:nvSpPr>
          <p:spPr bwMode="auto">
            <a:xfrm>
              <a:off x="278" y="4123"/>
              <a:ext cx="119" cy="134"/>
            </a:xfrm>
            <a:custGeom>
              <a:avLst/>
              <a:gdLst/>
              <a:ahLst/>
              <a:cxnLst>
                <a:cxn ang="0">
                  <a:pos x="3563" y="750"/>
                </a:cxn>
                <a:cxn ang="0">
                  <a:pos x="3545" y="703"/>
                </a:cxn>
                <a:cxn ang="0">
                  <a:pos x="3513" y="649"/>
                </a:cxn>
                <a:cxn ang="0">
                  <a:pos x="3464" y="591"/>
                </a:cxn>
                <a:cxn ang="0">
                  <a:pos x="3401" y="529"/>
                </a:cxn>
                <a:cxn ang="0">
                  <a:pos x="3324" y="464"/>
                </a:cxn>
                <a:cxn ang="0">
                  <a:pos x="3235" y="399"/>
                </a:cxn>
                <a:cxn ang="0">
                  <a:pos x="3133" y="335"/>
                </a:cxn>
                <a:cxn ang="0">
                  <a:pos x="3021" y="271"/>
                </a:cxn>
                <a:cxn ang="0">
                  <a:pos x="2898" y="211"/>
                </a:cxn>
                <a:cxn ang="0">
                  <a:pos x="2765" y="157"/>
                </a:cxn>
                <a:cxn ang="0">
                  <a:pos x="2624" y="108"/>
                </a:cxn>
                <a:cxn ang="0">
                  <a:pos x="2475" y="67"/>
                </a:cxn>
                <a:cxn ang="0">
                  <a:pos x="2319" y="34"/>
                </a:cxn>
                <a:cxn ang="0">
                  <a:pos x="2157" y="12"/>
                </a:cxn>
                <a:cxn ang="0">
                  <a:pos x="1989" y="1"/>
                </a:cxn>
                <a:cxn ang="0">
                  <a:pos x="1829" y="3"/>
                </a:cxn>
                <a:cxn ang="0">
                  <a:pos x="1676" y="19"/>
                </a:cxn>
                <a:cxn ang="0">
                  <a:pos x="1518" y="49"/>
                </a:cxn>
                <a:cxn ang="0">
                  <a:pos x="1357" y="93"/>
                </a:cxn>
                <a:cxn ang="0">
                  <a:pos x="1197" y="153"/>
                </a:cxn>
                <a:cxn ang="0">
                  <a:pos x="1039" y="229"/>
                </a:cxn>
                <a:cxn ang="0">
                  <a:pos x="884" y="320"/>
                </a:cxn>
                <a:cxn ang="0">
                  <a:pos x="734" y="427"/>
                </a:cxn>
                <a:cxn ang="0">
                  <a:pos x="593" y="551"/>
                </a:cxn>
                <a:cxn ang="0">
                  <a:pos x="463" y="692"/>
                </a:cxn>
                <a:cxn ang="0">
                  <a:pos x="344" y="851"/>
                </a:cxn>
                <a:cxn ang="0">
                  <a:pos x="239" y="1028"/>
                </a:cxn>
                <a:cxn ang="0">
                  <a:pos x="151" y="1223"/>
                </a:cxn>
                <a:cxn ang="0">
                  <a:pos x="81" y="1436"/>
                </a:cxn>
                <a:cxn ang="0">
                  <a:pos x="31" y="1669"/>
                </a:cxn>
                <a:cxn ang="0">
                  <a:pos x="4" y="1922"/>
                </a:cxn>
                <a:cxn ang="0">
                  <a:pos x="2" y="2174"/>
                </a:cxn>
                <a:cxn ang="0">
                  <a:pos x="21" y="2399"/>
                </a:cxn>
                <a:cxn ang="0">
                  <a:pos x="63" y="2608"/>
                </a:cxn>
                <a:cxn ang="0">
                  <a:pos x="124" y="2804"/>
                </a:cxn>
                <a:cxn ang="0">
                  <a:pos x="203" y="2984"/>
                </a:cxn>
                <a:cxn ang="0">
                  <a:pos x="300" y="3148"/>
                </a:cxn>
                <a:cxn ang="0">
                  <a:pos x="413" y="3298"/>
                </a:cxn>
                <a:cxn ang="0">
                  <a:pos x="540" y="3434"/>
                </a:cxn>
                <a:cxn ang="0">
                  <a:pos x="681" y="3554"/>
                </a:cxn>
                <a:cxn ang="0">
                  <a:pos x="834" y="3659"/>
                </a:cxn>
                <a:cxn ang="0">
                  <a:pos x="997" y="3750"/>
                </a:cxn>
                <a:cxn ang="0">
                  <a:pos x="1171" y="3827"/>
                </a:cxn>
                <a:cxn ang="0">
                  <a:pos x="1352" y="3889"/>
                </a:cxn>
                <a:cxn ang="0">
                  <a:pos x="1541" y="3936"/>
                </a:cxn>
                <a:cxn ang="0">
                  <a:pos x="1736" y="3969"/>
                </a:cxn>
                <a:cxn ang="0">
                  <a:pos x="1934" y="3988"/>
                </a:cxn>
                <a:cxn ang="0">
                  <a:pos x="2111" y="3991"/>
                </a:cxn>
                <a:cxn ang="0">
                  <a:pos x="2260" y="3979"/>
                </a:cxn>
                <a:cxn ang="0">
                  <a:pos x="2403" y="3954"/>
                </a:cxn>
                <a:cxn ang="0">
                  <a:pos x="2541" y="3916"/>
                </a:cxn>
                <a:cxn ang="0">
                  <a:pos x="2672" y="3869"/>
                </a:cxn>
                <a:cxn ang="0">
                  <a:pos x="2796" y="3814"/>
                </a:cxn>
                <a:cxn ang="0">
                  <a:pos x="2912" y="3752"/>
                </a:cxn>
                <a:cxn ang="0">
                  <a:pos x="3021" y="3687"/>
                </a:cxn>
                <a:cxn ang="0">
                  <a:pos x="3121" y="3620"/>
                </a:cxn>
                <a:cxn ang="0">
                  <a:pos x="3213" y="3552"/>
                </a:cxn>
                <a:cxn ang="0">
                  <a:pos x="3296" y="3485"/>
                </a:cxn>
                <a:cxn ang="0">
                  <a:pos x="3369" y="3423"/>
                </a:cxn>
                <a:cxn ang="0">
                  <a:pos x="3458" y="3340"/>
                </a:cxn>
                <a:cxn ang="0">
                  <a:pos x="3540" y="3258"/>
                </a:cxn>
                <a:cxn ang="0">
                  <a:pos x="3565" y="771"/>
                </a:cxn>
              </a:cxnLst>
              <a:rect l="0" t="0" r="r" b="b"/>
              <a:pathLst>
                <a:path w="3565" h="3992">
                  <a:moveTo>
                    <a:pt x="3565" y="771"/>
                  </a:moveTo>
                  <a:lnTo>
                    <a:pt x="3563" y="750"/>
                  </a:lnTo>
                  <a:lnTo>
                    <a:pt x="3556" y="727"/>
                  </a:lnTo>
                  <a:lnTo>
                    <a:pt x="3545" y="703"/>
                  </a:lnTo>
                  <a:lnTo>
                    <a:pt x="3531" y="678"/>
                  </a:lnTo>
                  <a:lnTo>
                    <a:pt x="3513" y="649"/>
                  </a:lnTo>
                  <a:lnTo>
                    <a:pt x="3490" y="621"/>
                  </a:lnTo>
                  <a:lnTo>
                    <a:pt x="3464" y="591"/>
                  </a:lnTo>
                  <a:lnTo>
                    <a:pt x="3435" y="560"/>
                  </a:lnTo>
                  <a:lnTo>
                    <a:pt x="3401" y="529"/>
                  </a:lnTo>
                  <a:lnTo>
                    <a:pt x="3365" y="497"/>
                  </a:lnTo>
                  <a:lnTo>
                    <a:pt x="3324" y="464"/>
                  </a:lnTo>
                  <a:lnTo>
                    <a:pt x="3282" y="432"/>
                  </a:lnTo>
                  <a:lnTo>
                    <a:pt x="3235" y="399"/>
                  </a:lnTo>
                  <a:lnTo>
                    <a:pt x="3185" y="366"/>
                  </a:lnTo>
                  <a:lnTo>
                    <a:pt x="3133" y="335"/>
                  </a:lnTo>
                  <a:lnTo>
                    <a:pt x="3079" y="302"/>
                  </a:lnTo>
                  <a:lnTo>
                    <a:pt x="3021" y="271"/>
                  </a:lnTo>
                  <a:lnTo>
                    <a:pt x="2960" y="241"/>
                  </a:lnTo>
                  <a:lnTo>
                    <a:pt x="2898" y="211"/>
                  </a:lnTo>
                  <a:lnTo>
                    <a:pt x="2832" y="184"/>
                  </a:lnTo>
                  <a:lnTo>
                    <a:pt x="2765" y="157"/>
                  </a:lnTo>
                  <a:lnTo>
                    <a:pt x="2695" y="131"/>
                  </a:lnTo>
                  <a:lnTo>
                    <a:pt x="2624" y="108"/>
                  </a:lnTo>
                  <a:lnTo>
                    <a:pt x="2550" y="86"/>
                  </a:lnTo>
                  <a:lnTo>
                    <a:pt x="2475" y="67"/>
                  </a:lnTo>
                  <a:lnTo>
                    <a:pt x="2398" y="50"/>
                  </a:lnTo>
                  <a:lnTo>
                    <a:pt x="2319" y="34"/>
                  </a:lnTo>
                  <a:lnTo>
                    <a:pt x="2239" y="21"/>
                  </a:lnTo>
                  <a:lnTo>
                    <a:pt x="2157" y="12"/>
                  </a:lnTo>
                  <a:lnTo>
                    <a:pt x="2073" y="5"/>
                  </a:lnTo>
                  <a:lnTo>
                    <a:pt x="1989" y="1"/>
                  </a:lnTo>
                  <a:lnTo>
                    <a:pt x="1903" y="0"/>
                  </a:lnTo>
                  <a:lnTo>
                    <a:pt x="1829" y="3"/>
                  </a:lnTo>
                  <a:lnTo>
                    <a:pt x="1753" y="9"/>
                  </a:lnTo>
                  <a:lnTo>
                    <a:pt x="1676" y="19"/>
                  </a:lnTo>
                  <a:lnTo>
                    <a:pt x="1597" y="32"/>
                  </a:lnTo>
                  <a:lnTo>
                    <a:pt x="1518" y="49"/>
                  </a:lnTo>
                  <a:lnTo>
                    <a:pt x="1437" y="70"/>
                  </a:lnTo>
                  <a:lnTo>
                    <a:pt x="1357" y="93"/>
                  </a:lnTo>
                  <a:lnTo>
                    <a:pt x="1277" y="121"/>
                  </a:lnTo>
                  <a:lnTo>
                    <a:pt x="1197" y="153"/>
                  </a:lnTo>
                  <a:lnTo>
                    <a:pt x="1118" y="189"/>
                  </a:lnTo>
                  <a:lnTo>
                    <a:pt x="1039" y="229"/>
                  </a:lnTo>
                  <a:lnTo>
                    <a:pt x="961" y="272"/>
                  </a:lnTo>
                  <a:lnTo>
                    <a:pt x="884" y="320"/>
                  </a:lnTo>
                  <a:lnTo>
                    <a:pt x="808" y="371"/>
                  </a:lnTo>
                  <a:lnTo>
                    <a:pt x="734" y="427"/>
                  </a:lnTo>
                  <a:lnTo>
                    <a:pt x="663" y="486"/>
                  </a:lnTo>
                  <a:lnTo>
                    <a:pt x="593" y="551"/>
                  </a:lnTo>
                  <a:lnTo>
                    <a:pt x="526" y="619"/>
                  </a:lnTo>
                  <a:lnTo>
                    <a:pt x="463" y="692"/>
                  </a:lnTo>
                  <a:lnTo>
                    <a:pt x="402" y="770"/>
                  </a:lnTo>
                  <a:lnTo>
                    <a:pt x="344" y="851"/>
                  </a:lnTo>
                  <a:lnTo>
                    <a:pt x="290" y="937"/>
                  </a:lnTo>
                  <a:lnTo>
                    <a:pt x="239" y="1028"/>
                  </a:lnTo>
                  <a:lnTo>
                    <a:pt x="193" y="1123"/>
                  </a:lnTo>
                  <a:lnTo>
                    <a:pt x="151" y="1223"/>
                  </a:lnTo>
                  <a:lnTo>
                    <a:pt x="114" y="1327"/>
                  </a:lnTo>
                  <a:lnTo>
                    <a:pt x="81" y="1436"/>
                  </a:lnTo>
                  <a:lnTo>
                    <a:pt x="54" y="1550"/>
                  </a:lnTo>
                  <a:lnTo>
                    <a:pt x="31" y="1669"/>
                  </a:lnTo>
                  <a:lnTo>
                    <a:pt x="15" y="1793"/>
                  </a:lnTo>
                  <a:lnTo>
                    <a:pt x="4" y="1922"/>
                  </a:lnTo>
                  <a:lnTo>
                    <a:pt x="0" y="2055"/>
                  </a:lnTo>
                  <a:lnTo>
                    <a:pt x="2" y="2174"/>
                  </a:lnTo>
                  <a:lnTo>
                    <a:pt x="9" y="2288"/>
                  </a:lnTo>
                  <a:lnTo>
                    <a:pt x="21" y="2399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9"/>
                  </a:lnTo>
                  <a:lnTo>
                    <a:pt x="124" y="2804"/>
                  </a:lnTo>
                  <a:lnTo>
                    <a:pt x="161" y="2896"/>
                  </a:lnTo>
                  <a:lnTo>
                    <a:pt x="203" y="2984"/>
                  </a:lnTo>
                  <a:lnTo>
                    <a:pt x="250" y="3068"/>
                  </a:lnTo>
                  <a:lnTo>
                    <a:pt x="300" y="3148"/>
                  </a:lnTo>
                  <a:lnTo>
                    <a:pt x="354" y="3225"/>
                  </a:lnTo>
                  <a:lnTo>
                    <a:pt x="413" y="3298"/>
                  </a:lnTo>
                  <a:lnTo>
                    <a:pt x="475" y="3368"/>
                  </a:lnTo>
                  <a:lnTo>
                    <a:pt x="540" y="3434"/>
                  </a:lnTo>
                  <a:lnTo>
                    <a:pt x="609" y="3495"/>
                  </a:lnTo>
                  <a:lnTo>
                    <a:pt x="681" y="3554"/>
                  </a:lnTo>
                  <a:lnTo>
                    <a:pt x="756" y="3609"/>
                  </a:lnTo>
                  <a:lnTo>
                    <a:pt x="834" y="3659"/>
                  </a:lnTo>
                  <a:lnTo>
                    <a:pt x="914" y="3707"/>
                  </a:lnTo>
                  <a:lnTo>
                    <a:pt x="997" y="3750"/>
                  </a:lnTo>
                  <a:lnTo>
                    <a:pt x="1082" y="3791"/>
                  </a:lnTo>
                  <a:lnTo>
                    <a:pt x="1171" y="3827"/>
                  </a:lnTo>
                  <a:lnTo>
                    <a:pt x="1261" y="3860"/>
                  </a:lnTo>
                  <a:lnTo>
                    <a:pt x="1352" y="3889"/>
                  </a:lnTo>
                  <a:lnTo>
                    <a:pt x="1446" y="3914"/>
                  </a:lnTo>
                  <a:lnTo>
                    <a:pt x="1541" y="3936"/>
                  </a:lnTo>
                  <a:lnTo>
                    <a:pt x="1637" y="3955"/>
                  </a:lnTo>
                  <a:lnTo>
                    <a:pt x="1736" y="3969"/>
                  </a:lnTo>
                  <a:lnTo>
                    <a:pt x="1834" y="3980"/>
                  </a:lnTo>
                  <a:lnTo>
                    <a:pt x="1934" y="3988"/>
                  </a:lnTo>
                  <a:lnTo>
                    <a:pt x="2035" y="3992"/>
                  </a:lnTo>
                  <a:lnTo>
                    <a:pt x="2111" y="3991"/>
                  </a:lnTo>
                  <a:lnTo>
                    <a:pt x="2186" y="3987"/>
                  </a:lnTo>
                  <a:lnTo>
                    <a:pt x="2260" y="3979"/>
                  </a:lnTo>
                  <a:lnTo>
                    <a:pt x="2332" y="3968"/>
                  </a:lnTo>
                  <a:lnTo>
                    <a:pt x="2403" y="3954"/>
                  </a:lnTo>
                  <a:lnTo>
                    <a:pt x="2473" y="3936"/>
                  </a:lnTo>
                  <a:lnTo>
                    <a:pt x="2541" y="3916"/>
                  </a:lnTo>
                  <a:lnTo>
                    <a:pt x="2607" y="3894"/>
                  </a:lnTo>
                  <a:lnTo>
                    <a:pt x="2672" y="3869"/>
                  </a:lnTo>
                  <a:lnTo>
                    <a:pt x="2735" y="3842"/>
                  </a:lnTo>
                  <a:lnTo>
                    <a:pt x="2796" y="3814"/>
                  </a:lnTo>
                  <a:lnTo>
                    <a:pt x="2854" y="3784"/>
                  </a:lnTo>
                  <a:lnTo>
                    <a:pt x="2912" y="3752"/>
                  </a:lnTo>
                  <a:lnTo>
                    <a:pt x="2967" y="3720"/>
                  </a:lnTo>
                  <a:lnTo>
                    <a:pt x="3021" y="3687"/>
                  </a:lnTo>
                  <a:lnTo>
                    <a:pt x="3073" y="3653"/>
                  </a:lnTo>
                  <a:lnTo>
                    <a:pt x="3121" y="3620"/>
                  </a:lnTo>
                  <a:lnTo>
                    <a:pt x="3168" y="3585"/>
                  </a:lnTo>
                  <a:lnTo>
                    <a:pt x="3213" y="3552"/>
                  </a:lnTo>
                  <a:lnTo>
                    <a:pt x="3255" y="3519"/>
                  </a:lnTo>
                  <a:lnTo>
                    <a:pt x="3296" y="3485"/>
                  </a:lnTo>
                  <a:lnTo>
                    <a:pt x="3333" y="3454"/>
                  </a:lnTo>
                  <a:lnTo>
                    <a:pt x="3369" y="3423"/>
                  </a:lnTo>
                  <a:lnTo>
                    <a:pt x="3401" y="3393"/>
                  </a:lnTo>
                  <a:lnTo>
                    <a:pt x="3458" y="3340"/>
                  </a:lnTo>
                  <a:lnTo>
                    <a:pt x="3505" y="3293"/>
                  </a:lnTo>
                  <a:lnTo>
                    <a:pt x="3540" y="3258"/>
                  </a:lnTo>
                  <a:lnTo>
                    <a:pt x="3565" y="3234"/>
                  </a:lnTo>
                  <a:lnTo>
                    <a:pt x="3565" y="771"/>
                  </a:lnTo>
                  <a:close/>
                </a:path>
              </a:pathLst>
            </a:custGeom>
            <a:noFill/>
            <a:ln w="0">
              <a:solidFill>
                <a:srgbClr val="FFC6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6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57" y="4190"/>
              <a:ext cx="14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9" y="0"/>
                </a:cxn>
                <a:cxn ang="0">
                  <a:pos x="4440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4440" h="140">
                  <a:moveTo>
                    <a:pt x="0" y="0"/>
                  </a:moveTo>
                  <a:lnTo>
                    <a:pt x="4279" y="0"/>
                  </a:lnTo>
                  <a:lnTo>
                    <a:pt x="4440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131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423" y="4097"/>
              <a:ext cx="174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7"/>
                </a:cxn>
                <a:cxn ang="0">
                  <a:pos x="2505" y="5627"/>
                </a:cxn>
                <a:cxn ang="0">
                  <a:pos x="2851" y="5611"/>
                </a:cxn>
                <a:cxn ang="0">
                  <a:pos x="3173" y="5565"/>
                </a:cxn>
                <a:cxn ang="0">
                  <a:pos x="3471" y="5490"/>
                </a:cxn>
                <a:cxn ang="0">
                  <a:pos x="3745" y="5389"/>
                </a:cxn>
                <a:cxn ang="0">
                  <a:pos x="3994" y="5262"/>
                </a:cxn>
                <a:cxn ang="0">
                  <a:pos x="4220" y="5114"/>
                </a:cxn>
                <a:cxn ang="0">
                  <a:pos x="4424" y="4945"/>
                </a:cxn>
                <a:cxn ang="0">
                  <a:pos x="4604" y="4758"/>
                </a:cxn>
                <a:cxn ang="0">
                  <a:pos x="4760" y="4553"/>
                </a:cxn>
                <a:cxn ang="0">
                  <a:pos x="4895" y="4336"/>
                </a:cxn>
                <a:cxn ang="0">
                  <a:pos x="5007" y="4105"/>
                </a:cxn>
                <a:cxn ang="0">
                  <a:pos x="5096" y="3865"/>
                </a:cxn>
                <a:cxn ang="0">
                  <a:pos x="5163" y="3616"/>
                </a:cxn>
                <a:cxn ang="0">
                  <a:pos x="5207" y="3360"/>
                </a:cxn>
                <a:cxn ang="0">
                  <a:pos x="5231" y="3100"/>
                </a:cxn>
                <a:cxn ang="0">
                  <a:pos x="5233" y="2839"/>
                </a:cxn>
                <a:cxn ang="0">
                  <a:pos x="5213" y="2577"/>
                </a:cxn>
                <a:cxn ang="0">
                  <a:pos x="5173" y="2316"/>
                </a:cxn>
                <a:cxn ang="0">
                  <a:pos x="5111" y="2060"/>
                </a:cxn>
                <a:cxn ang="0">
                  <a:pos x="5030" y="1809"/>
                </a:cxn>
                <a:cxn ang="0">
                  <a:pos x="4926" y="1568"/>
                </a:cxn>
                <a:cxn ang="0">
                  <a:pos x="4804" y="1335"/>
                </a:cxn>
                <a:cxn ang="0">
                  <a:pos x="4661" y="1114"/>
                </a:cxn>
                <a:cxn ang="0">
                  <a:pos x="4498" y="907"/>
                </a:cxn>
                <a:cxn ang="0">
                  <a:pos x="4316" y="717"/>
                </a:cxn>
                <a:cxn ang="0">
                  <a:pos x="4114" y="544"/>
                </a:cxn>
                <a:cxn ang="0">
                  <a:pos x="3893" y="391"/>
                </a:cxn>
                <a:cxn ang="0">
                  <a:pos x="3652" y="261"/>
                </a:cxn>
                <a:cxn ang="0">
                  <a:pos x="3393" y="155"/>
                </a:cxn>
                <a:cxn ang="0">
                  <a:pos x="3116" y="74"/>
                </a:cxn>
                <a:cxn ang="0">
                  <a:pos x="2820" y="22"/>
                </a:cxn>
                <a:cxn ang="0">
                  <a:pos x="2505" y="0"/>
                </a:cxn>
                <a:cxn ang="0">
                  <a:pos x="2490" y="1"/>
                </a:cxn>
                <a:cxn ang="0">
                  <a:pos x="2463" y="2"/>
                </a:cxn>
                <a:cxn ang="0">
                  <a:pos x="2423" y="3"/>
                </a:cxn>
                <a:cxn ang="0">
                  <a:pos x="2372" y="4"/>
                </a:cxn>
                <a:cxn ang="0">
                  <a:pos x="2241" y="5"/>
                </a:cxn>
                <a:cxn ang="0">
                  <a:pos x="2077" y="6"/>
                </a:cxn>
                <a:cxn ang="0">
                  <a:pos x="1885" y="7"/>
                </a:cxn>
                <a:cxn ang="0">
                  <a:pos x="1674" y="7"/>
                </a:cxn>
                <a:cxn ang="0">
                  <a:pos x="1450" y="6"/>
                </a:cxn>
                <a:cxn ang="0">
                  <a:pos x="1220" y="6"/>
                </a:cxn>
                <a:cxn ang="0">
                  <a:pos x="991" y="5"/>
                </a:cxn>
                <a:cxn ang="0">
                  <a:pos x="770" y="4"/>
                </a:cxn>
                <a:cxn ang="0">
                  <a:pos x="564" y="3"/>
                </a:cxn>
                <a:cxn ang="0">
                  <a:pos x="379" y="2"/>
                </a:cxn>
                <a:cxn ang="0">
                  <a:pos x="224" y="1"/>
                </a:cxn>
                <a:cxn ang="0">
                  <a:pos x="104" y="0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5233" h="5627">
                  <a:moveTo>
                    <a:pt x="0" y="0"/>
                  </a:moveTo>
                  <a:lnTo>
                    <a:pt x="0" y="5627"/>
                  </a:lnTo>
                  <a:lnTo>
                    <a:pt x="2505" y="5627"/>
                  </a:lnTo>
                  <a:lnTo>
                    <a:pt x="2851" y="5611"/>
                  </a:lnTo>
                  <a:lnTo>
                    <a:pt x="3173" y="5565"/>
                  </a:lnTo>
                  <a:lnTo>
                    <a:pt x="3471" y="5490"/>
                  </a:lnTo>
                  <a:lnTo>
                    <a:pt x="3745" y="5389"/>
                  </a:lnTo>
                  <a:lnTo>
                    <a:pt x="3994" y="5262"/>
                  </a:lnTo>
                  <a:lnTo>
                    <a:pt x="4220" y="5114"/>
                  </a:lnTo>
                  <a:lnTo>
                    <a:pt x="4424" y="4945"/>
                  </a:lnTo>
                  <a:lnTo>
                    <a:pt x="4604" y="4758"/>
                  </a:lnTo>
                  <a:lnTo>
                    <a:pt x="4760" y="4553"/>
                  </a:lnTo>
                  <a:lnTo>
                    <a:pt x="4895" y="4336"/>
                  </a:lnTo>
                  <a:lnTo>
                    <a:pt x="5007" y="4105"/>
                  </a:lnTo>
                  <a:lnTo>
                    <a:pt x="5096" y="3865"/>
                  </a:lnTo>
                  <a:lnTo>
                    <a:pt x="5163" y="3616"/>
                  </a:lnTo>
                  <a:lnTo>
                    <a:pt x="5207" y="3360"/>
                  </a:lnTo>
                  <a:lnTo>
                    <a:pt x="5231" y="3100"/>
                  </a:lnTo>
                  <a:lnTo>
                    <a:pt x="5233" y="2839"/>
                  </a:lnTo>
                  <a:lnTo>
                    <a:pt x="5213" y="2577"/>
                  </a:lnTo>
                  <a:lnTo>
                    <a:pt x="5173" y="2316"/>
                  </a:lnTo>
                  <a:lnTo>
                    <a:pt x="5111" y="2060"/>
                  </a:lnTo>
                  <a:lnTo>
                    <a:pt x="5030" y="1809"/>
                  </a:lnTo>
                  <a:lnTo>
                    <a:pt x="4926" y="1568"/>
                  </a:lnTo>
                  <a:lnTo>
                    <a:pt x="4804" y="1335"/>
                  </a:lnTo>
                  <a:lnTo>
                    <a:pt x="4661" y="1114"/>
                  </a:lnTo>
                  <a:lnTo>
                    <a:pt x="4498" y="907"/>
                  </a:lnTo>
                  <a:lnTo>
                    <a:pt x="4316" y="717"/>
                  </a:lnTo>
                  <a:lnTo>
                    <a:pt x="4114" y="544"/>
                  </a:lnTo>
                  <a:lnTo>
                    <a:pt x="3893" y="391"/>
                  </a:lnTo>
                  <a:lnTo>
                    <a:pt x="3652" y="261"/>
                  </a:lnTo>
                  <a:lnTo>
                    <a:pt x="3393" y="155"/>
                  </a:lnTo>
                  <a:lnTo>
                    <a:pt x="3116" y="74"/>
                  </a:lnTo>
                  <a:lnTo>
                    <a:pt x="2820" y="22"/>
                  </a:lnTo>
                  <a:lnTo>
                    <a:pt x="2505" y="0"/>
                  </a:lnTo>
                  <a:lnTo>
                    <a:pt x="2490" y="1"/>
                  </a:lnTo>
                  <a:lnTo>
                    <a:pt x="2463" y="2"/>
                  </a:lnTo>
                  <a:lnTo>
                    <a:pt x="2423" y="3"/>
                  </a:lnTo>
                  <a:lnTo>
                    <a:pt x="2372" y="4"/>
                  </a:lnTo>
                  <a:lnTo>
                    <a:pt x="2241" y="5"/>
                  </a:lnTo>
                  <a:lnTo>
                    <a:pt x="2077" y="6"/>
                  </a:lnTo>
                  <a:lnTo>
                    <a:pt x="1885" y="7"/>
                  </a:lnTo>
                  <a:lnTo>
                    <a:pt x="1674" y="7"/>
                  </a:lnTo>
                  <a:lnTo>
                    <a:pt x="1450" y="6"/>
                  </a:lnTo>
                  <a:lnTo>
                    <a:pt x="1220" y="6"/>
                  </a:lnTo>
                  <a:lnTo>
                    <a:pt x="991" y="5"/>
                  </a:lnTo>
                  <a:lnTo>
                    <a:pt x="770" y="4"/>
                  </a:lnTo>
                  <a:lnTo>
                    <a:pt x="564" y="3"/>
                  </a:lnTo>
                  <a:lnTo>
                    <a:pt x="379" y="2"/>
                  </a:lnTo>
                  <a:lnTo>
                    <a:pt x="224" y="1"/>
                  </a:lnTo>
                  <a:lnTo>
                    <a:pt x="104" y="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422" y="4190"/>
              <a:ext cx="176" cy="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96" y="4097"/>
              <a:ext cx="5" cy="1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jpeg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28600"/>
            <a:ext cx="8102600" cy="941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0" compatLnSpc="1"/>
          <a:lstStyle>
            <a:lvl1pPr algn="ctr" eaLnBrk="0" hangingPunct="0">
              <a:defRPr kumimoji="0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BCD5EF6E-D35A-4A44-9ADC-B4701B38AECB}" type="slidenum">
              <a:rPr lang="zh-TW" altLang="en-US" smtClean="0"/>
            </a:fld>
            <a:endParaRPr lang="en-US" altLang="zh-TW" dirty="0"/>
          </a:p>
        </p:txBody>
      </p:sp>
      <p:pic>
        <p:nvPicPr>
          <p:cNvPr id="2056" name="Picture 7" descr="Diodes logo (r) small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0"/>
            <a:ext cx="1143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0" y="695325"/>
            <a:ext cx="9144000" cy="0"/>
          </a:xfrm>
          <a:prstGeom prst="line">
            <a:avLst/>
          </a:prstGeom>
          <a:noFill/>
          <a:ln w="3175" cap="rnd">
            <a:solidFill>
              <a:srgbClr val="DDDDDD"/>
            </a:solidFill>
            <a:prstDash val="sysDot"/>
            <a:rou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" name="Picture 8" descr="Band top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5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330" indent="-2273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7023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914400" indent="-2305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259205" indent="-2305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602105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9305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6pPr>
      <a:lvl7pPr marL="2516505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7pPr>
      <a:lvl8pPr marL="2973705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8pPr>
      <a:lvl9pPr marL="3430905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1971751"/>
            <a:ext cx="8769095" cy="496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18W QC3.0_(5V/3A,9V/2A,12V/1.5A)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AP3302_APR34509_AP43331 </a:t>
            </a:r>
            <a:r>
              <a:rPr lang="en-US" altLang="zh-CN" sz="2200" b="1" dirty="0" smtClean="0">
                <a:solidFill>
                  <a:schemeClr val="tx1"/>
                </a:solidFill>
              </a:rPr>
              <a:t>                                         </a:t>
            </a:r>
            <a:endParaRPr lang="en-US" altLang="zh-CN" sz="22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6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6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6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6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6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600" b="1" dirty="0" smtClean="0">
                <a:solidFill>
                  <a:schemeClr val="tx1"/>
                </a:solidFill>
              </a:rPr>
              <a:t>QQ: 2351983636                   </a:t>
            </a:r>
            <a:endParaRPr lang="en-US" altLang="zh-CN" sz="26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                                             </a:t>
            </a:r>
            <a:endParaRPr lang="en-US" altLang="zh-CN" sz="18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                                 AE JF Liu</a:t>
            </a:r>
            <a:endParaRPr lang="en-US" altLang="zh-CN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800" b="1" dirty="0" smtClean="0">
                <a:solidFill>
                  <a:schemeClr val="tx1"/>
                </a:solidFill>
              </a:rPr>
              <a:t>                                                                             2016.9.19</a:t>
            </a:r>
            <a:endParaRPr lang="en-US" altLang="zh-CN" sz="1800" b="1" dirty="0" smtClean="0">
              <a:solidFill>
                <a:schemeClr val="tx1"/>
              </a:solidFill>
            </a:endParaRPr>
          </a:p>
          <a:p>
            <a:pPr algn="ctr"/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754380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3600" b="1" spc="-150" dirty="0">
                <a:solidFill>
                  <a:schemeClr val="bg1"/>
                </a:solidFill>
                <a:ea typeface="+mj-ea"/>
                <a:cs typeface="+mj-cs"/>
              </a:rPr>
              <a:t>                          </a:t>
            </a:r>
            <a:r>
              <a:rPr lang="en-US" altLang="zh-CN" sz="2800" b="1" spc="-150" dirty="0">
                <a:solidFill>
                  <a:schemeClr val="bg1"/>
                </a:solidFill>
                <a:ea typeface="+mj-ea"/>
                <a:cs typeface="+mj-cs"/>
              </a:rPr>
              <a:t>Q1 /Q2   voltage  </a:t>
            </a:r>
            <a:r>
              <a:rPr lang="en-US" altLang="zh-CN" sz="2800" b="1" spc="-150" dirty="0" smtClean="0">
                <a:solidFill>
                  <a:schemeClr val="bg1"/>
                </a:solidFill>
                <a:ea typeface="+mj-ea"/>
                <a:cs typeface="+mj-cs"/>
              </a:rPr>
              <a:t>stress(T1)</a:t>
            </a:r>
            <a:endParaRPr lang="en-US" altLang="zh-CN" sz="2800" b="1" spc="-15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63489" name="Picture 1" descr="E:\for TW\QCQ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59844" y="1885950"/>
            <a:ext cx="4450805" cy="3043238"/>
          </a:xfrm>
          <a:prstGeom prst="rect">
            <a:avLst/>
          </a:prstGeom>
          <a:noFill/>
        </p:spPr>
      </p:pic>
      <p:pic>
        <p:nvPicPr>
          <p:cNvPr id="63490" name="Picture 2" descr="E:\for TW\QCQ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7677"/>
            <a:ext cx="4454547" cy="30457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5325" y="5076825"/>
            <a:ext cx="207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Vds_max</a:t>
            </a:r>
            <a:r>
              <a:rPr lang="en-US" altLang="zh-CN" dirty="0" smtClean="0">
                <a:solidFill>
                  <a:schemeClr val="tx1"/>
                </a:solidFill>
              </a:rPr>
              <a:t>=608V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2529" y="966487"/>
            <a:ext cx="16048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600" dirty="0" smtClean="0">
              <a:solidFill>
                <a:schemeClr val="tx1"/>
              </a:solidFill>
            </a:endParaRPr>
          </a:p>
          <a:p>
            <a:r>
              <a:rPr lang="en-US" altLang="zh-CN" sz="1100" dirty="0" smtClean="0">
                <a:solidFill>
                  <a:schemeClr val="tx1"/>
                </a:solidFill>
              </a:rPr>
              <a:t>1). Vin=264V 50Hz   </a:t>
            </a:r>
            <a:endParaRPr lang="en-US" altLang="zh-CN" sz="1100" dirty="0" smtClean="0">
              <a:solidFill>
                <a:schemeClr val="tx1"/>
              </a:solidFill>
            </a:endParaRPr>
          </a:p>
          <a:p>
            <a:r>
              <a:rPr lang="en-US" altLang="zh-CN" sz="1100" dirty="0" smtClean="0">
                <a:solidFill>
                  <a:schemeClr val="tx1"/>
                </a:solidFill>
              </a:rPr>
              <a:t>2). </a:t>
            </a:r>
            <a:r>
              <a:rPr lang="en-US" altLang="zh-CN" sz="1100" dirty="0" err="1" smtClean="0">
                <a:solidFill>
                  <a:schemeClr val="tx1"/>
                </a:solidFill>
              </a:rPr>
              <a:t>I_load</a:t>
            </a:r>
            <a:r>
              <a:rPr lang="en-US" altLang="zh-CN" sz="1100" dirty="0" smtClean="0">
                <a:solidFill>
                  <a:schemeClr val="tx1"/>
                </a:solidFill>
              </a:rPr>
              <a:t>=12V 1.5A</a:t>
            </a:r>
            <a:endParaRPr lang="en-US" altLang="zh-CN" sz="11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14" y="900343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191125"/>
            <a:ext cx="284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Vds_max</a:t>
            </a:r>
            <a:r>
              <a:rPr lang="en-US" altLang="zh-CN" dirty="0" smtClean="0">
                <a:solidFill>
                  <a:schemeClr val="tx1"/>
                </a:solidFill>
              </a:rPr>
              <a:t>=52.6V</a:t>
            </a:r>
            <a:r>
              <a:rPr lang="en-US" altLang="zh-CN" dirty="0" smtClean="0"/>
              <a:t>s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Output Ripple and Noise @ No Load demo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24968" y="6525768"/>
            <a:ext cx="8839200" cy="152400"/>
          </a:xfrm>
        </p:spPr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 rot="16200000" flipH="1">
            <a:off x="54864" y="2505456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직사각형 21"/>
          <p:cNvSpPr/>
          <p:nvPr/>
        </p:nvSpPr>
        <p:spPr>
          <a:xfrm>
            <a:off x="7406641" y="2805636"/>
            <a:ext cx="17465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- </a:t>
            </a: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20MHz Bandwidth</a:t>
            </a:r>
            <a:endParaRPr lang="en-US" altLang="ko-KR" sz="11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- Connect  4.7uF AL Cap and    </a:t>
            </a:r>
            <a:endParaRPr lang="en-US" altLang="ko-KR" sz="11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  104 MLCC to the cable end</a:t>
            </a:r>
            <a:endParaRPr lang="en-US" altLang="ko-KR" sz="11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424" y="2564853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90318" y="905256"/>
          <a:ext cx="7431086" cy="4814409"/>
        </p:xfrm>
        <a:graphic>
          <a:graphicData uri="http://schemas.openxmlformats.org/drawingml/2006/table">
            <a:tbl>
              <a:tblPr/>
              <a:tblGrid>
                <a:gridCol w="3695965"/>
                <a:gridCol w="3735121"/>
              </a:tblGrid>
              <a:tr h="314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90VAC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264VAC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975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855170" y="5865038"/>
          <a:ext cx="3492316" cy="784860"/>
        </p:xfrm>
        <a:graphic>
          <a:graphicData uri="http://schemas.openxmlformats.org/drawingml/2006/table">
            <a:tbl>
              <a:tblPr/>
              <a:tblGrid>
                <a:gridCol w="873079"/>
                <a:gridCol w="873079"/>
                <a:gridCol w="873079"/>
                <a:gridCol w="873079"/>
              </a:tblGrid>
              <a:tr h="24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Vinac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13.8mV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12.5mV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12.2mV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22.4mV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17.3mV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19.2mV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矩形 26"/>
          <p:cNvSpPr/>
          <p:nvPr/>
        </p:nvSpPr>
        <p:spPr bwMode="auto">
          <a:xfrm>
            <a:off x="103567" y="2677883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16007" y="4220559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rot="16200000" flipH="1">
            <a:off x="548640" y="2633472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>
            <a:off x="4465320" y="475488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2465" name="Picture 1" descr="E:\for TW\QCQQ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6140" y="1319842"/>
            <a:ext cx="3094426" cy="1311216"/>
          </a:xfrm>
          <a:prstGeom prst="rect">
            <a:avLst/>
          </a:prstGeom>
          <a:noFill/>
        </p:spPr>
      </p:pic>
      <p:pic>
        <p:nvPicPr>
          <p:cNvPr id="62466" name="Picture 2" descr="E:\for TW\QCQQ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807" y="1311216"/>
            <a:ext cx="3021480" cy="130258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499243" y="2013585"/>
            <a:ext cx="45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2908" y="2157124"/>
            <a:ext cx="38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2467" name="Picture 3" descr="E:\for TW\QCQQ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10" y="2846718"/>
            <a:ext cx="3079630" cy="1337094"/>
          </a:xfrm>
          <a:prstGeom prst="rect">
            <a:avLst/>
          </a:prstGeom>
          <a:noFill/>
        </p:spPr>
      </p:pic>
      <p:pic>
        <p:nvPicPr>
          <p:cNvPr id="62468" name="Picture 4" descr="E:\for TW\QCQQ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796" y="2833400"/>
            <a:ext cx="2990491" cy="1298653"/>
          </a:xfrm>
          <a:prstGeom prst="rect">
            <a:avLst/>
          </a:prstGeom>
          <a:noFill/>
        </p:spPr>
      </p:pic>
      <p:pic>
        <p:nvPicPr>
          <p:cNvPr id="62469" name="Picture 5" descr="E:\for TW\QCQQ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842" y="4408099"/>
            <a:ext cx="3043217" cy="1207697"/>
          </a:xfrm>
          <a:prstGeom prst="rect">
            <a:avLst/>
          </a:prstGeom>
          <a:noFill/>
        </p:spPr>
      </p:pic>
      <p:pic>
        <p:nvPicPr>
          <p:cNvPr id="62470" name="Picture 6" descr="E:\for TW\QCQQ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8241" y="4382218"/>
            <a:ext cx="2899155" cy="125945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434163" y="3914741"/>
            <a:ext cx="62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0521" y="3934028"/>
            <a:ext cx="72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9841" y="5419376"/>
            <a:ext cx="117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1729" y="5387607"/>
            <a:ext cx="77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Output Ripple and Noise @ Full Load demo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124968" y="6525768"/>
            <a:ext cx="8839200" cy="152400"/>
          </a:xfrm>
        </p:spPr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 rot="16200000" flipH="1">
            <a:off x="54864" y="2505456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직사각형 21"/>
          <p:cNvSpPr/>
          <p:nvPr/>
        </p:nvSpPr>
        <p:spPr>
          <a:xfrm>
            <a:off x="7406641" y="2805636"/>
            <a:ext cx="17465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- </a:t>
            </a: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20MHz Bandwidth</a:t>
            </a:r>
            <a:endParaRPr lang="en-US" altLang="ko-KR" sz="11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- Connect  4.7uF AL Cap and    </a:t>
            </a:r>
            <a:endParaRPr lang="en-US" altLang="ko-KR" sz="11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tx1"/>
                </a:solidFill>
                <a:latin typeface="Arial Narrow" pitchFamily="34" charset="0"/>
              </a:rPr>
              <a:t>   104 MLCC to the cable end</a:t>
            </a:r>
            <a:endParaRPr lang="en-US" altLang="ko-KR" sz="11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424" y="2564853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90318" y="905256"/>
          <a:ext cx="7431086" cy="4814409"/>
        </p:xfrm>
        <a:graphic>
          <a:graphicData uri="http://schemas.openxmlformats.org/drawingml/2006/table">
            <a:tbl>
              <a:tblPr/>
              <a:tblGrid>
                <a:gridCol w="3695965"/>
                <a:gridCol w="3735121"/>
              </a:tblGrid>
              <a:tr h="314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90VAC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VIN: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264VAC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975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2855170" y="5865038"/>
          <a:ext cx="3492316" cy="784860"/>
        </p:xfrm>
        <a:graphic>
          <a:graphicData uri="http://schemas.openxmlformats.org/drawingml/2006/table">
            <a:tbl>
              <a:tblPr/>
              <a:tblGrid>
                <a:gridCol w="873079"/>
                <a:gridCol w="873079"/>
                <a:gridCol w="873079"/>
                <a:gridCol w="873079"/>
              </a:tblGrid>
              <a:tr h="246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Vinac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72mV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64mV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45.4mV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34.2mV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37.1mV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99"/>
                          </a:solidFill>
                          <a:latin typeface="Arial" panose="020B0604020202020204"/>
                        </a:rPr>
                        <a:t>28.8mV</a:t>
                      </a:r>
                      <a:endParaRPr lang="en-US" sz="1200" b="0" i="0" u="none" strike="noStrike" dirty="0">
                        <a:solidFill>
                          <a:srgbClr val="000099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矩形 26"/>
          <p:cNvSpPr/>
          <p:nvPr/>
        </p:nvSpPr>
        <p:spPr bwMode="auto">
          <a:xfrm>
            <a:off x="103567" y="2677883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16007" y="4220559"/>
            <a:ext cx="7277878" cy="1119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rot="16200000" flipH="1">
            <a:off x="548640" y="2633472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>
            <a:off x="4465320" y="475488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41" name="Picture 1" descr="E:\for TW\QCQQ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5106" y="1293963"/>
            <a:ext cx="3084562" cy="1311214"/>
          </a:xfrm>
          <a:prstGeom prst="rect">
            <a:avLst/>
          </a:prstGeom>
          <a:noFill/>
        </p:spPr>
      </p:pic>
      <p:pic>
        <p:nvPicPr>
          <p:cNvPr id="61442" name="Picture 2" descr="E:\for TW\QCQQ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080" y="1285335"/>
            <a:ext cx="3146735" cy="1337095"/>
          </a:xfrm>
          <a:prstGeom prst="rect">
            <a:avLst/>
          </a:prstGeom>
          <a:noFill/>
        </p:spPr>
      </p:pic>
      <p:pic>
        <p:nvPicPr>
          <p:cNvPr id="61443" name="Picture 3" descr="E:\for TW\QCQQ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37" y="2846716"/>
            <a:ext cx="2992974" cy="1362974"/>
          </a:xfrm>
          <a:prstGeom prst="rect">
            <a:avLst/>
          </a:prstGeom>
          <a:noFill/>
        </p:spPr>
      </p:pic>
      <p:pic>
        <p:nvPicPr>
          <p:cNvPr id="61444" name="Picture 4" descr="E:\for TW\QCQQ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535" y="2855343"/>
            <a:ext cx="3074269" cy="1311215"/>
          </a:xfrm>
          <a:prstGeom prst="rect">
            <a:avLst/>
          </a:prstGeom>
          <a:noFill/>
        </p:spPr>
      </p:pic>
      <p:pic>
        <p:nvPicPr>
          <p:cNvPr id="61445" name="Picture 5" descr="E:\for TW\QCQQ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297" y="4405758"/>
            <a:ext cx="2932982" cy="1192785"/>
          </a:xfrm>
          <a:prstGeom prst="rect">
            <a:avLst/>
          </a:prstGeom>
          <a:noFill/>
        </p:spPr>
      </p:pic>
      <p:pic>
        <p:nvPicPr>
          <p:cNvPr id="61446" name="Picture 6" descr="E:\for TW\QCQQ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5545" y="4283947"/>
            <a:ext cx="2947127" cy="12163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632908" y="2157124"/>
            <a:ext cx="38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99243" y="2013585"/>
            <a:ext cx="45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5V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4163" y="3914741"/>
            <a:ext cx="62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0521" y="3934028"/>
            <a:ext cx="72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9V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9841" y="5419376"/>
            <a:ext cx="117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01729" y="5387607"/>
            <a:ext cx="77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12V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@ Board End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</a:fld>
            <a:endParaRPr lang="en-US" altLang="zh-TW" dirty="0"/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567115" y="1214392"/>
          <a:ext cx="7652958" cy="1554972"/>
        </p:xfrm>
        <a:graphic>
          <a:graphicData uri="http://schemas.openxmlformats.org/drawingml/2006/table">
            <a:tbl>
              <a:tblPr/>
              <a:tblGrid>
                <a:gridCol w="1159872"/>
                <a:gridCol w="1082181"/>
                <a:gridCol w="1082181"/>
                <a:gridCol w="1082181"/>
                <a:gridCol w="1082181"/>
                <a:gridCol w="1082181"/>
                <a:gridCol w="1082181"/>
              </a:tblGrid>
              <a:tr h="3520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Loading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10ms-10ms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100ms-100ms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200ms-200ms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</a:tr>
              <a:tr h="30806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0--&gt;100%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4.81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5.51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5.04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4.99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0--&gt;50%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5.04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5.01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5.32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10--&gt;90%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4.92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4.91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5.42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566928" y="3230409"/>
          <a:ext cx="7634095" cy="1496292"/>
        </p:xfrm>
        <a:graphic>
          <a:graphicData uri="http://schemas.openxmlformats.org/drawingml/2006/table">
            <a:tbl>
              <a:tblPr/>
              <a:tblGrid>
                <a:gridCol w="1180321"/>
                <a:gridCol w="1075629"/>
                <a:gridCol w="1075629"/>
                <a:gridCol w="1075629"/>
                <a:gridCol w="1075629"/>
                <a:gridCol w="1075629"/>
                <a:gridCol w="1075629"/>
              </a:tblGrid>
              <a:tr h="2933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Loading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10ms-10ms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100ms-100ms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200ms-200ms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</a:tr>
              <a:tr h="30806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0--&gt;100%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8.85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9.38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8.97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9.39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8.95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0--&gt;50%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8.91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8.98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9.27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8.95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10--&gt;90%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8.89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9.35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9.33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8.89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9.32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502920" y="5242276"/>
          <a:ext cx="7736205" cy="1496292"/>
        </p:xfrm>
        <a:graphic>
          <a:graphicData uri="http://schemas.openxmlformats.org/drawingml/2006/table">
            <a:tbl>
              <a:tblPr/>
              <a:tblGrid>
                <a:gridCol w="1311705"/>
                <a:gridCol w="1070750"/>
                <a:gridCol w="1070750"/>
                <a:gridCol w="1070750"/>
                <a:gridCol w="1070750"/>
                <a:gridCol w="1070750"/>
                <a:gridCol w="1070750"/>
              </a:tblGrid>
              <a:tr h="2933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Loading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10ms-10ms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100ms-100ms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200ms-200ms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/>
                </a:tc>
              </a:tr>
              <a:tr h="308061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Vo_min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Vo_max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0--&gt;100%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11.77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0--&gt;50%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11.82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12.17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11.89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12.17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12.16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10--&gt;90%</a:t>
                      </a:r>
                      <a:endParaRPr lang="en-US" altLang="zh-CN" sz="11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12.23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11.82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402771" y="860960"/>
            <a:ext cx="579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400" b="1" dirty="0" smtClean="0">
                <a:solidFill>
                  <a:srgbClr val="0000FF"/>
                </a:solidFill>
                <a:ea typeface="宋体" panose="02010600030101010101" pitchFamily="2" charset="-122"/>
              </a:rPr>
              <a:t>@5V</a:t>
            </a:r>
            <a:endParaRPr kumimoji="0" lang="zh-CN" altLang="en-US" sz="1400" b="1" dirty="0" smtClean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08867" y="2897024"/>
            <a:ext cx="579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400" b="1" dirty="0" smtClean="0">
                <a:solidFill>
                  <a:srgbClr val="0000FF"/>
                </a:solidFill>
                <a:ea typeface="宋体" panose="02010600030101010101" pitchFamily="2" charset="-122"/>
              </a:rPr>
              <a:t>@9V</a:t>
            </a:r>
            <a:endParaRPr kumimoji="0" lang="zh-CN" altLang="en-US" sz="1400" b="1" dirty="0" smtClean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1844" y="4899560"/>
            <a:ext cx="678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400" b="1" dirty="0" smtClean="0">
                <a:solidFill>
                  <a:srgbClr val="0000FF"/>
                </a:solidFill>
                <a:ea typeface="宋体" panose="02010600030101010101" pitchFamily="2" charset="-122"/>
              </a:rPr>
              <a:t>@12V</a:t>
            </a:r>
            <a:endParaRPr kumimoji="0" lang="zh-CN" altLang="en-US" sz="1400" b="1" dirty="0" smtClean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Waveform@5V (1)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39" name="直接箭头连接符 38"/>
          <p:cNvCxnSpPr/>
          <p:nvPr/>
        </p:nvCxnSpPr>
        <p:spPr bwMode="auto">
          <a:xfrm rot="16200000" flipH="1">
            <a:off x="547497" y="3368421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582951" y="1768221"/>
          <a:ext cx="8030824" cy="3527679"/>
        </p:xfrm>
        <a:graphic>
          <a:graphicData uri="http://schemas.openxmlformats.org/drawingml/2006/table">
            <a:tbl>
              <a:tblPr/>
              <a:tblGrid>
                <a:gridCol w="3960474"/>
                <a:gridCol w="4070350"/>
              </a:tblGrid>
              <a:tr h="352767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 bwMode="auto">
          <a:xfrm>
            <a:off x="593913" y="3386710"/>
            <a:ext cx="8016305" cy="119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H="1">
            <a:off x="1041273" y="3496437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>
            <a:off x="4910328" y="484632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628197" y="5142357"/>
            <a:ext cx="7985578" cy="1171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" name="图片 50" descr="AP43331 dyn 0per.jp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2790" y="1862012"/>
            <a:ext cx="3657600" cy="1406747"/>
          </a:xfrm>
          <a:prstGeom prst="rect">
            <a:avLst/>
          </a:prstGeom>
        </p:spPr>
      </p:pic>
      <p:pic>
        <p:nvPicPr>
          <p:cNvPr id="56" name="图片 55" descr="AP43331 dyn 0per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33" y="3565210"/>
            <a:ext cx="3657600" cy="14067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83456" y="3123203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10ms—10ms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3268" y="4861808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200ms—200ms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1" name="图片 60" descr="AP43331 dyn 0per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110" y="1905001"/>
            <a:ext cx="3657600" cy="1406747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5609628" y="4238595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</a:rPr>
              <a:t>0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</a:rPr>
              <a:t>100%</a:t>
            </a:r>
            <a:endParaRPr lang="en-US" altLang="zh-CN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1448" y="3079660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100ms—100ms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Waveform@5V (2)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39" name="直接箭头连接符 38"/>
          <p:cNvCxnSpPr/>
          <p:nvPr/>
        </p:nvCxnSpPr>
        <p:spPr bwMode="auto">
          <a:xfrm rot="16200000" flipH="1">
            <a:off x="490347" y="3520821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525801" y="1920621"/>
          <a:ext cx="8030824" cy="3489579"/>
        </p:xfrm>
        <a:graphic>
          <a:graphicData uri="http://schemas.openxmlformats.org/drawingml/2006/table">
            <a:tbl>
              <a:tblPr/>
              <a:tblGrid>
                <a:gridCol w="3960474"/>
                <a:gridCol w="4070350"/>
              </a:tblGrid>
              <a:tr h="348957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 bwMode="auto">
          <a:xfrm>
            <a:off x="536763" y="3539110"/>
            <a:ext cx="8016305" cy="119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H="1">
            <a:off x="984123" y="3648837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>
            <a:off x="4910328" y="484632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571047" y="5294757"/>
            <a:ext cx="7985578" cy="1171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778616" y="4343370"/>
            <a:ext cx="109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</a:rPr>
              <a:t>0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</a:rPr>
              <a:t>50%</a:t>
            </a:r>
            <a:endParaRPr lang="en-US" altLang="zh-CN" b="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1" name="图片 20" descr="AP43331 dyn 50per.jp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4365" y="3718561"/>
            <a:ext cx="3657600" cy="1406747"/>
          </a:xfrm>
          <a:prstGeom prst="rect">
            <a:avLst/>
          </a:prstGeom>
        </p:spPr>
      </p:pic>
      <p:pic>
        <p:nvPicPr>
          <p:cNvPr id="22" name="图片 21" descr="AP43331 dyn 50per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8660" y="2032141"/>
            <a:ext cx="3657600" cy="1406747"/>
          </a:xfrm>
          <a:prstGeom prst="rect">
            <a:avLst/>
          </a:prstGeom>
        </p:spPr>
      </p:pic>
      <p:pic>
        <p:nvPicPr>
          <p:cNvPr id="26" name="图片 25" descr="AP43331 dyn 50per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99" y="2034733"/>
            <a:ext cx="3657600" cy="140674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736118" y="5014208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200ms—200ms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6306" y="3275603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10ms—10ms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64298" y="3232060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100ms—100ms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840" y="256032"/>
            <a:ext cx="7906968" cy="54819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Load Dynamic Response Waveform@5V (3)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578F1B8-C58D-485D-934E-B26883531FAD}" type="slidenum">
              <a:rPr lang="zh-TW" altLang="en-US" smtClean="0"/>
            </a:fld>
            <a:endParaRPr lang="en-US" altLang="zh-TW" dirty="0"/>
          </a:p>
        </p:txBody>
      </p:sp>
      <p:cxnSp>
        <p:nvCxnSpPr>
          <p:cNvPr id="39" name="直接箭头连接符 38"/>
          <p:cNvCxnSpPr/>
          <p:nvPr/>
        </p:nvCxnSpPr>
        <p:spPr bwMode="auto">
          <a:xfrm rot="16200000" flipH="1">
            <a:off x="404622" y="3416046"/>
            <a:ext cx="749808" cy="42062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440076" y="1815846"/>
          <a:ext cx="8030824" cy="3508629"/>
        </p:xfrm>
        <a:graphic>
          <a:graphicData uri="http://schemas.openxmlformats.org/drawingml/2006/table">
            <a:tbl>
              <a:tblPr/>
              <a:tblGrid>
                <a:gridCol w="3960474"/>
                <a:gridCol w="4070350"/>
              </a:tblGrid>
              <a:tr h="350862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8982" marR="8982" marT="8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矩形 40"/>
          <p:cNvSpPr/>
          <p:nvPr/>
        </p:nvSpPr>
        <p:spPr bwMode="auto">
          <a:xfrm>
            <a:off x="451038" y="3434335"/>
            <a:ext cx="8016305" cy="119802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2" name="直接箭头连接符 41"/>
          <p:cNvCxnSpPr/>
          <p:nvPr/>
        </p:nvCxnSpPr>
        <p:spPr bwMode="auto">
          <a:xfrm rot="16200000" flipH="1">
            <a:off x="898398" y="3544062"/>
            <a:ext cx="585216" cy="512064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>
            <a:off x="4910328" y="4846320"/>
            <a:ext cx="914400" cy="914400"/>
          </a:xfrm>
          <a:prstGeom prst="straightConnector1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矩形 45"/>
          <p:cNvSpPr/>
          <p:nvPr/>
        </p:nvSpPr>
        <p:spPr bwMode="auto">
          <a:xfrm>
            <a:off x="485322" y="5189982"/>
            <a:ext cx="7985578" cy="11714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688233" y="4162395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</a:rPr>
              <a:t>10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  <a:sym typeface="Wingdings" panose="05000000000000000000" pitchFamily="2" charset="2"/>
              </a:rPr>
              <a:t></a:t>
            </a:r>
            <a:r>
              <a:rPr lang="en-US" altLang="zh-CN" b="1" dirty="0" smtClean="0">
                <a:solidFill>
                  <a:srgbClr val="000000"/>
                </a:solidFill>
                <a:latin typeface="Arial" panose="020B0604020202020204"/>
              </a:rPr>
              <a:t>90%</a:t>
            </a:r>
            <a:endParaRPr lang="en-US" altLang="zh-CN" b="1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21" name="图片 20" descr="AP43331 dyn 10per.jp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2930" y="1929766"/>
            <a:ext cx="3657600" cy="1406747"/>
          </a:xfrm>
          <a:prstGeom prst="rect">
            <a:avLst/>
          </a:prstGeom>
        </p:spPr>
      </p:pic>
      <p:pic>
        <p:nvPicPr>
          <p:cNvPr id="24" name="图片 23" descr="AP43331 dyn 10pe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470" y="1886371"/>
            <a:ext cx="3657600" cy="1406747"/>
          </a:xfrm>
          <a:prstGeom prst="rect">
            <a:avLst/>
          </a:prstGeom>
        </p:spPr>
      </p:pic>
      <p:pic>
        <p:nvPicPr>
          <p:cNvPr id="25" name="图片 24" descr="AP43331 dyn 10per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280" y="3646096"/>
            <a:ext cx="3657600" cy="14067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740581" y="3170828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10ms—10ms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78573" y="3127285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100ms—100ms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50393" y="4909433"/>
            <a:ext cx="159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200ms—200ms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000" y="228600"/>
            <a:ext cx="8102600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Vout Rising Time@ 5V Output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9184" y="868680"/>
          <a:ext cx="7004304" cy="5047487"/>
        </p:xfrm>
        <a:graphic>
          <a:graphicData uri="http://schemas.openxmlformats.org/drawingml/2006/table">
            <a:tbl>
              <a:tblPr/>
              <a:tblGrid>
                <a:gridCol w="3468264"/>
                <a:gridCol w="3536040"/>
              </a:tblGrid>
              <a:tr h="345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Vin_ac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=85V,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=0A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Vin_ac=265V, Iout=0A 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18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5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Vin_ac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=85V,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=3.0A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Vin_ac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=265V,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=3.0A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293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680417" y="6007607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Vac(V)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Trising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8.40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10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8.09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9.73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7424928" y="2934992"/>
            <a:ext cx="1719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 - Measure output voltage rising time at 85Vac/60Hz</a:t>
            </a:r>
            <a:r>
              <a:rPr lang="ko-KR" altLang="en-US" sz="1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and  264Vac/50Hz</a:t>
            </a:r>
            <a:r>
              <a:rPr lang="ko-KR" altLang="en-US" sz="1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( 0V to 4.75V)</a:t>
            </a:r>
            <a:endParaRPr lang="en-US" altLang="ko-KR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Arial Narrow" pitchFamily="34" charset="0"/>
              </a:rPr>
              <a:t>-  Load: CC mode</a:t>
            </a:r>
            <a:endParaRPr lang="en-US" altLang="ko-KR" sz="12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7374" y="2744002"/>
            <a:ext cx="1059098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Test condition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  <p:pic>
        <p:nvPicPr>
          <p:cNvPr id="17" name="图片 16" descr="AP43331ris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1040" y="3834004"/>
            <a:ext cx="2857500" cy="1953816"/>
          </a:xfrm>
          <a:prstGeom prst="rect">
            <a:avLst/>
          </a:prstGeom>
        </p:spPr>
      </p:pic>
      <p:pic>
        <p:nvPicPr>
          <p:cNvPr id="18" name="图片 17" descr="AP43331ris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0020" y="3830080"/>
            <a:ext cx="2857500" cy="1953816"/>
          </a:xfrm>
          <a:prstGeom prst="rect">
            <a:avLst/>
          </a:prstGeom>
        </p:spPr>
      </p:pic>
      <p:pic>
        <p:nvPicPr>
          <p:cNvPr id="19" name="图片 18" descr="AP43331ris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6764" y="1307492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666" y="1319570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53546" y="164054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3640" y="1237128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5V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9V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671273" y="5952743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Vac(V)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9.14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9.68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8.37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8.43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83234" y="859536"/>
          <a:ext cx="6953758" cy="5029200"/>
        </p:xfrm>
        <a:graphic>
          <a:graphicData uri="http://schemas.openxmlformats.org/drawingml/2006/table">
            <a:tbl>
              <a:tblPr/>
              <a:tblGrid>
                <a:gridCol w="3465885"/>
                <a:gridCol w="3487873"/>
              </a:tblGrid>
              <a:tr h="308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 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 @ 265 V, 0A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3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 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图片 18" descr="AP43331rise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42631" y="3851911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292" y="3810648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348" y="1306983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4924" y="1284771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35258" y="164054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5352" y="1237128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5V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12V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671273" y="5952743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Vac(V)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12.77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14.40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12.79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14.07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964946" y="868680"/>
          <a:ext cx="6953758" cy="5020056"/>
        </p:xfrm>
        <a:graphic>
          <a:graphicData uri="http://schemas.openxmlformats.org/drawingml/2006/table">
            <a:tbl>
              <a:tblPr/>
              <a:tblGrid>
                <a:gridCol w="3465885"/>
                <a:gridCol w="3487873"/>
              </a:tblGrid>
              <a:tr h="299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 V, 0A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3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图片 20" descr="AP43331rise1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41184" y="3820935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2460" y="3830727"/>
            <a:ext cx="2857500" cy="1953816"/>
          </a:xfrm>
          <a:prstGeom prst="rect">
            <a:avLst/>
          </a:prstGeom>
        </p:spPr>
      </p:pic>
      <p:pic>
        <p:nvPicPr>
          <p:cNvPr id="23" name="图片 22" descr="AP43331rise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60" y="1301535"/>
            <a:ext cx="2857500" cy="1953816"/>
          </a:xfrm>
          <a:prstGeom prst="rect">
            <a:avLst/>
          </a:prstGeom>
        </p:spPr>
      </p:pic>
      <p:pic>
        <p:nvPicPr>
          <p:cNvPr id="24" name="图片 23" descr="AP43331rise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368" y="1321995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2500" y="6408738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/>
            <a:fld id="{C51356F4-BD01-44AD-96B2-5C18206B5E57}" type="slidenum">
              <a:rPr lang="en-US" altLang="zh-CN"/>
            </a:fld>
            <a:endParaRPr lang="en-US" altLang="zh-CN" dirty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81000" y="152400"/>
            <a:ext cx="8229600" cy="41751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kern="0" dirty="0" smtClean="0">
                <a:latin typeface="Impact" panose="020B0806030902050204" pitchFamily="34" charset="0"/>
                <a:ea typeface="+mj-ea"/>
                <a:cs typeface="+mj-cs"/>
              </a:rPr>
              <a:t>Demo Board Photo</a:t>
            </a:r>
            <a:endParaRPr lang="en-US" altLang="zh-CN" sz="2800" kern="0" dirty="0">
              <a:latin typeface="Impact" panose="020B0806030902050204" pitchFamily="34" charset="0"/>
              <a:ea typeface="+mj-ea"/>
              <a:cs typeface="+mj-cs"/>
            </a:endParaRPr>
          </a:p>
        </p:txBody>
      </p:sp>
      <p:cxnSp>
        <p:nvCxnSpPr>
          <p:cNvPr id="58" name="曲线连接符 57"/>
          <p:cNvCxnSpPr/>
          <p:nvPr/>
        </p:nvCxnSpPr>
        <p:spPr bwMode="auto">
          <a:xfrm>
            <a:off x="8667750" y="4197350"/>
            <a:ext cx="914400" cy="914400"/>
          </a:xfrm>
          <a:prstGeom prst="curvedConnector3">
            <a:avLst/>
          </a:prstGeom>
          <a:solidFill>
            <a:srgbClr val="660066"/>
          </a:solidFill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矩形 58"/>
          <p:cNvSpPr/>
          <p:nvPr/>
        </p:nvSpPr>
        <p:spPr bwMode="auto">
          <a:xfrm>
            <a:off x="5788024" y="4621402"/>
            <a:ext cx="101601" cy="1460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6200000">
            <a:off x="880816" y="1491989"/>
            <a:ext cx="251860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555" y="1781175"/>
            <a:ext cx="3376669" cy="25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80978" y="165882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1072" y="1255416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9V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12V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671273" y="5952743"/>
          <a:ext cx="4983014" cy="778387"/>
        </p:xfrm>
        <a:graphic>
          <a:graphicData uri="http://schemas.openxmlformats.org/drawingml/2006/table">
            <a:tbl>
              <a:tblPr/>
              <a:tblGrid>
                <a:gridCol w="1598326"/>
                <a:gridCol w="846172"/>
                <a:gridCol w="846172"/>
                <a:gridCol w="846172"/>
                <a:gridCol w="846172"/>
              </a:tblGrid>
              <a:tr h="177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Vac(V)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5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7.03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8.13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7.78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010666" y="886968"/>
          <a:ext cx="6953758" cy="5020056"/>
        </p:xfrm>
        <a:graphic>
          <a:graphicData uri="http://schemas.openxmlformats.org/drawingml/2006/table">
            <a:tbl>
              <a:tblPr/>
              <a:tblGrid>
                <a:gridCol w="3465885"/>
                <a:gridCol w="3487873"/>
              </a:tblGrid>
              <a:tr h="299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 V, 0A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3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→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图片 18" descr="AP43331rise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95400" y="3856863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340" y="3854463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2940" y="1322223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3440" y="1319823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353546" y="163139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3640" y="1227984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42416" y="210312"/>
            <a:ext cx="67022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9V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5V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09449" y="5963412"/>
          <a:ext cx="4997529" cy="813458"/>
        </p:xfrm>
        <a:graphic>
          <a:graphicData uri="http://schemas.openxmlformats.org/drawingml/2006/table">
            <a:tbl>
              <a:tblPr/>
              <a:tblGrid>
                <a:gridCol w="1602981"/>
                <a:gridCol w="848637"/>
                <a:gridCol w="848637"/>
                <a:gridCol w="848637"/>
                <a:gridCol w="848637"/>
              </a:tblGrid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Vac(V)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3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35.5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6.48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34.61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6.37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275842" y="912876"/>
          <a:ext cx="6568186" cy="4945380"/>
        </p:xfrm>
        <a:graphic>
          <a:graphicData uri="http://schemas.openxmlformats.org/drawingml/2006/table">
            <a:tbl>
              <a:tblPr/>
              <a:tblGrid>
                <a:gridCol w="3291586"/>
                <a:gridCol w="3276600"/>
              </a:tblGrid>
              <a:tr h="2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 V,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9V--&gt;5V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2.0A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 descr="AP43331rise2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63548" y="3773551"/>
            <a:ext cx="2857500" cy="1953816"/>
          </a:xfrm>
          <a:prstGeom prst="rect">
            <a:avLst/>
          </a:prstGeom>
        </p:spPr>
      </p:pic>
      <p:pic>
        <p:nvPicPr>
          <p:cNvPr id="18" name="图片 17" descr="AP43331rise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228" y="3785261"/>
            <a:ext cx="2857500" cy="1953816"/>
          </a:xfrm>
          <a:prstGeom prst="rect">
            <a:avLst/>
          </a:prstGeom>
        </p:spPr>
      </p:pic>
      <p:pic>
        <p:nvPicPr>
          <p:cNvPr id="19" name="图片 18" descr="AP43331rise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018" y="1289851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5378" y="1309041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280394" y="163139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0488" y="1227984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42416" y="210312"/>
            <a:ext cx="67022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12V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5V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09449" y="5963412"/>
          <a:ext cx="4997529" cy="813458"/>
        </p:xfrm>
        <a:graphic>
          <a:graphicData uri="http://schemas.openxmlformats.org/drawingml/2006/table">
            <a:tbl>
              <a:tblPr/>
              <a:tblGrid>
                <a:gridCol w="1602981"/>
                <a:gridCol w="848637"/>
                <a:gridCol w="848637"/>
                <a:gridCol w="848637"/>
                <a:gridCol w="848637"/>
              </a:tblGrid>
              <a:tr h="2377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Vac(V)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3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61.56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3.17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57.81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3.03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202690" y="912876"/>
          <a:ext cx="6568186" cy="4945380"/>
        </p:xfrm>
        <a:graphic>
          <a:graphicData uri="http://schemas.openxmlformats.org/drawingml/2006/table">
            <a:tbl>
              <a:tblPr/>
              <a:tblGrid>
                <a:gridCol w="3291586"/>
                <a:gridCol w="3276600"/>
              </a:tblGrid>
              <a:tr h="2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 V,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12V--&gt;5V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图片 15" descr="AP43331rise1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5796" y="1299591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856" y="1297191"/>
            <a:ext cx="2857500" cy="1953816"/>
          </a:xfrm>
          <a:prstGeom prst="rect">
            <a:avLst/>
          </a:prstGeom>
        </p:spPr>
      </p:pic>
      <p:pic>
        <p:nvPicPr>
          <p:cNvPr id="22" name="图片 21" descr="AP43331rise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979" y="3780816"/>
            <a:ext cx="2857500" cy="1953816"/>
          </a:xfrm>
          <a:prstGeom prst="rect">
            <a:avLst/>
          </a:prstGeom>
        </p:spPr>
      </p:pic>
      <p:pic>
        <p:nvPicPr>
          <p:cNvPr id="23" name="图片 22" descr="AP43331rise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0501" y="3782226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3262106" y="164054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2200" y="1237128"/>
            <a:ext cx="6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85V</a:t>
            </a:r>
            <a:endParaRPr lang="zh-CN" altLang="en-US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42416" y="210312"/>
            <a:ext cx="67022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12V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</a:rPr>
              <a:t>→</a:t>
            </a:r>
            <a:r>
              <a:rPr lang="en-US" altLang="zh-CN" sz="2400" dirty="0" smtClean="0">
                <a:solidFill>
                  <a:schemeClr val="bg1"/>
                </a:solidFill>
              </a:rPr>
              <a:t>9V Transition Time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09449" y="5945124"/>
          <a:ext cx="4997529" cy="866798"/>
        </p:xfrm>
        <a:graphic>
          <a:graphicData uri="http://schemas.openxmlformats.org/drawingml/2006/table">
            <a:tbl>
              <a:tblPr/>
              <a:tblGrid>
                <a:gridCol w="1602981"/>
                <a:gridCol w="848637"/>
                <a:gridCol w="848637"/>
                <a:gridCol w="848637"/>
                <a:gridCol w="848637"/>
              </a:tblGrid>
              <a:tr h="291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Vac(V)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265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Iout(A)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3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Transition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time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(mS)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18.89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4.02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18.2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FF"/>
                          </a:solidFill>
                          <a:latin typeface="Arial" panose="020B0604020202020204"/>
                        </a:rPr>
                        <a:t>3.97</a:t>
                      </a:r>
                      <a:endParaRPr lang="zh-CN" altLang="en-US" sz="1200" b="0" i="0" u="none" strike="noStrike" dirty="0">
                        <a:solidFill>
                          <a:srgbClr val="0000FF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184402" y="922020"/>
          <a:ext cx="6568186" cy="4945380"/>
        </p:xfrm>
        <a:graphic>
          <a:graphicData uri="http://schemas.openxmlformats.org/drawingml/2006/table">
            <a:tbl>
              <a:tblPr/>
              <a:tblGrid>
                <a:gridCol w="3291586"/>
                <a:gridCol w="3276600"/>
              </a:tblGrid>
              <a:tr h="255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 V, 0A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12V--&gt;9V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85Vac,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9V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@ 265Vac,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1.5A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图片 17" descr="AP43331rise2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8844" y="1310259"/>
            <a:ext cx="2857500" cy="1953816"/>
          </a:xfrm>
          <a:prstGeom prst="rect">
            <a:avLst/>
          </a:prstGeom>
        </p:spPr>
      </p:pic>
      <p:pic>
        <p:nvPicPr>
          <p:cNvPr id="19" name="图片 18" descr="AP43331ris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2790" y="1299731"/>
            <a:ext cx="2857500" cy="1953816"/>
          </a:xfrm>
          <a:prstGeom prst="rect">
            <a:avLst/>
          </a:prstGeom>
        </p:spPr>
      </p:pic>
      <p:pic>
        <p:nvPicPr>
          <p:cNvPr id="20" name="图片 19" descr="AP43331rise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58" y="3796945"/>
            <a:ext cx="2857500" cy="1953816"/>
          </a:xfrm>
          <a:prstGeom prst="rect">
            <a:avLst/>
          </a:prstGeom>
        </p:spPr>
      </p:pic>
      <p:pic>
        <p:nvPicPr>
          <p:cNvPr id="21" name="图片 20" descr="AP43331rise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4278" y="3819183"/>
            <a:ext cx="2857500" cy="1953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   Start time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E:\for TW\QCC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54678" y="1535009"/>
            <a:ext cx="4954077" cy="3387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90447" y="2639683"/>
            <a:ext cx="66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9DB50B"/>
                </a:solidFill>
              </a:rPr>
              <a:t>Vin</a:t>
            </a:r>
            <a:endParaRPr lang="zh-CN" altLang="en-US" sz="1200" dirty="0">
              <a:solidFill>
                <a:srgbClr val="9DB50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692" y="3508076"/>
            <a:ext cx="66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solidFill>
                  <a:srgbClr val="FF0000"/>
                </a:solidFill>
              </a:rPr>
              <a:t>Vout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830" y="5144539"/>
            <a:ext cx="2362740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latin typeface="Arial Narrow" pitchFamily="34" charset="0"/>
                <a:ea typeface="Gulim" panose="020B0600000101010101" pitchFamily="34" charset="-127"/>
              </a:rPr>
              <a:t>Start time=2.16S</a:t>
            </a:r>
            <a:endParaRPr lang="en-US" altLang="ko-KR" sz="1200" b="1" dirty="0">
              <a:solidFill>
                <a:schemeClr val="tx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4" y="890818"/>
            <a:ext cx="125963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Test condition: Vo=5V Io=3A Vin=85V </a:t>
            </a:r>
            <a:r>
              <a:rPr lang="en-US" altLang="ko-KR" sz="1200" b="1" dirty="0" smtClean="0">
                <a:latin typeface="Arial Narrow" pitchFamily="34" charset="0"/>
                <a:ea typeface="Gulim" panose="020B0600000101010101" pitchFamily="34" charset="-127"/>
              </a:rPr>
              <a:t>6</a:t>
            </a: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0Hz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    EMI(150K~30MHz)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43064"/>
            <a:ext cx="4867275" cy="202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1659308"/>
            <a:ext cx="4010025" cy="19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4033404"/>
            <a:ext cx="4238625" cy="19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17704"/>
            <a:ext cx="4791076" cy="19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1014" y="890818"/>
            <a:ext cx="1259636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Test condition: Vo=12V Io=1.5A Vin=230V 50Hz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71016" y="210312"/>
            <a:ext cx="6473674" cy="649941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       Thermal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71843"/>
            <a:ext cx="1011986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latin typeface="Arial Narrow" pitchFamily="34" charset="0"/>
                <a:ea typeface="Gulim" panose="020B0600000101010101" pitchFamily="34" charset="-127"/>
              </a:rPr>
              <a:t>Vin=90V </a:t>
            </a:r>
            <a:endParaRPr lang="en-US" altLang="ko-KR" sz="1200" b="1" dirty="0" smtClean="0">
              <a:latin typeface="Arial Narrow" pitchFamily="34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 Vo=6V Io=3A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96018"/>
            <a:ext cx="1011986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200" b="1" dirty="0" smtClean="0">
                <a:latin typeface="Arial Narrow" pitchFamily="34" charset="0"/>
                <a:ea typeface="Gulim" panose="020B0600000101010101" pitchFamily="34" charset="-127"/>
              </a:rPr>
              <a:t>Vin=264V </a:t>
            </a:r>
            <a:endParaRPr lang="en-US" altLang="ko-KR" sz="1200" b="1" dirty="0" smtClean="0">
              <a:latin typeface="Arial Narrow" pitchFamily="34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 Narrow" pitchFamily="34" charset="0"/>
                <a:ea typeface="Gulim" panose="020B0600000101010101" pitchFamily="34" charset="-127"/>
              </a:rPr>
              <a:t> Vo=6V Io=3A</a:t>
            </a:r>
            <a:endParaRPr lang="en-US" altLang="ko-KR" sz="1200" b="1" dirty="0">
              <a:solidFill>
                <a:schemeClr val="bg1"/>
              </a:solidFill>
              <a:latin typeface="Arial Narrow" pitchFamily="34" charset="0"/>
              <a:ea typeface="Gulim" panose="020B0600000101010101" pitchFamily="34" charset="-127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85888" y="1381124"/>
            <a:ext cx="251268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89" y="1362075"/>
            <a:ext cx="46065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88" y="1428749"/>
            <a:ext cx="2405459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6164" y="1390650"/>
            <a:ext cx="46065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413" y="3990975"/>
            <a:ext cx="24819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3340" y="3933824"/>
            <a:ext cx="540560" cy="23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9638" y="3929063"/>
            <a:ext cx="253398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9976" y="3895725"/>
            <a:ext cx="4000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2500" y="6408738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/>
            <a:fld id="{095117FC-A165-49C8-8190-40AFC71FB0A8}" type="slidenum">
              <a:rPr lang="en-US" altLang="zh-CN"/>
            </a:fld>
            <a:endParaRPr lang="en-US" altLang="zh-CN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81000" y="152400"/>
            <a:ext cx="8229600" cy="41751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kern="0" dirty="0" smtClean="0">
                <a:latin typeface="Impact" panose="020B0806030902050204" pitchFamily="34" charset="0"/>
                <a:ea typeface="+mj-ea"/>
                <a:cs typeface="+mj-cs"/>
              </a:rPr>
              <a:t>Schematic</a:t>
            </a:r>
            <a:endParaRPr lang="en-US" altLang="zh-CN" sz="2800" kern="0" dirty="0">
              <a:latin typeface="Impact" panose="020B0806030902050204" pitchFamily="34" charset="0"/>
              <a:ea typeface="+mj-ea"/>
              <a:cs typeface="+mj-cs"/>
            </a:endParaRPr>
          </a:p>
        </p:txBody>
      </p:sp>
      <p:graphicFrame>
        <p:nvGraphicFramePr>
          <p:cNvPr id="22544" name="Object 11"/>
          <p:cNvGraphicFramePr>
            <a:graphicFrameLocks noChangeAspect="1"/>
          </p:cNvGraphicFramePr>
          <p:nvPr/>
        </p:nvGraphicFramePr>
        <p:xfrm>
          <a:off x="609600" y="914400"/>
          <a:ext cx="814387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1" imgW="93668850" imgH="56483250" progId="Visio.Drawing.11">
                  <p:embed/>
                </p:oleObj>
              </mc:Choice>
              <mc:Fallback>
                <p:oleObj name="Visio" r:id="rId1" imgW="93668850" imgH="56483250" progId="Visio.Drawing.11">
                  <p:embed/>
                  <p:pic>
                    <p:nvPicPr>
                      <p:cNvPr id="0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8143875" cy="5105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2500" y="6408738"/>
            <a:ext cx="2133600" cy="4762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/>
            <a:fld id="{1932AB7D-23F5-4F06-ADA0-E8F29C50BB20}" type="slidenum">
              <a:rPr lang="en-US" altLang="zh-CN"/>
            </a:fld>
            <a:endParaRPr lang="en-US" altLang="zh-CN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81000" y="152400"/>
            <a:ext cx="8229600" cy="417513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kern="0" dirty="0" smtClean="0">
                <a:latin typeface="Impact" panose="020B0806030902050204" pitchFamily="34" charset="0"/>
                <a:ea typeface="+mj-ea"/>
                <a:cs typeface="+mj-cs"/>
              </a:rPr>
              <a:t>BOM </a:t>
            </a:r>
            <a:r>
              <a:rPr lang="en-US" altLang="zh-CN" sz="2800" kern="0" dirty="0">
                <a:latin typeface="Impact" panose="020B0806030902050204" pitchFamily="34" charset="0"/>
                <a:ea typeface="+mj-ea"/>
                <a:cs typeface="+mj-cs"/>
              </a:rPr>
              <a:t>List</a:t>
            </a:r>
            <a:endParaRPr lang="en-US" altLang="zh-CN" sz="2800" kern="0" dirty="0">
              <a:latin typeface="Impact" panose="020B080603090205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97146" y="810899"/>
          <a:ext cx="6832123" cy="5548287"/>
        </p:xfrm>
        <a:graphic>
          <a:graphicData uri="http://schemas.openxmlformats.org/drawingml/2006/table">
            <a:tbl>
              <a:tblPr/>
              <a:tblGrid>
                <a:gridCol w="1388467"/>
                <a:gridCol w="1953922"/>
                <a:gridCol w="1008727"/>
                <a:gridCol w="2481007"/>
              </a:tblGrid>
              <a:tr h="2335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90A29"/>
                          </a:solidFill>
                          <a:latin typeface="MS PGothic" panose="020B0600070205080204" charset="-128"/>
                        </a:rPr>
                        <a:t>Item</a:t>
                      </a:r>
                      <a:r>
                        <a:rPr lang="en-US" sz="1500" b="1" i="0" u="none" strike="noStrike" dirty="0">
                          <a:solidFill>
                            <a:srgbClr val="090A29"/>
                          </a:solidFill>
                          <a:latin typeface="Arial" panose="020B0604020202020204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90A29"/>
                        </a:solidFill>
                        <a:latin typeface="MS PGothic" panose="020B0600070205080204" charset="-128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90A29"/>
                          </a:solidFill>
                          <a:latin typeface="MS PGothic" panose="020B0600070205080204" charset="-128"/>
                        </a:rPr>
                        <a:t>Type</a:t>
                      </a:r>
                      <a:r>
                        <a:rPr lang="en-US" sz="1500" b="1" i="0" u="none" strike="noStrike" dirty="0">
                          <a:solidFill>
                            <a:srgbClr val="090A29"/>
                          </a:solidFill>
                          <a:latin typeface="Arial" panose="020B0604020202020204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90A29"/>
                        </a:solidFill>
                        <a:latin typeface="MS PGothic" panose="020B0600070205080204" charset="-128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rgbClr val="090A29"/>
                          </a:solidFill>
                          <a:latin typeface="MS PGothic" panose="020B0600070205080204" charset="-128"/>
                        </a:rPr>
                        <a:t>Item</a:t>
                      </a:r>
                      <a:r>
                        <a:rPr lang="en-US" sz="1500" b="1" i="0" u="none" strike="noStrike" dirty="0">
                          <a:solidFill>
                            <a:srgbClr val="090A29"/>
                          </a:solidFill>
                          <a:latin typeface="Arial" panose="020B0604020202020204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90A29"/>
                        </a:solidFill>
                        <a:latin typeface="MS PGothic" panose="020B0600070205080204" charset="-128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>
                          <a:solidFill>
                            <a:srgbClr val="090A29"/>
                          </a:solidFill>
                          <a:latin typeface="MS PGothic" panose="020B0600070205080204" charset="-128"/>
                        </a:rPr>
                        <a:t>Type</a:t>
                      </a:r>
                      <a:r>
                        <a:rPr lang="en-US" sz="1500" b="1" i="0" u="none" strike="noStrike">
                          <a:solidFill>
                            <a:srgbClr val="090A29"/>
                          </a:solidFill>
                          <a:latin typeface="Arial" panose="020B0604020202020204"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90A29"/>
                        </a:solidFill>
                        <a:latin typeface="MS PGothic" panose="020B0600070205080204" charset="-128"/>
                      </a:endParaRPr>
                    </a:p>
                  </a:txBody>
                  <a:tcPr marL="8174" marR="8174" marT="81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CE1</a:t>
                      </a: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 CE2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15uF/400V,AL 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CAP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R32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10K,0603</a:t>
                      </a:r>
                      <a:endParaRPr lang="en-US" altLang="zh-CN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CE3,CE4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330uF/16V,solid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cap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R5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2.4ohm,0805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CY1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220pf,Y1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Cap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0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ohm,0603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C2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2.2uF/50V,0805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, 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Rcs3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 Rcs4 Rcs5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0.18R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 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0805 ,1%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10uF/50V,0805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, 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Rcs6</a:t>
                      </a:r>
                      <a:endParaRPr lang="en-US" altLang="zh-CN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0.15R  0805 ,1%</a:t>
                      </a:r>
                      <a:endParaRPr lang="en-US" altLang="zh-CN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2.2nF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, 16V, 0603,ceramic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Rcs1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 Rcs2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1.3R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  1206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1n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F,100V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R20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56K,0603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C12,C8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100nF,16V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4.7K,0603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10nF,16V 0603,ceramic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51.1K,0603  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100pF, 16V,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R22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1K,0603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470pF, 16V, 0603,ceramic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R12,R16,R23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20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ohm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0603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1nF/500V,0805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, 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R17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39K,0603 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C11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56nF, 16V, 0603,ceramic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4.7K,0603,1%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C14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5.6nF/16V,0805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, ceramic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R18A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56K,0603,1%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C9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1nF,16V 0603,ceramic 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R13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20 ohm 0603 </a:t>
                      </a:r>
                      <a:endParaRPr lang="en-US" altLang="zh-CN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C13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NC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4.7K,0603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C 15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1nF 250V 0805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R11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200ohm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0603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D4,D5,D6,D7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S2MA SMA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10ohm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D1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S1M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SMA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47k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0603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D2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RS1M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SMA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560ohm,0805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D3 D8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BAV21WS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300K, 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737"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U1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AP3302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33K,0603,1%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U2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L1332  816C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R19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1K,0603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U5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AP43331</a:t>
                      </a:r>
                      <a:endParaRPr lang="zh-CN" altLang="en-US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F1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2A</a:t>
                      </a:r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 250V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U4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AP34509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NTC1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NTC</a:t>
                      </a:r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 5D-7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Q1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ST8N65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CM1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1.5mH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R19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1K,0603 </a:t>
                      </a:r>
                      <a:endParaRPr lang="en-US" altLang="zh-CN" sz="1000" b="0" i="0" u="none" strike="noStrike" dirty="0" smtClean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L1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220uH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R2, R3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3M,1206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TVS2/TVS3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D5V0L1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R1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000" b="0" i="0" u="none" strike="noStrike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</a:rPr>
                        <a:t>22ohm,1206</a:t>
                      </a:r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latin typeface="MS PGothic" panose="020B060007020508020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TVS4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CD-T15SC</a:t>
                      </a:r>
                      <a:endParaRPr lang="zh-CN" altLang="en-US" sz="1000" b="0" i="0" u="none" strike="noStrike" kern="1200" dirty="0" smtClean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R4 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330K,0805 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T1</a:t>
                      </a:r>
                      <a:endParaRPr lang="en-US" altLang="zh-CN" sz="1000" b="0" i="0" u="none" strike="noStrike" kern="1200" dirty="0" smtClean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PQ2016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Q3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MMBT3904</a:t>
                      </a:r>
                      <a:endParaRPr lang="en-US" altLang="zh-CN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Z1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24V</a:t>
                      </a:r>
                      <a:r>
                        <a:rPr lang="en-US" altLang="zh-CN" sz="1000" b="0" i="0" u="none" strike="noStrike" kern="1200" baseline="0" dirty="0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  SMD </a:t>
                      </a:r>
                      <a:r>
                        <a:rPr lang="en-US" altLang="zh-CN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zenner</a:t>
                      </a:r>
                      <a:endParaRPr lang="zh-CN" altLang="en-US" sz="1000" b="0" i="0" u="none" strike="noStrike" kern="1200" dirty="0">
                        <a:solidFill>
                          <a:schemeClr val="tx1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L2</a:t>
                      </a:r>
                      <a:endParaRPr lang="zh-CN" altLang="en-US" sz="1000" b="0" i="0" u="none" strike="noStrike" kern="1200" dirty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b="0" i="0" u="none" strike="noStrike" kern="1200" dirty="0" smtClean="0">
                          <a:solidFill>
                            <a:srgbClr val="FF0000"/>
                          </a:solidFill>
                          <a:latin typeface="MS PGothic" panose="020B0600070205080204" charset="-128"/>
                          <a:ea typeface="+mn-ea"/>
                          <a:cs typeface="+mn-cs"/>
                        </a:rPr>
                        <a:t>3.3uH  0805</a:t>
                      </a:r>
                      <a:endParaRPr lang="zh-CN" altLang="en-US" sz="1000" b="0" i="0" u="none" strike="noStrike" kern="1200" dirty="0">
                        <a:solidFill>
                          <a:srgbClr val="FF0000"/>
                        </a:solidFill>
                        <a:latin typeface="MS PGothic" panose="020B0600070205080204" charset="-128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462E370-F130-4C77-80BE-CE787F3595C1}" type="slidenum">
              <a:rPr lang="zh-TW" altLang="en-US" smtClean="0"/>
            </a:fld>
            <a:endParaRPr lang="en-US" altLang="zh-TW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106170">
              <a:lnSpc>
                <a:spcPct val="105000"/>
              </a:lnSpc>
              <a:defRPr/>
            </a:pPr>
            <a:r>
              <a:rPr lang="en-US" altLang="zh-CN" sz="3200" b="1" kern="0" spc="-15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Transformer </a:t>
            </a:r>
            <a:r>
              <a:rPr lang="en-US" altLang="zh-CN" sz="3200" b="1" kern="0" spc="-15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Specification</a:t>
            </a:r>
            <a:endParaRPr lang="en-US" altLang="zh-CN" sz="3200" b="1" kern="0" spc="-15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4" name="Group 134"/>
          <p:cNvGraphicFramePr>
            <a:graphicFrameLocks noGrp="1"/>
          </p:cNvGraphicFramePr>
          <p:nvPr/>
        </p:nvGraphicFramePr>
        <p:xfrm>
          <a:off x="1524000" y="1044575"/>
          <a:ext cx="6324600" cy="2765428"/>
        </p:xfrm>
        <a:graphic>
          <a:graphicData uri="http://schemas.openxmlformats.org/drawingml/2006/table">
            <a:tbl>
              <a:tblPr/>
              <a:tblGrid>
                <a:gridCol w="893763"/>
                <a:gridCol w="785812"/>
                <a:gridCol w="701675"/>
                <a:gridCol w="830263"/>
                <a:gridCol w="1325562"/>
                <a:gridCol w="893763"/>
                <a:gridCol w="893762"/>
              </a:tblGrid>
              <a:tr h="3714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charset="-128"/>
                        </a:rPr>
                        <a:t>  PQ2016 (AE=64mm^2)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5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NO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NAME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TERMINAL NO.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WINDING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57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START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FINISH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WIRE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TURNS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ORIENTATION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1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Np1  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(2/3)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5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3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 0.23Φ*1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37.5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2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V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cc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2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34" charset="-127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0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34" charset="-127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.18*1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15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3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SEC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A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B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0.7Φ TIW *1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5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4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Shield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2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NC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0.13*1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29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34" charset="-127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Np1 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(1/3)</a:t>
                      </a:r>
                      <a:endParaRPr kumimoji="0" lang="zh-CN" altLang="zh-CN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3</a:t>
                      </a:r>
                      <a:endParaRPr kumimoji="0" lang="zh-CN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6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Che" panose="020B0609000101010101" pitchFamily="49" charset="-127"/>
                          <a:cs typeface="Gulim" panose="020B0600000101010101" pitchFamily="34" charset="-127"/>
                        </a:rPr>
                        <a:t>0.23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Che" panose="020B0609000101010101" pitchFamily="49" charset="-127"/>
                        <a:cs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Gulim" panose="020B0600000101010101" pitchFamily="34" charset="-127"/>
                        </a:rPr>
                        <a:t>17.5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P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35"/>
          <p:cNvGraphicFramePr>
            <a:graphicFrameLocks noGrp="1"/>
          </p:cNvGraphicFramePr>
          <p:nvPr/>
        </p:nvGraphicFramePr>
        <p:xfrm>
          <a:off x="533400" y="4953000"/>
          <a:ext cx="8456613" cy="1207008"/>
        </p:xfrm>
        <a:graphic>
          <a:graphicData uri="http://schemas.openxmlformats.org/drawingml/2006/table">
            <a:tbl>
              <a:tblPr/>
              <a:tblGrid>
                <a:gridCol w="2420938"/>
                <a:gridCol w="3944937"/>
                <a:gridCol w="2090738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宋体" panose="02010600030101010101" pitchFamily="2" charset="-122"/>
                        </a:rPr>
                        <a:t>Primary Inductance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宋体" panose="02010600030101010101" pitchFamily="2" charset="-122"/>
                        </a:rPr>
                        <a:t>Pin 5-4,all other windings open, measured at 1kHz, 0.4VRMS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宋体" panose="02010600030101010101" pitchFamily="2" charset="-122"/>
                        </a:rPr>
                        <a:t>0.9mH,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宋体" panose="02010600030101010101" pitchFamily="2" charset="-122"/>
                        </a:rPr>
                        <a:t>±7%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宋体" panose="02010600030101010101" pitchFamily="2" charset="-122"/>
                        </a:rPr>
                        <a:t>Primary Leakage Inductance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宋体" panose="02010600030101010101" pitchFamily="2" charset="-122"/>
                        </a:rPr>
                        <a:t>Pin 5-4, all other windings shorted, measured at 10kHz, 0.4VRMS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宋体" panose="02010600030101010101" pitchFamily="2" charset="-122"/>
                        </a:rPr>
                        <a:t>30 uH (Max.)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04850" y="4267200"/>
            <a:ext cx="843915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</a:rPr>
              <a:t>The core connect to the </a:t>
            </a:r>
            <a:r>
              <a:rPr lang="en-US" altLang="zh-CN" dirty="0" smtClean="0">
                <a:solidFill>
                  <a:schemeClr val="tx1"/>
                </a:solidFill>
              </a:rPr>
              <a:t>Pin2 </a:t>
            </a:r>
            <a:r>
              <a:rPr lang="en-US" altLang="zh-CN" dirty="0">
                <a:solidFill>
                  <a:schemeClr val="tx1"/>
                </a:solidFill>
              </a:rPr>
              <a:t>(primary side GND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0" y="173736"/>
            <a:ext cx="8686799" cy="941388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en-US" altLang="zh-CN" sz="2400" dirty="0" smtClean="0">
                <a:solidFill>
                  <a:schemeClr val="bg1"/>
                </a:solidFill>
              </a:rPr>
              <a:t>Standby Power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00200" y="1600200"/>
          <a:ext cx="6127335" cy="24126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17705"/>
                <a:gridCol w="1734797"/>
                <a:gridCol w="2674833"/>
              </a:tblGrid>
              <a:tr h="856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r>
                        <a:rPr lang="en-US" sz="1600" u="none" strike="noStrike" dirty="0" smtClean="0"/>
                        <a:t>Output Voltage</a:t>
                      </a:r>
                      <a:endParaRPr lang="en-US" sz="1600" b="0" i="0" u="none" strike="noStrike" dirty="0">
                        <a:latin typeface="PMingLiU" panose="02020500000000000000" pitchFamily="18" charset="-120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/>
                        <a:t>Input Voltage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/>
                        <a:t>Standby </a:t>
                      </a:r>
                      <a:r>
                        <a:rPr lang="en-US" sz="1600" u="none" strike="noStrike" dirty="0" smtClean="0"/>
                        <a:t>Power (</a:t>
                      </a:r>
                      <a:r>
                        <a:rPr lang="en-US" sz="1600" u="none" strike="noStrike" dirty="0" err="1"/>
                        <a:t>mW</a:t>
                      </a:r>
                      <a:r>
                        <a:rPr lang="en-US" sz="1600" u="none" strike="noStrike" dirty="0"/>
                        <a:t>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</a:tr>
              <a:tr h="385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/>
                        <a:t>5V</a:t>
                      </a:r>
                      <a:endParaRPr lang="en-US" sz="1600" b="1" i="0" u="none" strike="noStrike" dirty="0">
                        <a:latin typeface="PMingLiU" panose="02020500000000000000" pitchFamily="18" charset="-120"/>
                      </a:endParaRPr>
                    </a:p>
                  </a:txBody>
                  <a:tcPr marL="9279" marR="9279" marT="927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/>
                        <a:t>85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Calibri" panose="020F0502020204030204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31</a:t>
                      </a:r>
                      <a:endParaRPr lang="en-US" altLang="zh-CN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279" marR="9279" marT="9279" marB="0" anchor="ctr"/>
                </a:tc>
              </a:tr>
              <a:tr h="385925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/>
                        <a:t>115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Calibri" panose="020F0502020204030204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33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9279" marR="9279" marT="9279" marB="0" anchor="ctr"/>
                </a:tc>
              </a:tr>
              <a:tr h="385925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/>
                        <a:t>230</a:t>
                      </a:r>
                      <a:endParaRPr lang="en-US" sz="1400" b="0" i="0" u="none" strike="noStrike">
                        <a:solidFill>
                          <a:srgbClr val="0000FF"/>
                        </a:solidFill>
                        <a:latin typeface="Calibri" panose="020F0502020204030204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48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9279" marR="9279" marT="9279" marB="0" anchor="ctr"/>
                </a:tc>
              </a:tr>
              <a:tr h="398373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/>
                        <a:t>264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latin typeface="Calibri" panose="020F0502020204030204"/>
                      </a:endParaRPr>
                    </a:p>
                  </a:txBody>
                  <a:tcPr marL="9279" marR="9279" marT="927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62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 marL="9279" marR="9279" marT="9279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15DABBFC-0A63-47B3-ADD7-67DABA73EAEC}" type="slidenum">
              <a:rPr lang="zh-TW" altLang="en-US" smtClean="0"/>
            </a:fld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46" y="1000118"/>
          <a:ext cx="8124830" cy="4793848"/>
        </p:xfrm>
        <a:graphic>
          <a:graphicData uri="http://schemas.openxmlformats.org/drawingml/2006/table">
            <a:tbl>
              <a:tblPr/>
              <a:tblGrid>
                <a:gridCol w="1160690"/>
                <a:gridCol w="1160690"/>
                <a:gridCol w="1160690"/>
                <a:gridCol w="1160690"/>
                <a:gridCol w="1160690"/>
                <a:gridCol w="1160690"/>
                <a:gridCol w="1160690"/>
              </a:tblGrid>
              <a:tr h="3274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115V 60Hz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+mn-ea"/>
                          <a:cs typeface="+mn-cs"/>
                        </a:rPr>
                        <a:t>230V 50Hz</a:t>
                      </a:r>
                      <a:endParaRPr lang="en-US" altLang="zh-CN" sz="1200" b="0" i="0" u="none" strike="noStrike" kern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级能效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Iout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&gt;81.39%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86.75%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87.74%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87.96%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88.18%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2.25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87.75%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88.24%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88.34%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88.36%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0.75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88.12%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88.16%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86.42%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85.44%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115V 60Hz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+mn-ea"/>
                          <a:cs typeface="+mn-cs"/>
                        </a:rPr>
                        <a:t>230V 50Hz</a:t>
                      </a:r>
                      <a:endParaRPr lang="en-US" altLang="zh-CN" sz="1200" b="0" i="0" u="none" strike="noStrike" kern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Iout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effici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&gt;85%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88.96%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88.66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90.03%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89.07%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89.19%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89.91%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88.94%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89.31%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87.54%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87.02%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81.70%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83.24%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3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115V 60Hz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kern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+mn-ea"/>
                          <a:cs typeface="+mn-cs"/>
                        </a:rPr>
                        <a:t>230V 50Hz</a:t>
                      </a:r>
                      <a:endParaRPr lang="en-US" altLang="zh-CN" sz="1200" b="0" i="0" u="none" strike="noStrike" kern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Iout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effici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average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effici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&gt;85</a:t>
                      </a:r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1.5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88.88%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87.74%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90.21%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88.40%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1.125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88.67%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89.70%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0.75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88.15%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88.60%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0.375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85.25%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85.09%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80437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0.15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76.91%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78.29%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867080" y="180146"/>
            <a:ext cx="6064370" cy="549469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Power Conversion Efficiency</a:t>
            </a: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PCB end)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2144" y="175641"/>
            <a:ext cx="7839456" cy="58521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QC3.0 I--V Curve@ Board End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0962" name="对象 3"/>
          <p:cNvGraphicFramePr>
            <a:graphicFrameLocks noChangeAspect="1"/>
          </p:cNvGraphicFramePr>
          <p:nvPr/>
        </p:nvGraphicFramePr>
        <p:xfrm>
          <a:off x="666750" y="1038225"/>
          <a:ext cx="6943725" cy="485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Graph" r:id="rId1" imgW="5549900" imgH="3886200" progId="Origin50.Graph">
                  <p:embed/>
                </p:oleObj>
              </mc:Choice>
              <mc:Fallback>
                <p:oleObj name="Graph" r:id="rId1" imgW="5549900" imgH="3886200" progId="Origin50.Graph">
                  <p:embed/>
                  <p:pic>
                    <p:nvPicPr>
                      <p:cNvPr id="0" name="对象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6750" y="1038225"/>
                        <a:ext cx="6943725" cy="48521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494" y="185166"/>
            <a:ext cx="7839456" cy="585216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MTK2.0  I--V Curve@ Board End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292225" y="1112838"/>
          <a:ext cx="5813425" cy="444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Graph" r:id="rId1" imgW="28613100" imgH="21897975" progId="Origin50.Graph">
                  <p:embed/>
                </p:oleObj>
              </mc:Choice>
              <mc:Fallback>
                <p:oleObj name="Graph" r:id="rId1" imgW="28613100" imgH="21897975" progId="Origin50.Graph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2225" y="1112838"/>
                        <a:ext cx="5813425" cy="444763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006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CCCCC"/>
      </a:accent1>
      <a:accent2>
        <a:srgbClr val="FF3300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2D00"/>
      </a:accent6>
      <a:hlink>
        <a:srgbClr val="FF330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OU6</Template>
  <TotalTime>0</TotalTime>
  <Words>6339</Words>
  <Application>WPS 演示</Application>
  <PresentationFormat>全屏显示(4:3)</PresentationFormat>
  <Paragraphs>1535</Paragraphs>
  <Slides>26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PMingLiU</vt:lpstr>
      <vt:lpstr>Times New Roman</vt:lpstr>
      <vt:lpstr>Courier New</vt:lpstr>
      <vt:lpstr>Impact</vt:lpstr>
      <vt:lpstr>MS PGothic</vt:lpstr>
      <vt:lpstr>Arial</vt:lpstr>
      <vt:lpstr>GulimChe</vt:lpstr>
      <vt:lpstr>Gulim</vt:lpstr>
      <vt:lpstr>Calibri</vt:lpstr>
      <vt:lpstr>Arial Narrow</vt:lpstr>
      <vt:lpstr>微软雅黑</vt:lpstr>
      <vt:lpstr>Blank Presentation</vt:lpstr>
      <vt:lpstr>Visio.Drawing.11</vt:lpstr>
      <vt:lpstr>Origin50.Graph</vt:lpstr>
      <vt:lpstr>Origin50.Graph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Standby Power</vt:lpstr>
      <vt:lpstr>Power Conversion Efficiency（PCB end) </vt:lpstr>
      <vt:lpstr>                  QC3.0 I--V Curve@ Board End</vt:lpstr>
      <vt:lpstr>                  MTK2.0  I--V Curve@ Board End</vt:lpstr>
      <vt:lpstr>PowerPoint 演示文稿</vt:lpstr>
      <vt:lpstr>          Output Ripple and Noise @ No Load demo</vt:lpstr>
      <vt:lpstr>          Output Ripple and Noise @ Full Load demo</vt:lpstr>
      <vt:lpstr>Load Dynamic Response @ Board End</vt:lpstr>
      <vt:lpstr>Load Dynamic Response Waveform@5V (1)</vt:lpstr>
      <vt:lpstr>Load Dynamic Response Waveform@5V (2)</vt:lpstr>
      <vt:lpstr>Load Dynamic Response Waveform@5V (3)</vt:lpstr>
      <vt:lpstr>               Vout Rising Time@ 5V Output</vt:lpstr>
      <vt:lpstr>                 5V→9V Transition Time </vt:lpstr>
      <vt:lpstr>                 5V→12V Transition Time </vt:lpstr>
      <vt:lpstr>                 9V→12V Transition Time </vt:lpstr>
      <vt:lpstr>                  9V→5V Transition Time </vt:lpstr>
      <vt:lpstr>                  12V→5V Transition Time </vt:lpstr>
      <vt:lpstr>                  12V→9V Transition Time </vt:lpstr>
      <vt:lpstr>                               Start time</vt:lpstr>
      <vt:lpstr>                                EMI(150K~30MHz)</vt:lpstr>
      <vt:lpstr>                            Thermal</vt:lpstr>
    </vt:vector>
  </TitlesOfParts>
  <Company>Oracle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ebiz suite</dc:creator>
  <cp:lastModifiedBy>Administrator</cp:lastModifiedBy>
  <cp:revision>4507</cp:revision>
  <cp:lastPrinted>2013-01-07T00:51:00Z</cp:lastPrinted>
  <dcterms:created xsi:type="dcterms:W3CDTF">2006-03-08T21:34:00Z</dcterms:created>
  <dcterms:modified xsi:type="dcterms:W3CDTF">2016-11-10T08:08:56Z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me_page">
    <vt:lpwstr>http://ap337sun.us.oracle.com/powerpoint</vt:lpwstr>
  </property>
  <property fmtid="{D5CDD505-2E9C-101B-9397-08002B2CF9AE}" pid="3" name="Version">
    <vt:lpwstr>1.00</vt:lpwstr>
  </property>
  <property fmtid="{D5CDD505-2E9C-101B-9397-08002B2CF9AE}" pid="4" name="Build_version">
    <vt:lpwstr> 111</vt:lpwstr>
  </property>
  <property fmtid="{D5CDD505-2E9C-101B-9397-08002B2CF9AE}" pid="5" name="Build_Date">
    <vt:filetime>2001-07-03T07:00:00Z</vt:filetime>
  </property>
  <property fmtid="{D5CDD505-2E9C-101B-9397-08002B2CF9AE}" pid="6" name="Build_Time">
    <vt:lpwstr>10:11:09 AM</vt:lpwstr>
  </property>
  <property fmtid="{D5CDD505-2E9C-101B-9397-08002B2CF9AE}" pid="7" name="Install_dir">
    <vt:lpwstr/>
  </property>
  <property fmtid="{D5CDD505-2E9C-101B-9397-08002B2CF9AE}" pid="8" name="KSOProductBuildVer">
    <vt:lpwstr>2052-10.1.0.6065</vt:lpwstr>
  </property>
</Properties>
</file>