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1855" r:id="rId2"/>
    <p:sldId id="1892" r:id="rId3"/>
    <p:sldId id="1893" r:id="rId4"/>
    <p:sldId id="1894" r:id="rId5"/>
    <p:sldId id="1907" r:id="rId6"/>
    <p:sldId id="1879" r:id="rId7"/>
    <p:sldId id="1912" r:id="rId8"/>
    <p:sldId id="1764" r:id="rId9"/>
    <p:sldId id="1925" r:id="rId10"/>
    <p:sldId id="1898" r:id="rId11"/>
    <p:sldId id="1766" r:id="rId12"/>
    <p:sldId id="1903" r:id="rId13"/>
    <p:sldId id="1914" r:id="rId14"/>
    <p:sldId id="1915" r:id="rId15"/>
    <p:sldId id="1916" r:id="rId16"/>
    <p:sldId id="1917" r:id="rId17"/>
    <p:sldId id="1918" r:id="rId18"/>
    <p:sldId id="1919" r:id="rId19"/>
    <p:sldId id="1920" r:id="rId20"/>
    <p:sldId id="1921" r:id="rId21"/>
    <p:sldId id="1922" r:id="rId22"/>
    <p:sldId id="1923" r:id="rId23"/>
    <p:sldId id="1924" r:id="rId24"/>
    <p:sldId id="1911" r:id="rId25"/>
    <p:sldId id="1909" r:id="rId26"/>
    <p:sldId id="1913" r:id="rId2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DB50B"/>
    <a:srgbClr val="0000FF"/>
    <a:srgbClr val="000099"/>
    <a:srgbClr val="FFFFCC"/>
    <a:srgbClr val="0099CC"/>
    <a:srgbClr val="66CCFF"/>
    <a:srgbClr val="CCCCFF"/>
    <a:srgbClr val="FFCCFF"/>
    <a:srgbClr val="FF9966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8239" autoAdjust="0"/>
  </p:normalViewPr>
  <p:slideViewPr>
    <p:cSldViewPr snapToGrid="0">
      <p:cViewPr>
        <p:scale>
          <a:sx n="100" d="100"/>
          <a:sy n="100" d="100"/>
        </p:scale>
        <p:origin x="-564" y="90"/>
      </p:cViewPr>
      <p:guideLst>
        <p:guide orient="horz" pos="2383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0"/>
      </p:cViewPr>
      <p:guideLst>
        <p:guide orient="horz" pos="3224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9202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itchFamily="34" charset="0"/>
              <a:buNone/>
              <a:defRPr kumimoji="0"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862" y="2"/>
            <a:ext cx="3079202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itchFamily="34" charset="0"/>
              <a:buNone/>
              <a:defRPr kumimoji="0"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10"/>
            <a:ext cx="3079202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itchFamily="34" charset="0"/>
              <a:buNone/>
              <a:defRPr kumimoji="0"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862" y="9722310"/>
            <a:ext cx="3079202" cy="5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itchFamily="34" charset="0"/>
              <a:buNone/>
              <a:defRPr kumimoji="0"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2EC90CF-6B7B-4E99-BA4C-4137D30229F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6634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_Image_Placeholder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511175"/>
            <a:ext cx="6656387" cy="499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Notes_TextBox_Placeholder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6195" y="5756461"/>
            <a:ext cx="6171676" cy="39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65" tIns="13165" rIns="13165" bIns="13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4" name="NotesMaster_TextBoxGuide"/>
          <p:cNvSpPr>
            <a:spLocks noChangeShapeType="1"/>
          </p:cNvSpPr>
          <p:nvPr/>
        </p:nvSpPr>
        <p:spPr bwMode="auto">
          <a:xfrm>
            <a:off x="466195" y="9660111"/>
            <a:ext cx="6171676" cy="0"/>
          </a:xfrm>
          <a:prstGeom prst="line">
            <a:avLst/>
          </a:prstGeom>
          <a:noFill/>
          <a:ln w="9525">
            <a:solidFill>
              <a:srgbClr val="008200"/>
            </a:solidFill>
            <a:prstDash val="sysDot"/>
            <a:round/>
            <a:headEnd/>
            <a:tailEnd/>
          </a:ln>
          <a:effectLst/>
        </p:spPr>
        <p:txBody>
          <a:bodyPr wrap="none" lIns="94791" tIns="47395" rIns="94791" bIns="47395" anchor="ctr"/>
          <a:lstStyle/>
          <a:p>
            <a:pPr algn="ctr" eaLnBrk="0" hangingPunct="0"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6195" y="9828700"/>
            <a:ext cx="6171676" cy="25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08" tIns="46603" rIns="93208" bIns="46603" numCol="1" anchor="b" anchorCtr="0" compatLnSpc="1">
            <a:prstTxWarp prst="textNoShape">
              <a:avLst/>
            </a:prstTxWarp>
          </a:bodyPr>
          <a:lstStyle>
            <a:lvl1pPr algn="ctr" defTabSz="931452">
              <a:defRPr kumimoji="0" sz="11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&lt;</a:t>
            </a:r>
            <a:r>
              <a:rPr lang="en-US" altLang="zh-CN" dirty="0"/>
              <a:t>Product Name&gt;  &lt;TOI Functional&gt; - </a:t>
            </a:r>
            <a:fld id="{65F658D3-3417-41EC-8F42-8DCA22D7189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41430658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50000"/>
      </a:spcBef>
      <a:spcAft>
        <a:spcPct val="0"/>
      </a:spcAft>
      <a:buSzPct val="100000"/>
      <a:buFont typeface="Arial" charset="0"/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defTabSz="457200" rtl="0" eaLnBrk="0" fontAlgn="base" hangingPunct="0">
      <a:spcBef>
        <a:spcPct val="25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400050" indent="-1714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buChar char="•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685800" indent="-1714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buChar char="-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8572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1100" kern="1200">
        <a:solidFill>
          <a:srgbClr val="000000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lIns="94668" tIns="47334" rIns="94668" bIns="47334"/>
          <a:lstStyle/>
          <a:p>
            <a:pPr>
              <a:defRPr/>
            </a:pPr>
            <a:fld id="{8D7A41C0-FF3C-452B-9C49-0D8C9C94D8AF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DAE5-08C2-4A1C-8918-773834CA5FB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FCAE-D595-4E6A-A615-5C6E3B880BF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B91C-B38F-4C9B-A1A6-A3A83D2F6B1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228600"/>
            <a:ext cx="83058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99F5-1E89-4815-A2B9-3C03A95F0E9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eneric Diodes Title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Diodes logo (r) small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914400"/>
            <a:ext cx="2689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BD1C-C402-4C81-BF7A-736CFC48D17C}" type="slidenum">
              <a:rPr lang="zh-TW" altLang="en-US" smtClean="0"/>
              <a:pPr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dirty="0" smtClean="0"/>
              <a:t>/ &lt;##&gt;</a:t>
            </a:r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A1C2-AECF-4477-B21A-DD16AAF9D34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FBF1-93C7-4BFE-8159-B741BCB3B22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1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F1B8-C58D-485D-934E-B26883531FA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E370-F130-4C77-80BE-CE787F3595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" name="Picture 9" descr="Band 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625"/>
            <a:ext cx="9137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AF26-4045-4333-B3B3-7932312BE0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8102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SimSun" pitchFamily="2" charset="-122"/>
            </a:endParaRPr>
          </a:p>
        </p:txBody>
      </p:sp>
      <p:sp>
        <p:nvSpPr>
          <p:cNvPr id="788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chemeClr val="bg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D5EF6E-D35A-4A44-9ADC-B4701B38AECB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Diodes logo (r) small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0"/>
            <a:ext cx="1143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0" y="695325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" name="Picture 8" descr="Band top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5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1971751"/>
            <a:ext cx="87690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18W QC3.0_(5V/3A,9V/2A,12V/1.5A)</a:t>
            </a: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AP3302_APR34509_AP43331 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ctr"/>
            <a:r>
              <a:rPr lang="en-US" altLang="zh-CN" sz="2600" b="1" dirty="0" smtClean="0">
                <a:solidFill>
                  <a:schemeClr val="tx1"/>
                </a:solidFill>
              </a:rPr>
              <a:t>                   </a:t>
            </a: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             </a:t>
            </a:r>
          </a:p>
          <a:p>
            <a:pPr algn="ctr"/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 AE JF Liu</a:t>
            </a: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2016.9.19</a:t>
            </a:r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54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3600" b="1" spc="-150" dirty="0">
                <a:solidFill>
                  <a:schemeClr val="bg1"/>
                </a:solidFill>
                <a:ea typeface="+mj-ea"/>
                <a:cs typeface="+mj-cs"/>
              </a:rPr>
              <a:t>                          </a:t>
            </a:r>
            <a:r>
              <a:rPr lang="en-US" altLang="zh-CN" sz="2800" b="1" spc="-150" dirty="0">
                <a:solidFill>
                  <a:schemeClr val="bg1"/>
                </a:solidFill>
                <a:ea typeface="+mj-ea"/>
                <a:cs typeface="+mj-cs"/>
              </a:rPr>
              <a:t>Q1 /Q2   voltage  </a:t>
            </a:r>
            <a:r>
              <a:rPr lang="en-US" altLang="zh-CN" sz="2800" b="1" spc="-150" dirty="0" smtClean="0">
                <a:solidFill>
                  <a:schemeClr val="bg1"/>
                </a:solidFill>
                <a:ea typeface="+mj-ea"/>
                <a:cs typeface="+mj-cs"/>
              </a:rPr>
              <a:t>stress(T1)</a:t>
            </a:r>
            <a:endParaRPr lang="en-US" altLang="zh-CN" sz="2800" b="1" spc="-15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3489" name="Picture 1" descr="E:\for TW\Q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844" y="1885950"/>
            <a:ext cx="4450805" cy="3043238"/>
          </a:xfrm>
          <a:prstGeom prst="rect">
            <a:avLst/>
          </a:prstGeom>
          <a:noFill/>
        </p:spPr>
      </p:pic>
      <p:pic>
        <p:nvPicPr>
          <p:cNvPr id="63490" name="Picture 2" descr="E:\for TW\QCQ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7677"/>
            <a:ext cx="4454547" cy="30457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5325" y="5076825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Vds_max</a:t>
            </a:r>
            <a:r>
              <a:rPr lang="en-US" altLang="zh-CN" dirty="0" smtClean="0">
                <a:solidFill>
                  <a:schemeClr val="tx1"/>
                </a:solidFill>
              </a:rPr>
              <a:t>=608V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2529" y="966487"/>
            <a:ext cx="16048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600" dirty="0" smtClean="0">
              <a:solidFill>
                <a:schemeClr val="tx1"/>
              </a:solidFill>
            </a:endParaRP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1). Vin=264V 50Hz   </a:t>
            </a: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2). </a:t>
            </a:r>
            <a:r>
              <a:rPr lang="en-US" altLang="zh-CN" sz="1100" dirty="0" err="1" smtClean="0">
                <a:solidFill>
                  <a:schemeClr val="tx1"/>
                </a:solidFill>
              </a:rPr>
              <a:t>I_load</a:t>
            </a:r>
            <a:r>
              <a:rPr lang="en-US" altLang="zh-CN" sz="1100" dirty="0" smtClean="0">
                <a:solidFill>
                  <a:schemeClr val="tx1"/>
                </a:solidFill>
              </a:rPr>
              <a:t>=12V 1.5A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714" y="90034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191125"/>
            <a:ext cx="284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Vds_max</a:t>
            </a:r>
            <a:r>
              <a:rPr lang="en-US" altLang="zh-CN" dirty="0" smtClean="0">
                <a:solidFill>
                  <a:schemeClr val="tx1"/>
                </a:solidFill>
              </a:rPr>
              <a:t>=52.6V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Output Ripple and Noise @ No Load demo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24968" y="6525768"/>
            <a:ext cx="8839200" cy="152400"/>
          </a:xfrm>
        </p:spPr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 rot="16200000" flipH="1">
            <a:off x="54864" y="250545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직사각형 21"/>
          <p:cNvSpPr/>
          <p:nvPr/>
        </p:nvSpPr>
        <p:spPr>
          <a:xfrm>
            <a:off x="7406641" y="2805636"/>
            <a:ext cx="17465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</a:t>
            </a: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20MHz Bandwidth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- Connect  4.7uF AL Cap and   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  104 MLCC to the cable end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2424" y="256485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90318" y="905256"/>
          <a:ext cx="7431086" cy="4814409"/>
        </p:xfrm>
        <a:graphic>
          <a:graphicData uri="http://schemas.openxmlformats.org/drawingml/2006/table">
            <a:tbl>
              <a:tblPr/>
              <a:tblGrid>
                <a:gridCol w="3695965"/>
                <a:gridCol w="3735121"/>
              </a:tblGrid>
              <a:tr h="31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90VAC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264VAC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75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55170" y="5865038"/>
          <a:ext cx="3492316" cy="784860"/>
        </p:xfrm>
        <a:graphic>
          <a:graphicData uri="http://schemas.openxmlformats.org/drawingml/2006/table">
            <a:tbl>
              <a:tblPr/>
              <a:tblGrid>
                <a:gridCol w="873079"/>
                <a:gridCol w="873079"/>
                <a:gridCol w="873079"/>
                <a:gridCol w="873079"/>
              </a:tblGrid>
              <a:tr h="24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Vinac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13.8mV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12.5mV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12.2mV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22.4mV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17.3mV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19.2mV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103567" y="2677883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16007" y="4220559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rot="16200000" flipH="1">
            <a:off x="548640" y="263347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4465320" y="475488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465" name="Picture 1" descr="E:\for TW\QCQ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40" y="1319842"/>
            <a:ext cx="3094426" cy="1311216"/>
          </a:xfrm>
          <a:prstGeom prst="rect">
            <a:avLst/>
          </a:prstGeom>
          <a:noFill/>
        </p:spPr>
      </p:pic>
      <p:pic>
        <p:nvPicPr>
          <p:cNvPr id="62466" name="Picture 2" descr="E:\for TW\QCQQ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07" y="1311216"/>
            <a:ext cx="3021480" cy="13025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499243" y="2013585"/>
            <a:ext cx="45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2908" y="2157124"/>
            <a:ext cx="38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2467" name="Picture 3" descr="E:\for TW\QCQ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310" y="2846718"/>
            <a:ext cx="3079630" cy="1337094"/>
          </a:xfrm>
          <a:prstGeom prst="rect">
            <a:avLst/>
          </a:prstGeom>
          <a:noFill/>
        </p:spPr>
      </p:pic>
      <p:pic>
        <p:nvPicPr>
          <p:cNvPr id="62468" name="Picture 4" descr="E:\for TW\QCQQ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796" y="2833400"/>
            <a:ext cx="2990491" cy="1298653"/>
          </a:xfrm>
          <a:prstGeom prst="rect">
            <a:avLst/>
          </a:prstGeom>
          <a:noFill/>
        </p:spPr>
      </p:pic>
      <p:pic>
        <p:nvPicPr>
          <p:cNvPr id="62469" name="Picture 5" descr="E:\for TW\QCQQ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842" y="4408099"/>
            <a:ext cx="3043217" cy="1207697"/>
          </a:xfrm>
          <a:prstGeom prst="rect">
            <a:avLst/>
          </a:prstGeom>
          <a:noFill/>
        </p:spPr>
      </p:pic>
      <p:pic>
        <p:nvPicPr>
          <p:cNvPr id="62470" name="Picture 6" descr="E:\for TW\QCQQ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8241" y="4382218"/>
            <a:ext cx="2899155" cy="125945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434163" y="3914741"/>
            <a:ext cx="62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0521" y="3934028"/>
            <a:ext cx="72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841" y="5419376"/>
            <a:ext cx="117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1729" y="5387607"/>
            <a:ext cx="77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Output Ripple and Noise @ Full Load demo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24968" y="6525768"/>
            <a:ext cx="8839200" cy="152400"/>
          </a:xfrm>
        </p:spPr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 rot="16200000" flipH="1">
            <a:off x="54864" y="250545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직사각형 21"/>
          <p:cNvSpPr/>
          <p:nvPr/>
        </p:nvSpPr>
        <p:spPr>
          <a:xfrm>
            <a:off x="7406641" y="2805636"/>
            <a:ext cx="17465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</a:t>
            </a: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20MHz Bandwidth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- Connect  4.7uF AL Cap and   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  104 MLCC to the cable end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2424" y="256485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90318" y="905256"/>
          <a:ext cx="7431086" cy="4814409"/>
        </p:xfrm>
        <a:graphic>
          <a:graphicData uri="http://schemas.openxmlformats.org/drawingml/2006/table">
            <a:tbl>
              <a:tblPr/>
              <a:tblGrid>
                <a:gridCol w="3695965"/>
                <a:gridCol w="3735121"/>
              </a:tblGrid>
              <a:tr h="31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90VAC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264VAC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75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55170" y="5865038"/>
          <a:ext cx="3492316" cy="784860"/>
        </p:xfrm>
        <a:graphic>
          <a:graphicData uri="http://schemas.openxmlformats.org/drawingml/2006/table">
            <a:tbl>
              <a:tblPr/>
              <a:tblGrid>
                <a:gridCol w="873079"/>
                <a:gridCol w="873079"/>
                <a:gridCol w="873079"/>
                <a:gridCol w="873079"/>
              </a:tblGrid>
              <a:tr h="24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Vinac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72mV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64mV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45.4mV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34.2mV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37.1mV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/>
                        </a:rPr>
                        <a:t>28.8mV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103567" y="2677883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16007" y="4220559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rot="16200000" flipH="1">
            <a:off x="548640" y="263347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4465320" y="475488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41" name="Picture 1" descr="E:\for TW\QCQQ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6" y="1293963"/>
            <a:ext cx="3084562" cy="1311214"/>
          </a:xfrm>
          <a:prstGeom prst="rect">
            <a:avLst/>
          </a:prstGeom>
          <a:noFill/>
        </p:spPr>
      </p:pic>
      <p:pic>
        <p:nvPicPr>
          <p:cNvPr id="61442" name="Picture 2" descr="E:\for TW\QCQQ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080" y="1285335"/>
            <a:ext cx="3146735" cy="1337095"/>
          </a:xfrm>
          <a:prstGeom prst="rect">
            <a:avLst/>
          </a:prstGeom>
          <a:noFill/>
        </p:spPr>
      </p:pic>
      <p:pic>
        <p:nvPicPr>
          <p:cNvPr id="61443" name="Picture 3" descr="E:\for TW\QCQQ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437" y="2846716"/>
            <a:ext cx="2992974" cy="1362974"/>
          </a:xfrm>
          <a:prstGeom prst="rect">
            <a:avLst/>
          </a:prstGeom>
          <a:noFill/>
        </p:spPr>
      </p:pic>
      <p:pic>
        <p:nvPicPr>
          <p:cNvPr id="61444" name="Picture 4" descr="E:\for TW\QCQQ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535" y="2855343"/>
            <a:ext cx="3074269" cy="1311215"/>
          </a:xfrm>
          <a:prstGeom prst="rect">
            <a:avLst/>
          </a:prstGeom>
          <a:noFill/>
        </p:spPr>
      </p:pic>
      <p:pic>
        <p:nvPicPr>
          <p:cNvPr id="61445" name="Picture 5" descr="E:\for TW\QCQQ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297" y="4405758"/>
            <a:ext cx="2932982" cy="1192785"/>
          </a:xfrm>
          <a:prstGeom prst="rect">
            <a:avLst/>
          </a:prstGeom>
          <a:noFill/>
        </p:spPr>
      </p:pic>
      <p:pic>
        <p:nvPicPr>
          <p:cNvPr id="61446" name="Picture 6" descr="E:\for TW\QCQQ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5545" y="4283947"/>
            <a:ext cx="2947127" cy="12163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632908" y="2157124"/>
            <a:ext cx="38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9243" y="2013585"/>
            <a:ext cx="45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4163" y="3914741"/>
            <a:ext cx="62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0521" y="3934028"/>
            <a:ext cx="72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841" y="5419376"/>
            <a:ext cx="117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1729" y="5387607"/>
            <a:ext cx="77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567115" y="1214392"/>
          <a:ext cx="7652958" cy="1554972"/>
        </p:xfrm>
        <a:graphic>
          <a:graphicData uri="http://schemas.openxmlformats.org/drawingml/2006/table">
            <a:tbl>
              <a:tblPr/>
              <a:tblGrid>
                <a:gridCol w="1159872"/>
                <a:gridCol w="1082181"/>
                <a:gridCol w="1082181"/>
                <a:gridCol w="1082181"/>
                <a:gridCol w="1082181"/>
                <a:gridCol w="1082181"/>
                <a:gridCol w="1082181"/>
              </a:tblGrid>
              <a:tr h="3520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Loading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10ms-10ms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100ms-100ms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200ms-200ms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0--&gt;100%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4.99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0--&gt;50%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4.96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5.32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10--&gt;90%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4.92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5.44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4.88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5.42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566928" y="3230409"/>
          <a:ext cx="7634095" cy="1496292"/>
        </p:xfrm>
        <a:graphic>
          <a:graphicData uri="http://schemas.openxmlformats.org/drawingml/2006/table">
            <a:tbl>
              <a:tblPr/>
              <a:tblGrid>
                <a:gridCol w="1180321"/>
                <a:gridCol w="1075629"/>
                <a:gridCol w="1075629"/>
                <a:gridCol w="1075629"/>
                <a:gridCol w="1075629"/>
                <a:gridCol w="1075629"/>
                <a:gridCol w="1075629"/>
              </a:tblGrid>
              <a:tr h="2933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Loading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10ms-10ms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100ms-100ms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200ms-200ms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0--&gt;100%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8.85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8.97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8.95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9.39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0--&gt;50%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8.91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9.24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8.98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9.27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8.95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9.25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10--&gt;90%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9.33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8.89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9.32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502920" y="5242276"/>
          <a:ext cx="7736205" cy="1496292"/>
        </p:xfrm>
        <a:graphic>
          <a:graphicData uri="http://schemas.openxmlformats.org/drawingml/2006/table">
            <a:tbl>
              <a:tblPr/>
              <a:tblGrid>
                <a:gridCol w="1311705"/>
                <a:gridCol w="1070750"/>
                <a:gridCol w="1070750"/>
                <a:gridCol w="1070750"/>
                <a:gridCol w="1070750"/>
                <a:gridCol w="1070750"/>
                <a:gridCol w="1070750"/>
              </a:tblGrid>
              <a:tr h="2933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Loading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10ms-10ms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100ms-100ms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200ms-200ms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Vo_min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Vo_max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0--&gt;100%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12.24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11.88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0--&gt;50%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11.82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12.17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11.89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12.17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11.88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12.16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10--&gt;90%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11.85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11.84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12.23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11.82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402771" y="860960"/>
            <a:ext cx="579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SimSun" pitchFamily="2" charset="-122"/>
              </a:rPr>
              <a:t>@5V</a:t>
            </a:r>
            <a:endParaRPr kumimoji="0" lang="zh-CN" altLang="en-US" sz="1400" b="1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8867" y="2897024"/>
            <a:ext cx="579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SimSun" pitchFamily="2" charset="-122"/>
              </a:rPr>
              <a:t>@9V</a:t>
            </a:r>
            <a:endParaRPr kumimoji="0" lang="zh-CN" altLang="en-US" sz="1400" b="1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1844" y="4899560"/>
            <a:ext cx="678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SimSun" pitchFamily="2" charset="-122"/>
              </a:rPr>
              <a:t>@12V</a:t>
            </a:r>
            <a:endParaRPr kumimoji="0" lang="zh-CN" altLang="en-US" sz="1400" b="1" dirty="0" smtClean="0">
              <a:solidFill>
                <a:srgbClr val="0000FF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(1)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547497" y="3368421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582951" y="1768221"/>
          <a:ext cx="8030824" cy="352767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52767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593913" y="3386710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1041273" y="3496437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628197" y="5142357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pic>
        <p:nvPicPr>
          <p:cNvPr id="51" name="图片 50" descr="AP43331 dyn 0p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790" y="1862012"/>
            <a:ext cx="3657600" cy="1406747"/>
          </a:xfrm>
          <a:prstGeom prst="rect">
            <a:avLst/>
          </a:prstGeom>
        </p:spPr>
      </p:pic>
      <p:pic>
        <p:nvPicPr>
          <p:cNvPr id="56" name="图片 55" descr="AP43331 dyn 0per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033" y="3565210"/>
            <a:ext cx="3657600" cy="14067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83456" y="312320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3268" y="486180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1" name="图片 60" descr="AP43331 dyn 0per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110" y="1905001"/>
            <a:ext cx="3657600" cy="1406747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5609628" y="4238595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100%</a:t>
            </a:r>
            <a:endParaRPr lang="en-US" altLang="zh-CN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1448" y="3079660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(2)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490347" y="3520821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525801" y="1920621"/>
          <a:ext cx="8030824" cy="348957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48957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536763" y="3539110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984123" y="3648837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571047" y="5294757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778616" y="4343370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50%</a:t>
            </a:r>
            <a:endParaRPr lang="en-US" altLang="zh-CN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图片 20" descr="AP43331 dyn 50p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65" y="3718561"/>
            <a:ext cx="3657600" cy="1406747"/>
          </a:xfrm>
          <a:prstGeom prst="rect">
            <a:avLst/>
          </a:prstGeom>
        </p:spPr>
      </p:pic>
      <p:pic>
        <p:nvPicPr>
          <p:cNvPr id="22" name="图片 21" descr="AP43331 dyn 50per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660" y="2032141"/>
            <a:ext cx="3657600" cy="1406747"/>
          </a:xfrm>
          <a:prstGeom prst="rect">
            <a:avLst/>
          </a:prstGeom>
        </p:spPr>
      </p:pic>
      <p:pic>
        <p:nvPicPr>
          <p:cNvPr id="26" name="图片 25" descr="AP43331 dyn 50per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799" y="2034733"/>
            <a:ext cx="3657600" cy="140674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736118" y="501420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306" y="327560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64298" y="3232060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(3)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  <a:pPr>
                <a:defRPr/>
              </a:pPr>
              <a:t>16</a:t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404622" y="341604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440076" y="1815846"/>
          <a:ext cx="8030824" cy="350862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50862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451038" y="3434335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898398" y="354406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485322" y="5189982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88233" y="4162395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90%</a:t>
            </a:r>
            <a:endParaRPr lang="en-US" altLang="zh-CN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图片 20" descr="AP43331 dyn 10p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0" y="1929766"/>
            <a:ext cx="3657600" cy="1406747"/>
          </a:xfrm>
          <a:prstGeom prst="rect">
            <a:avLst/>
          </a:prstGeom>
        </p:spPr>
      </p:pic>
      <p:pic>
        <p:nvPicPr>
          <p:cNvPr id="24" name="图片 23" descr="AP43331 dyn 10per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470" y="1886371"/>
            <a:ext cx="3657600" cy="1406747"/>
          </a:xfrm>
          <a:prstGeom prst="rect">
            <a:avLst/>
          </a:prstGeom>
        </p:spPr>
      </p:pic>
      <p:pic>
        <p:nvPicPr>
          <p:cNvPr id="25" name="图片 24" descr="AP43331 dyn 10per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280" y="3646096"/>
            <a:ext cx="3657600" cy="14067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740581" y="317082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78573" y="3127285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50393" y="490943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8102600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Vout Rising Time@ 5V Output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9184" y="868680"/>
          <a:ext cx="7004304" cy="5047487"/>
        </p:xfrm>
        <a:graphic>
          <a:graphicData uri="http://schemas.openxmlformats.org/drawingml/2006/table">
            <a:tbl>
              <a:tblPr/>
              <a:tblGrid>
                <a:gridCol w="3468264"/>
                <a:gridCol w="3536040"/>
              </a:tblGrid>
              <a:tr h="345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=85V,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Iout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=0A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Vin_ac=265V, Iout=0A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8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5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=85V,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Iout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=3.0A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=265V,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Iout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=3.0A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3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680417" y="6007607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Trising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8.40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8.09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9.73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7424928" y="2934992"/>
            <a:ext cx="1719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 - Measure output voltage rising time at 85Vac/60Hz</a:t>
            </a:r>
            <a:r>
              <a:rPr lang="ko-KR" altLang="en-US" sz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and  264Vac/50Hz</a:t>
            </a:r>
            <a:r>
              <a:rPr lang="ko-KR" altLang="en-US" sz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( 0V to 4.75V)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-  Load: CC mode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7374" y="2744002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17" name="图片 16" descr="AP43331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" y="3834004"/>
            <a:ext cx="2857500" cy="1953816"/>
          </a:xfrm>
          <a:prstGeom prst="rect">
            <a:avLst/>
          </a:prstGeom>
        </p:spPr>
      </p:pic>
      <p:pic>
        <p:nvPicPr>
          <p:cNvPr id="18" name="图片 17" descr="AP43331ri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20" y="3830080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6764" y="1307492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666" y="1319570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53546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3640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5V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9V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9.14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9.68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8.37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8.43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83234" y="859536"/>
          <a:ext cx="6953758" cy="5029200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308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9V 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9V 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9V 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 descr="AP43331ris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631" y="385191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292" y="3810648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348" y="1306983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4924" y="1284771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35258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352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5V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12V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12.77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14.40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12.79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14.07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64946" y="868680"/>
          <a:ext cx="6953758" cy="5020056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29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图片 20" descr="AP43331ris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184" y="3820935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460" y="3830727"/>
            <a:ext cx="2857500" cy="1953816"/>
          </a:xfrm>
          <a:prstGeom prst="rect">
            <a:avLst/>
          </a:prstGeom>
        </p:spPr>
      </p:pic>
      <p:pic>
        <p:nvPicPr>
          <p:cNvPr id="23" name="图片 22" descr="AP43331rise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0060" y="1301535"/>
            <a:ext cx="2857500" cy="1953816"/>
          </a:xfrm>
          <a:prstGeom prst="rect">
            <a:avLst/>
          </a:prstGeom>
        </p:spPr>
      </p:pic>
      <p:pic>
        <p:nvPicPr>
          <p:cNvPr id="24" name="图片 23" descr="AP43331rise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8368" y="1321995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51356F4-BD01-44AD-96B2-5C18206B5E57}" type="slidenum">
              <a:rPr lang="en-US" altLang="zh-CN"/>
              <a:pPr algn="ctr"/>
              <a:t>2</a:t>
            </a:fld>
            <a:endParaRPr lang="en-US" altLang="zh-CN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itchFamily="34" charset="0"/>
                <a:ea typeface="+mj-ea"/>
                <a:cs typeface="+mj-cs"/>
              </a:rPr>
              <a:t>Demo Board Photo</a:t>
            </a:r>
            <a:endParaRPr lang="en-US" altLang="zh-CN" sz="2800" kern="0" dirty="0"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58" name="曲线连接符 57"/>
          <p:cNvCxnSpPr/>
          <p:nvPr/>
        </p:nvCxnSpPr>
        <p:spPr bwMode="auto">
          <a:xfrm>
            <a:off x="8667750" y="4197350"/>
            <a:ext cx="914400" cy="914400"/>
          </a:xfrm>
          <a:prstGeom prst="curvedConnector3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矩形 58"/>
          <p:cNvSpPr/>
          <p:nvPr/>
        </p:nvSpPr>
        <p:spPr bwMode="auto">
          <a:xfrm>
            <a:off x="5788024" y="4621402"/>
            <a:ext cx="101601" cy="1460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0816" y="1491989"/>
            <a:ext cx="25186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555" y="1781175"/>
            <a:ext cx="3376669" cy="2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20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80978" y="165882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1072" y="1255416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9V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12V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7.03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8.13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7.78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010666" y="886968"/>
          <a:ext cx="6953758" cy="5020056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29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 descr="AP43331ris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56863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340" y="3854463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940" y="1322223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3440" y="1319823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53546" y="163139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3640" y="1227984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9V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5V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63412"/>
          <a:ext cx="4997529" cy="81345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2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35.5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6.48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34.61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6.37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75842" y="912876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9V--&gt;5V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 descr="AP43331rise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548" y="3773551"/>
            <a:ext cx="2857500" cy="1953816"/>
          </a:xfrm>
          <a:prstGeom prst="rect">
            <a:avLst/>
          </a:prstGeom>
        </p:spPr>
      </p:pic>
      <p:pic>
        <p:nvPicPr>
          <p:cNvPr id="18" name="图片 17" descr="AP43331rise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1228" y="3785261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5018" y="128985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5378" y="1309041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280394" y="163139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0488" y="1227984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12V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5V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63412"/>
          <a:ext cx="4997529" cy="81345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2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61.56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3.17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57.81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3.03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02690" y="912876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12V--&gt;5V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图片 15" descr="AP43331rise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796" y="1299591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856" y="1297191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979" y="3780816"/>
            <a:ext cx="2857500" cy="1953816"/>
          </a:xfrm>
          <a:prstGeom prst="rect">
            <a:avLst/>
          </a:prstGeom>
        </p:spPr>
      </p:pic>
      <p:pic>
        <p:nvPicPr>
          <p:cNvPr id="23" name="图片 22" descr="AP43331rise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0501" y="3782226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262106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2200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12V</a:t>
            </a:r>
            <a:r>
              <a:rPr lang="en-US" altLang="zh-CN" sz="2800" dirty="0" smtClean="0">
                <a:solidFill>
                  <a:schemeClr val="bg1"/>
                </a:solidFill>
                <a:latin typeface="宋体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9V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45124"/>
          <a:ext cx="4997529" cy="86679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9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2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Iout(A)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18.89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4.02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18.2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3.97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184402" y="922020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 V, 0A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12V--&gt;9V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sym typeface="Wingdings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图片 17" descr="AP43331rise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844" y="1310259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90" y="129973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8358" y="3796945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278" y="3819183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Start time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E:\for TW\QC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678" y="1535009"/>
            <a:ext cx="4954077" cy="3387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90447" y="2639683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9DB50B"/>
                </a:solidFill>
              </a:rPr>
              <a:t>Vin</a:t>
            </a:r>
            <a:endParaRPr lang="zh-CN" altLang="en-US" sz="1200" dirty="0">
              <a:solidFill>
                <a:srgbClr val="9DB50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692" y="3508076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rgbClr val="FF0000"/>
                </a:solidFill>
              </a:rPr>
              <a:t>Vout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830" y="5144539"/>
            <a:ext cx="2362740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rPr>
              <a:t>Start time=2.16S</a:t>
            </a:r>
            <a:endParaRPr lang="en-US" altLang="ko-KR" sz="1200" b="1" dirty="0">
              <a:solidFill>
                <a:schemeClr val="tx1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4" y="890818"/>
            <a:ext cx="125963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condition: Vo=5V Io=3A Vin=85V </a:t>
            </a:r>
            <a:r>
              <a:rPr lang="en-US" altLang="ko-KR" sz="1200" b="1" dirty="0" smtClean="0">
                <a:latin typeface="Arial Narrow" pitchFamily="34" charset="0"/>
                <a:ea typeface="굴림" pitchFamily="50" charset="-127"/>
              </a:rPr>
              <a:t>6</a:t>
            </a: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0Hz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25</a:t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 EMI(150K~30MHz)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4"/>
            <a:ext cx="4867275" cy="20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659308"/>
            <a:ext cx="4010025" cy="19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5" y="4033404"/>
            <a:ext cx="4238625" cy="19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017704"/>
            <a:ext cx="4791076" cy="19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1014" y="890818"/>
            <a:ext cx="125963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Test condition: Vo=12V Io=1.5A Vin=230V 50Hz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Thermal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71843"/>
            <a:ext cx="101198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latin typeface="Arial Narrow" pitchFamily="34" charset="0"/>
                <a:ea typeface="굴림" pitchFamily="50" charset="-127"/>
              </a:rPr>
              <a:t>Vin=90V </a:t>
            </a: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 Vo=6V Io=3A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96018"/>
            <a:ext cx="101198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latin typeface="Arial Narrow" pitchFamily="34" charset="0"/>
                <a:ea typeface="굴림" pitchFamily="50" charset="-127"/>
              </a:rPr>
              <a:t>Vin=264V </a:t>
            </a: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 Vo=6V Io=3A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381124"/>
            <a:ext cx="251268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9" y="1362075"/>
            <a:ext cx="46065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1428749"/>
            <a:ext cx="2405459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4" y="1390650"/>
            <a:ext cx="46065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413" y="3990975"/>
            <a:ext cx="2481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3340" y="3933824"/>
            <a:ext cx="540560" cy="23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9638" y="3929063"/>
            <a:ext cx="253398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9976" y="3895725"/>
            <a:ext cx="400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95117FC-A165-49C8-8190-40AFC71FB0A8}" type="slidenum">
              <a:rPr lang="en-US" altLang="zh-CN"/>
              <a:pPr algn="ctr"/>
              <a:t>3</a:t>
            </a:fld>
            <a:endParaRPr lang="en-US" altLang="zh-CN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itchFamily="34" charset="0"/>
                <a:ea typeface="+mj-ea"/>
                <a:cs typeface="+mj-cs"/>
              </a:rPr>
              <a:t>Schematic</a:t>
            </a:r>
            <a:endParaRPr lang="en-US" altLang="zh-CN" sz="2800" kern="0" dirty="0">
              <a:latin typeface="Impact" pitchFamily="34" charset="0"/>
              <a:ea typeface="+mj-ea"/>
              <a:cs typeface="+mj-cs"/>
            </a:endParaRPr>
          </a:p>
        </p:txBody>
      </p:sp>
      <p:graphicFrame>
        <p:nvGraphicFramePr>
          <p:cNvPr id="22544" name="Object 11"/>
          <p:cNvGraphicFramePr>
            <a:graphicFrameLocks noChangeAspect="1"/>
          </p:cNvGraphicFramePr>
          <p:nvPr/>
        </p:nvGraphicFramePr>
        <p:xfrm>
          <a:off x="609600" y="914400"/>
          <a:ext cx="8143875" cy="5105400"/>
        </p:xfrm>
        <a:graphic>
          <a:graphicData uri="http://schemas.openxmlformats.org/presentationml/2006/ole">
            <p:oleObj spid="_x0000_s22544" name="Visio" r:id="rId3" imgW="8850240" imgH="5336640" progId="Visio.Drawing.11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932AB7D-23F5-4F06-ADA0-E8F29C50BB20}" type="slidenum">
              <a:rPr lang="en-US" altLang="zh-CN"/>
              <a:pPr algn="ctr"/>
              <a:t>4</a:t>
            </a:fld>
            <a:endParaRPr lang="en-US" altLang="zh-CN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itchFamily="34" charset="0"/>
                <a:ea typeface="+mj-ea"/>
                <a:cs typeface="+mj-cs"/>
              </a:rPr>
              <a:t>BOM </a:t>
            </a:r>
            <a:r>
              <a:rPr lang="en-US" altLang="zh-CN" sz="2800" kern="0" dirty="0">
                <a:latin typeface="Impact" pitchFamily="34" charset="0"/>
                <a:ea typeface="+mj-ea"/>
                <a:cs typeface="+mj-cs"/>
              </a:rPr>
              <a:t>List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97146" y="810899"/>
          <a:ext cx="6832123" cy="5548287"/>
        </p:xfrm>
        <a:graphic>
          <a:graphicData uri="http://schemas.openxmlformats.org/drawingml/2006/table">
            <a:tbl>
              <a:tblPr/>
              <a:tblGrid>
                <a:gridCol w="1388467"/>
                <a:gridCol w="1953922"/>
                <a:gridCol w="1008727"/>
                <a:gridCol w="2481007"/>
              </a:tblGrid>
              <a:tr h="2335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/>
                        </a:rPr>
                        <a:t>Item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/>
                        </a:rPr>
                        <a:t>Type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/>
                        </a:rPr>
                        <a:t>Item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90A29"/>
                          </a:solidFill>
                          <a:latin typeface="MS PGothic"/>
                        </a:rPr>
                        <a:t>Type</a:t>
                      </a:r>
                      <a:r>
                        <a:rPr lang="en-US" sz="1500" b="1" i="0" u="none" strike="noStrike">
                          <a:solidFill>
                            <a:srgbClr val="090A29"/>
                          </a:solidFill>
                          <a:latin typeface="Arial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90A29"/>
                        </a:solidFill>
                        <a:latin typeface="MS PGothic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CE1</a:t>
                      </a: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 CE2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15uF/400V,AL 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R32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10K,0603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CE3,CE4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330uF/16V,solid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cap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R5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2.4ohm,0805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CY1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220pf,Y1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Cap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0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ohm,0603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C2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2.2uF/50V,0805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, ceramic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Rcs3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Rcs4 Rcs5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0.18R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0805 ,1%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10uF/50V,0805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, ceramic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Rcs6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0.15R  0805 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2.2nF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, 16V, 0603,ceramic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Rcs1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Rcs2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1.3R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 1206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1n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F,100V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56K,0603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C12,C8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100nF,16V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4.7K,0603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C7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10nF,16V 0603,ceramic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51.1K,0603 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100pF, 16V,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1K,0603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470pF, 16V,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R12,R16,R23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20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ohm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1nF/500V,0805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, ceramic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R17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39K,0603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56nF, 16V, 0603,ceramic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MS PGothic"/>
                        </a:rPr>
                        <a:t>R18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4.7K,0603,1%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5.6nF/16V,0805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, ceramic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R18A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56K,0603,1%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C9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1nF,16V 0603,ceramic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R13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20 ohm 0603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C13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NC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4.7K,0603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C 15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1nF 250V 0805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R11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200ohm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0603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D4,D5,D6,D7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S2MA SMA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10ohm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0603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D1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S1M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SMA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47k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D2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RS1M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SMA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560ohm,0805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D3 D8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/>
                        </a:rPr>
                        <a:t>BAV21WS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300K, 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U1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AP3302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33K,0603,1%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U2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L1332  816C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R19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1K,0603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U5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AP43331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F1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2A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 250V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U4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AP34509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NTC1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NTC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 5D-7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Q1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ST8N65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CM1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1.5mH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R19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1K,0603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L1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220uH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R2, R3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3M,1206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TVS2/TVS3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D5V0L1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R1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/>
                        </a:rPr>
                        <a:t>22ohm,1206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MS P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TVS4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CD-T15SC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R4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330K,0805 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T1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PQ2016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Q3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MMBT3904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Z1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24V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  SMD </a:t>
                      </a:r>
                      <a:r>
                        <a:rPr lang="en-US" altLang="zh-CN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S PGothic"/>
                          <a:ea typeface="+mn-ea"/>
                          <a:cs typeface="+mn-cs"/>
                        </a:rPr>
                        <a:t>zenner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L2</a:t>
                      </a:r>
                      <a:endParaRPr lang="zh-CN" altLang="en-US" sz="1000" b="0" i="0" u="none" strike="noStrike" kern="1200" dirty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/>
                          <a:ea typeface="+mn-ea"/>
                          <a:cs typeface="+mn-cs"/>
                        </a:rPr>
                        <a:t>3.3uH  0805</a:t>
                      </a:r>
                      <a:endParaRPr lang="zh-CN" altLang="en-US" sz="1000" b="0" i="0" u="none" strike="noStrike" kern="1200" dirty="0">
                        <a:solidFill>
                          <a:srgbClr val="FF0000"/>
                        </a:solidFill>
                        <a:latin typeface="MS P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462E370-F130-4C77-80BE-CE787F3595C1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106488">
              <a:lnSpc>
                <a:spcPct val="105000"/>
              </a:lnSpc>
              <a:defRPr/>
            </a:pPr>
            <a:r>
              <a:rPr lang="en-US" altLang="zh-CN" sz="3200" b="1" kern="0" spc="-15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Transformer </a:t>
            </a:r>
            <a:r>
              <a:rPr lang="en-US" altLang="zh-CN" sz="3200" b="1" kern="0" spc="-150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Specification</a:t>
            </a:r>
            <a:endParaRPr lang="en-US" altLang="zh-CN" sz="3200" b="1" kern="0" spc="-150" dirty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</p:txBody>
      </p:sp>
      <p:graphicFrame>
        <p:nvGraphicFramePr>
          <p:cNvPr id="4" name="Group 134"/>
          <p:cNvGraphicFramePr>
            <a:graphicFrameLocks noGrp="1"/>
          </p:cNvGraphicFramePr>
          <p:nvPr/>
        </p:nvGraphicFramePr>
        <p:xfrm>
          <a:off x="1524000" y="1044575"/>
          <a:ext cx="6324600" cy="2765428"/>
        </p:xfrm>
        <a:graphic>
          <a:graphicData uri="http://schemas.openxmlformats.org/drawingml/2006/table">
            <a:tbl>
              <a:tblPr/>
              <a:tblGrid>
                <a:gridCol w="893763"/>
                <a:gridCol w="785812"/>
                <a:gridCol w="701675"/>
                <a:gridCol w="830263"/>
                <a:gridCol w="1325562"/>
                <a:gridCol w="893763"/>
                <a:gridCol w="893762"/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PQ2016 (AE=64mm^2)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NO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NAME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TERMINAL NO.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WINDING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START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FINISH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WIRE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TURNS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ORIENTATION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Np1  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(2/3)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5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3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 0.23Φ*1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37.5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V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cc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0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.18*1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15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3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SEC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A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B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0.7Φ TIW *1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5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4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Shield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NC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0.13*1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29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Che" pitchFamily="49" charset="-127"/>
                          <a:cs typeface="Gulim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Np1 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(1/3)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3</a:t>
                      </a:r>
                      <a:endParaRPr kumimoji="0" lang="zh-CN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6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Che" pitchFamily="49" charset="-127"/>
                          <a:cs typeface="Gulim" pitchFamily="34" charset="-127"/>
                        </a:rPr>
                        <a:t>0.23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Che" pitchFamily="49" charset="-127"/>
                        <a:cs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17.5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itchFamily="34" charset="-127"/>
                          <a:ea typeface="Gulim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itchFamily="34" charset="-127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533400" y="4953000"/>
          <a:ext cx="8456613" cy="1207008"/>
        </p:xfrm>
        <a:graphic>
          <a:graphicData uri="http://schemas.openxmlformats.org/drawingml/2006/table">
            <a:tbl>
              <a:tblPr/>
              <a:tblGrid>
                <a:gridCol w="2420938"/>
                <a:gridCol w="3944937"/>
                <a:gridCol w="2090738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Primary Inductance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Pin 5-4,all other windings open, measured at 1kHz, 0.4VRMS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0.9mH,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±7%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Primary Leakage Inductance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Pin 5-4, all other windings shorted, measured at 10kHz, 0.4VRMS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宋体" charset="-122"/>
                        </a:rPr>
                        <a:t>30 uH (Max.)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04850" y="4267200"/>
            <a:ext cx="843915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The core connect to the </a:t>
            </a:r>
            <a:r>
              <a:rPr lang="en-US" altLang="zh-CN" dirty="0" smtClean="0">
                <a:solidFill>
                  <a:schemeClr val="tx1"/>
                </a:solidFill>
              </a:rPr>
              <a:t>Pin2 </a:t>
            </a:r>
            <a:r>
              <a:rPr lang="en-US" altLang="zh-CN" dirty="0">
                <a:solidFill>
                  <a:schemeClr val="tx1"/>
                </a:solidFill>
              </a:rPr>
              <a:t>(primary side GND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" y="173736"/>
            <a:ext cx="8686799" cy="941388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en-US" altLang="zh-CN" sz="2400" dirty="0" smtClean="0">
                <a:solidFill>
                  <a:schemeClr val="bg1"/>
                </a:solidFill>
              </a:rPr>
              <a:t>Standby Power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00200" y="1600200"/>
          <a:ext cx="6127335" cy="24126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7705"/>
                <a:gridCol w="1734797"/>
                <a:gridCol w="2674833"/>
              </a:tblGrid>
              <a:tr h="856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Output Voltage</a:t>
                      </a:r>
                      <a:endParaRPr lang="en-US" sz="1600" b="0" i="0" u="none" strike="noStrike" dirty="0">
                        <a:latin typeface="新細明體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/>
                        <a:t>Input Voltage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/>
                        <a:t>Standby </a:t>
                      </a:r>
                      <a:r>
                        <a:rPr lang="en-US" sz="1600" u="none" strike="noStrike" dirty="0" smtClean="0"/>
                        <a:t>Power (</a:t>
                      </a:r>
                      <a:r>
                        <a:rPr lang="en-US" sz="1600" u="none" strike="noStrike" dirty="0" err="1"/>
                        <a:t>mW</a:t>
                      </a:r>
                      <a:r>
                        <a:rPr lang="en-US" sz="1600" u="none" strike="noStrike" dirty="0"/>
                        <a:t>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</a:tr>
              <a:tr h="385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5V</a:t>
                      </a:r>
                      <a:endParaRPr lang="en-US" sz="1600" b="1" i="0" u="none" strike="noStrike" dirty="0">
                        <a:latin typeface="新細明體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/>
                        <a:t>85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</a:p>
                  </a:txBody>
                  <a:tcPr marL="9279" marR="9279" marT="9279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/>
                        <a:t>115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33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/>
                        <a:t>230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  <a:tr h="39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/>
                        <a:t>264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46" y="1000118"/>
          <a:ext cx="8124830" cy="4793848"/>
        </p:xfrm>
        <a:graphic>
          <a:graphicData uri="http://schemas.openxmlformats.org/drawingml/2006/table">
            <a:tbl>
              <a:tblPr/>
              <a:tblGrid>
                <a:gridCol w="1160690"/>
                <a:gridCol w="1160690"/>
                <a:gridCol w="1160690"/>
                <a:gridCol w="1160690"/>
                <a:gridCol w="1160690"/>
                <a:gridCol w="1160690"/>
                <a:gridCol w="1160690"/>
              </a:tblGrid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115V 60Hz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230V 50Hz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级能效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Iout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&gt;81.39%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86.75%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87.74%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87.96%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88.18%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87.75%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88.24%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88.34%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88.36%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0.75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88.12%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88.16%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86.42%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85.44%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115V 60Hz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230V 50Hz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Iout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  &gt;85%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88.96%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88.66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90.03%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89.07%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89.19%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89.91%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88.94%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89.31%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87.54%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87.02%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81.70%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83.24%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115V 60Hz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230V 50Hz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Iout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average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   &gt;85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88.88%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87.74%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90.21%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88.40%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1.125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88.67%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89.70%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0.75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88.15%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88.60%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0.375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85.25%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85.09%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76.91%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78.29%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867080" y="180146"/>
            <a:ext cx="6064370" cy="549469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Power Conversion Efficiency</a:t>
            </a: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PCB end)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144" y="175641"/>
            <a:ext cx="7839456" cy="58521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QC3.0 I--V Curve@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0962" name="对象 3"/>
          <p:cNvGraphicFramePr>
            <a:graphicFrameLocks noChangeAspect="1"/>
          </p:cNvGraphicFramePr>
          <p:nvPr/>
        </p:nvGraphicFramePr>
        <p:xfrm>
          <a:off x="666750" y="1038225"/>
          <a:ext cx="6943725" cy="4852102"/>
        </p:xfrm>
        <a:graphic>
          <a:graphicData uri="http://schemas.openxmlformats.org/presentationml/2006/ole">
            <p:oleObj spid="_x0000_s40962" name="Graph" r:id="rId3" imgW="4153680" imgH="2901600" progId="Origin50.Graph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494" y="185166"/>
            <a:ext cx="7839456" cy="58521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MTK2.0  I--V Curve@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292225" y="1112838"/>
          <a:ext cx="5813425" cy="4447634"/>
        </p:xfrm>
        <a:graphic>
          <a:graphicData uri="http://schemas.openxmlformats.org/presentationml/2006/ole">
            <p:oleObj spid="_x0000_s41987" name="Graph" r:id="rId3" imgW="3661920" imgH="2802240" progId="Origin50.Graph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00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CCCC"/>
      </a:accent1>
      <a:accent2>
        <a:srgbClr val="FF3300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2D00"/>
      </a:accent6>
      <a:hlink>
        <a:srgbClr val="FF330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OU6</Template>
  <TotalTime>129526</TotalTime>
  <Words>1315</Words>
  <Application>Microsoft Office PowerPoint</Application>
  <PresentationFormat>全屏显示(4:3)</PresentationFormat>
  <Paragraphs>686</Paragraphs>
  <Slides>26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Blank Presentation</vt:lpstr>
      <vt:lpstr>Graph</vt:lpstr>
      <vt:lpstr>Microsoft Visio 绘图</vt:lpstr>
      <vt:lpstr>幻灯片 1</vt:lpstr>
      <vt:lpstr>幻灯片 2</vt:lpstr>
      <vt:lpstr>幻灯片 3</vt:lpstr>
      <vt:lpstr>幻灯片 4</vt:lpstr>
      <vt:lpstr>幻灯片 5</vt:lpstr>
      <vt:lpstr>                                       Standby Power</vt:lpstr>
      <vt:lpstr>Power Conversion Efficiency（PCB end) </vt:lpstr>
      <vt:lpstr>                  QC3.0 I--V Curve@ Board End</vt:lpstr>
      <vt:lpstr>                  MTK2.0  I--V Curve@ Board End</vt:lpstr>
      <vt:lpstr>幻灯片 10</vt:lpstr>
      <vt:lpstr>          Output Ripple and Noise @ No Load demo</vt:lpstr>
      <vt:lpstr>          Output Ripple and Noise @ Full Load demo</vt:lpstr>
      <vt:lpstr>Load Dynamic Response @ Board End</vt:lpstr>
      <vt:lpstr>Load Dynamic Response Waveform@5V (1)</vt:lpstr>
      <vt:lpstr>Load Dynamic Response Waveform@5V (2)</vt:lpstr>
      <vt:lpstr>Load Dynamic Response Waveform@5V (3)</vt:lpstr>
      <vt:lpstr>               Vout Rising Time@ 5V Output</vt:lpstr>
      <vt:lpstr>                 5V→9V Transition Time </vt:lpstr>
      <vt:lpstr>                 5V→12V Transition Time </vt:lpstr>
      <vt:lpstr>                 9V→12V Transition Time </vt:lpstr>
      <vt:lpstr>                  9V→5V Transition Time </vt:lpstr>
      <vt:lpstr>                  12V→5V Transition Time </vt:lpstr>
      <vt:lpstr>                  12V→9V Transition Time </vt:lpstr>
      <vt:lpstr>                               Start time</vt:lpstr>
      <vt:lpstr>                                EMI(150K~30MHz)</vt:lpstr>
      <vt:lpstr>                            Thermal</vt:lpstr>
    </vt:vector>
  </TitlesOfParts>
  <Company>Oracle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ebiz suite</dc:creator>
  <cp:lastModifiedBy>jfliu</cp:lastModifiedBy>
  <cp:revision>4506</cp:revision>
  <cp:lastPrinted>2013-01-07T00:51:18Z</cp:lastPrinted>
  <dcterms:created xsi:type="dcterms:W3CDTF">2006-03-08T21:34:03Z</dcterms:created>
  <dcterms:modified xsi:type="dcterms:W3CDTF">2016-09-19T09:38:01Z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me_page">
    <vt:lpwstr>http://ap337sun.us.oracle.com/powerpoint</vt:lpwstr>
  </property>
  <property fmtid="{D5CDD505-2E9C-101B-9397-08002B2CF9AE}" pid="3" name="Version">
    <vt:lpwstr>1.00</vt:lpwstr>
  </property>
  <property fmtid="{D5CDD505-2E9C-101B-9397-08002B2CF9AE}" pid="4" name="Build_version">
    <vt:lpwstr> 111</vt:lpwstr>
  </property>
  <property fmtid="{D5CDD505-2E9C-101B-9397-08002B2CF9AE}" pid="5" name="Build_Date">
    <vt:filetime>2001-07-03T07:00:00Z</vt:filetime>
  </property>
  <property fmtid="{D5CDD505-2E9C-101B-9397-08002B2CF9AE}" pid="6" name="Build_Time">
    <vt:lpwstr>10:11:09 AM</vt:lpwstr>
  </property>
  <property fmtid="{D5CDD505-2E9C-101B-9397-08002B2CF9AE}" pid="7" name="Install_dir">
    <vt:lpwstr/>
  </property>
</Properties>
</file>