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sigs" ContentType="application/vnd.openxmlformats-package.digital-signature-origin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package/2006/relationships/digital-signature/origin" Target="_xmlsignatures/origin.sigs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>
        <p:scale>
          <a:sx n="100" d="100"/>
          <a:sy n="100" d="100"/>
        </p:scale>
        <p:origin x="372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24E7A-3A83-4AF1-8B00-00759B1A06E3}" type="datetimeFigureOut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A30E5-AD0F-4080-9205-5C1C8DC6BC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A30E5-AD0F-4080-9205-5C1C8DC6BC6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A30E5-AD0F-4080-9205-5C1C8DC6BC6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0A26-DD75-4859-B721-B18FF3CEA0E6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7547-D002-41A5-831C-FB75627C625B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4640-C1DC-4EDA-92BE-2957897032F4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3F1C-6588-444C-9111-8346FFE978C0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C96-5A47-4D75-A00B-B9497D7E35E5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7655-B0FA-4AB5-ABE6-BF0E6D107CE5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EC9-A22A-4F68-9D88-986734C18B52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5BFD-930C-4DCC-A99D-0D77123DFE37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B90D-FF4F-4F89-B144-C8B445B35964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2589-20C2-4A4B-B744-91B7F8AD16CF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1114-701E-4D50-BE51-E266F3DC41A2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4E482-FBB8-4659-A6DF-1ACA665DF040}" type="datetime1">
              <a:rPr lang="zh-CN" altLang="en-US" smtClean="0"/>
              <a:pPr/>
              <a:t>2015/2/15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642917"/>
            <a:ext cx="7772400" cy="1000133"/>
          </a:xfrm>
        </p:spPr>
        <p:txBody>
          <a:bodyPr/>
          <a:lstStyle/>
          <a:p>
            <a:r>
              <a:rPr lang="zh-CN" altLang="en-US" b="1" dirty="0" smtClean="0">
                <a:latin typeface="+mj-ea"/>
              </a:rPr>
              <a:t>单向全桥整流滤波电路</a:t>
            </a:r>
            <a:endParaRPr lang="zh-CN" altLang="en-US" b="1" dirty="0"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主要内容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全桥整流滤波电路组成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全桥整流滤波电路原理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主要器件选取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   1.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整流桥堆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   2.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滤波电容</a:t>
            </a:r>
            <a:endParaRPr lang="zh-CN" altLang="en-US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164305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                                              </a:t>
            </a:r>
            <a:r>
              <a:rPr lang="zh-CN" altLang="en-US" dirty="0" smtClean="0"/>
              <a:t>刘朋飞    </a:t>
            </a:r>
            <a:r>
              <a:rPr lang="en-US" altLang="zh-CN" dirty="0" smtClean="0"/>
              <a:t>2015-2-15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/>
          </a:bodyPr>
          <a:lstStyle/>
          <a:p>
            <a:pPr algn="l"/>
            <a:r>
              <a:rPr lang="zh-CN" altLang="en-US" sz="2500" dirty="0" smtClean="0">
                <a:latin typeface="+mn-ea"/>
              </a:rPr>
              <a:t>四</a:t>
            </a:r>
            <a:r>
              <a:rPr lang="zh-CN" altLang="en-US" sz="2500" dirty="0" smtClean="0"/>
              <a:t>、整流桥堆的选取</a:t>
            </a:r>
            <a:endParaRPr lang="zh-CN" altLang="en-US" sz="25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500" dirty="0" smtClean="0"/>
              <a:t>      </a:t>
            </a:r>
            <a:r>
              <a:rPr lang="zh-CN" altLang="en-US" sz="1600" dirty="0" smtClean="0"/>
              <a:t>对于全桥整流滤波电路中整流桥堆的选取主要参数是：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1.</a:t>
            </a:r>
            <a:r>
              <a:rPr lang="zh-CN" altLang="en-US" sz="1600" dirty="0" smtClean="0"/>
              <a:t>反向峰值电压 </a:t>
            </a:r>
            <a:r>
              <a:rPr lang="zh-CN" altLang="en-US" sz="1600" i="1" dirty="0" smtClean="0"/>
              <a:t>Ｕ</a:t>
            </a:r>
            <a:r>
              <a:rPr lang="en-US" altLang="zh-CN" sz="1600" dirty="0" err="1" smtClean="0"/>
              <a:t>rm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2.</a:t>
            </a:r>
            <a:r>
              <a:rPr lang="zh-CN" altLang="en-US" sz="1600" dirty="0" smtClean="0"/>
              <a:t>正向压降</a:t>
            </a:r>
            <a:r>
              <a:rPr lang="en-US" altLang="zh-CN" sz="1600" dirty="0" err="1" smtClean="0"/>
              <a:t>Vf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一般为半导体的结压降</a:t>
            </a:r>
            <a:r>
              <a:rPr lang="en-US" altLang="zh-CN" sz="1600" dirty="0" smtClean="0"/>
              <a:t>0.3-0.7V</a:t>
            </a:r>
          </a:p>
          <a:p>
            <a:pPr>
              <a:buNone/>
            </a:pPr>
            <a:r>
              <a:rPr lang="en-US" altLang="zh-CN" sz="1600" dirty="0" smtClean="0"/>
              <a:t>          3.</a:t>
            </a:r>
            <a:r>
              <a:rPr lang="zh-CN" altLang="en-US" sz="1600" dirty="0" smtClean="0"/>
              <a:t>平均整流电流</a:t>
            </a:r>
            <a:r>
              <a:rPr lang="zh-CN" altLang="en-US" sz="1600" i="1" spc="-300" dirty="0" smtClean="0"/>
              <a:t>Ｉ</a:t>
            </a:r>
            <a:r>
              <a:rPr lang="en-US" altLang="zh-CN" sz="1600" i="1" spc="-300" dirty="0" smtClean="0"/>
              <a:t>d</a:t>
            </a:r>
            <a:r>
              <a:rPr lang="zh-CN" altLang="en-US" sz="1600" spc="-300" dirty="0" smtClean="0"/>
              <a:t>　</a:t>
            </a:r>
            <a:endParaRPr lang="en-US" altLang="zh-CN" sz="1600" spc="-300" dirty="0" smtClean="0"/>
          </a:p>
          <a:p>
            <a:pPr>
              <a:buNone/>
            </a:pPr>
            <a:r>
              <a:rPr lang="zh-CN" altLang="en-US" sz="1600" dirty="0" smtClean="0"/>
              <a:t>　　</a:t>
            </a:r>
            <a:r>
              <a:rPr lang="en-US" altLang="zh-CN" sz="1600" dirty="0" smtClean="0"/>
              <a:t> 4.</a:t>
            </a:r>
            <a:r>
              <a:rPr lang="zh-CN" altLang="en-US" sz="1600" dirty="0" smtClean="0"/>
              <a:t>正向峰值浪涌电流</a:t>
            </a:r>
            <a:r>
              <a:rPr lang="zh-CN" altLang="en-US" sz="1600" i="1" dirty="0" smtClean="0"/>
              <a:t>Ｉ</a:t>
            </a:r>
            <a:r>
              <a:rPr lang="en-US" altLang="zh-CN" sz="1400" i="1" dirty="0" err="1" smtClean="0"/>
              <a:t>fsm</a:t>
            </a:r>
            <a:r>
              <a:rPr lang="en-US" altLang="zh-CN" sz="1400" i="1" dirty="0" smtClean="0"/>
              <a:t> </a:t>
            </a:r>
            <a:r>
              <a:rPr lang="en-US" altLang="zh-CN" sz="1600" i="1" dirty="0" smtClean="0"/>
              <a:t> 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          </a:t>
            </a:r>
            <a:r>
              <a:rPr lang="en-US" altLang="zh-CN" sz="1600" dirty="0" smtClean="0"/>
              <a:t>5.</a:t>
            </a:r>
            <a:r>
              <a:rPr lang="zh-CN" altLang="en-US" sz="1600" dirty="0" smtClean="0"/>
              <a:t>最大方向电流</a:t>
            </a:r>
            <a:r>
              <a:rPr lang="zh-CN" altLang="en-US" sz="1600" i="1" spc="-300" dirty="0" smtClean="0"/>
              <a:t>Ｉ</a:t>
            </a:r>
            <a:r>
              <a:rPr lang="en-US" altLang="zh-CN" sz="1600" i="1" spc="-300" dirty="0" smtClean="0"/>
              <a:t>r       </a:t>
            </a:r>
            <a:r>
              <a:rPr lang="en-US" altLang="zh-CN" sz="1600" i="1" dirty="0" smtClean="0"/>
              <a:t>    </a:t>
            </a:r>
          </a:p>
          <a:p>
            <a:pPr>
              <a:buNone/>
            </a:pPr>
            <a:r>
              <a:rPr lang="en-US" altLang="zh-CN" sz="1600" i="1" dirty="0" smtClean="0"/>
              <a:t>          </a:t>
            </a:r>
            <a:r>
              <a:rPr lang="zh-CN" altLang="en-US" sz="1600" dirty="0" smtClean="0"/>
              <a:t>要求反向峰值电压大于</a:t>
            </a:r>
            <a:r>
              <a:rPr lang="en-US" altLang="zh-CN" sz="1600" dirty="0" smtClean="0"/>
              <a:t>1.25</a:t>
            </a:r>
            <a:r>
              <a:rPr lang="zh-CN" altLang="en-US" sz="1600" dirty="0" smtClean="0"/>
              <a:t>倍的输入交流电压峰值 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zh-CN" altLang="en-US" sz="1600" dirty="0" smtClean="0"/>
          </a:p>
          <a:p>
            <a:pPr>
              <a:buNone/>
            </a:pPr>
            <a:r>
              <a:rPr lang="en-US" altLang="zh-CN" sz="1600" dirty="0" smtClean="0"/>
              <a:t>           </a:t>
            </a:r>
            <a:r>
              <a:rPr lang="zh-CN" altLang="en-US" sz="1600" dirty="0" smtClean="0"/>
              <a:t>平均整流电流</a:t>
            </a:r>
            <a:r>
              <a:rPr lang="zh-CN" altLang="en-US" sz="1600" i="1" spc="-300" dirty="0" smtClean="0"/>
              <a:t>Ｉ</a:t>
            </a:r>
            <a:r>
              <a:rPr lang="en-US" altLang="zh-CN" sz="1600" i="1" spc="-300" dirty="0" smtClean="0"/>
              <a:t>d</a:t>
            </a:r>
            <a:r>
              <a:rPr lang="zh-CN" altLang="en-US" sz="1600" spc="-300" dirty="0" smtClean="0"/>
              <a:t>　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  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  </a:t>
            </a:r>
            <a:r>
              <a:rPr lang="zh-CN" altLang="en-US" sz="1600" dirty="0" smtClean="0"/>
              <a:t>有效值电流</a:t>
            </a:r>
            <a:r>
              <a:rPr lang="zh-CN" altLang="en-US" sz="1600" i="1" spc="-300" dirty="0" smtClean="0"/>
              <a:t>Ｉ</a:t>
            </a:r>
            <a:r>
              <a:rPr lang="en-US" altLang="zh-CN" sz="1600" i="1" spc="-300" dirty="0" err="1" smtClean="0"/>
              <a:t>rm</a:t>
            </a:r>
            <a:endParaRPr lang="en-US" altLang="zh-CN" sz="1600" i="1" spc="-300" dirty="0" smtClean="0"/>
          </a:p>
          <a:p>
            <a:pPr>
              <a:buNone/>
            </a:pPr>
            <a:r>
              <a:rPr lang="en-US" altLang="zh-CN" sz="1600" i="1" spc="-300" dirty="0" smtClean="0"/>
              <a:t>                                                                             </a:t>
            </a: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10</a:t>
            </a:r>
            <a:endParaRPr lang="zh-CN" altLang="en-US" dirty="0"/>
          </a:p>
        </p:txBody>
      </p:sp>
      <p:pic>
        <p:nvPicPr>
          <p:cNvPr id="8" name="图片 7" descr="D2P9D$W9E8XA7~(_MV85@H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429000"/>
            <a:ext cx="3023564" cy="428628"/>
          </a:xfrm>
          <a:prstGeom prst="rect">
            <a:avLst/>
          </a:prstGeom>
        </p:spPr>
      </p:pic>
      <p:pic>
        <p:nvPicPr>
          <p:cNvPr id="9" name="图片 8" descr="}I6`3W(CRFVWV52}$_Z)FX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214818"/>
            <a:ext cx="2808642" cy="642942"/>
          </a:xfrm>
          <a:prstGeom prst="rect">
            <a:avLst/>
          </a:prstGeom>
        </p:spPr>
      </p:pic>
      <p:pic>
        <p:nvPicPr>
          <p:cNvPr id="11" name="图片 10" descr="_`KRHKL][12G(U]VV2DP9X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5072074"/>
            <a:ext cx="2093602" cy="733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zh-CN" altLang="en-US" sz="1600" dirty="0" smtClean="0"/>
              <a:t>波形系数</a:t>
            </a:r>
            <a:r>
              <a:rPr lang="en-US" altLang="zh-CN" sz="1600" dirty="0" err="1" smtClean="0"/>
              <a:t>Kf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</a:t>
            </a:r>
            <a:r>
              <a:rPr lang="zh-CN" altLang="en-US" sz="1600" dirty="0" smtClean="0"/>
              <a:t>正向峰值电流一般取</a:t>
            </a:r>
            <a:r>
              <a:rPr lang="en-US" altLang="zh-CN" sz="1600" dirty="0" smtClean="0"/>
              <a:t>2-3</a:t>
            </a:r>
            <a:r>
              <a:rPr lang="zh-CN" altLang="en-US" sz="1600" dirty="0" smtClean="0"/>
              <a:t>倍的</a:t>
            </a:r>
            <a:r>
              <a:rPr lang="zh-CN" altLang="en-US" sz="1600" i="1" dirty="0" smtClean="0"/>
              <a:t>Ｉ</a:t>
            </a:r>
            <a:r>
              <a:rPr lang="en-US" sz="1600" i="1" dirty="0" err="1" smtClean="0"/>
              <a:t>rm</a:t>
            </a:r>
            <a:r>
              <a:rPr lang="en-US" sz="1600" i="1" dirty="0" smtClean="0"/>
              <a:t> 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zh-CN" altLang="en-US" sz="1600" dirty="0" smtClean="0"/>
              <a:t>例子：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zh-CN" altLang="en-US" sz="1600" dirty="0" smtClean="0"/>
              <a:t>输入交流</a:t>
            </a:r>
            <a:r>
              <a:rPr lang="en-US" altLang="zh-CN" sz="1600" dirty="0" smtClean="0"/>
              <a:t>85Vac   ̴264Vac </a:t>
            </a:r>
            <a:r>
              <a:rPr lang="zh-CN" altLang="en-US" sz="1600" dirty="0" smtClean="0"/>
              <a:t>输出功率</a:t>
            </a:r>
            <a:r>
              <a:rPr lang="en-US" altLang="zh-CN" sz="1600" dirty="0" smtClean="0"/>
              <a:t>12W</a:t>
            </a:r>
            <a:r>
              <a:rPr lang="zh-CN" altLang="en-US" sz="1600" dirty="0" smtClean="0"/>
              <a:t>，则整流桥堆选择：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1. </a:t>
            </a:r>
            <a:r>
              <a:rPr lang="zh-CN" altLang="en-US" sz="1600" dirty="0" smtClean="0"/>
              <a:t>反向电压计算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选择</a:t>
            </a:r>
            <a:r>
              <a:rPr lang="en-US" altLang="zh-CN" sz="1600" dirty="0" smtClean="0"/>
              <a:t>600V</a:t>
            </a:r>
            <a:r>
              <a:rPr lang="zh-CN" altLang="en-US" sz="1600" dirty="0" smtClean="0"/>
              <a:t>耐压的整流桥，如果二极管可以选择</a:t>
            </a:r>
            <a:r>
              <a:rPr lang="en-US" altLang="zh-CN" sz="1600" dirty="0" smtClean="0"/>
              <a:t>1000V</a:t>
            </a:r>
            <a:r>
              <a:rPr lang="zh-CN" altLang="en-US" sz="1600" dirty="0" smtClean="0"/>
              <a:t>，因为二极管本身比较便宜。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</a:p>
          <a:p>
            <a:pPr>
              <a:buNone/>
            </a:pPr>
            <a:r>
              <a:rPr lang="en-US" altLang="zh-CN" sz="1600" dirty="0" smtClean="0"/>
              <a:t>        2. </a:t>
            </a:r>
            <a:r>
              <a:rPr lang="zh-CN" altLang="en-US" sz="1600" dirty="0" smtClean="0"/>
              <a:t>有效值电流计算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</a:t>
            </a:r>
          </a:p>
          <a:p>
            <a:pPr>
              <a:buNone/>
            </a:pPr>
            <a:r>
              <a:rPr lang="en-US" altLang="zh-CN" sz="1600" dirty="0" smtClean="0"/>
              <a:t>                                                           </a:t>
            </a:r>
          </a:p>
          <a:p>
            <a:pPr>
              <a:buNone/>
            </a:pPr>
            <a:r>
              <a:rPr lang="en-US" altLang="zh-CN" sz="1600" dirty="0" smtClean="0"/>
              <a:t>         </a:t>
            </a:r>
          </a:p>
          <a:p>
            <a:pPr>
              <a:buNone/>
            </a:pPr>
            <a:r>
              <a:rPr lang="en-US" altLang="zh-CN" sz="1600" dirty="0" smtClean="0"/>
              <a:t>        3.</a:t>
            </a:r>
            <a:r>
              <a:rPr lang="zh-CN" altLang="en-US" sz="1600" dirty="0" smtClean="0"/>
              <a:t>浪涌峰值电流选择</a:t>
            </a:r>
            <a:r>
              <a:rPr lang="en-US" altLang="zh-CN" sz="1600" dirty="0" smtClean="0"/>
              <a:t>2-3</a:t>
            </a:r>
            <a:r>
              <a:rPr lang="zh-CN" altLang="en-US" sz="1600" dirty="0" smtClean="0"/>
              <a:t>倍的有效值电流。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        所以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整流桥堆选择</a:t>
            </a:r>
            <a:r>
              <a:rPr lang="en-US" altLang="zh-CN" sz="1600" dirty="0" smtClean="0"/>
              <a:t>1A</a:t>
            </a:r>
            <a:r>
              <a:rPr lang="zh-CN" altLang="en-US" sz="1600" dirty="0" smtClean="0"/>
              <a:t>电流的桥堆，或者选择二极管</a:t>
            </a:r>
            <a:r>
              <a:rPr lang="en-US" altLang="zh-CN" sz="1600" dirty="0" smtClean="0"/>
              <a:t>IN4007,</a:t>
            </a:r>
            <a:r>
              <a:rPr lang="zh-CN" altLang="en-US" sz="1600" dirty="0" smtClean="0"/>
              <a:t>对于大功率如果控制</a:t>
            </a:r>
            <a:r>
              <a:rPr lang="en-US" altLang="zh-CN" sz="1600" dirty="0" smtClean="0"/>
              <a:t>IC</a:t>
            </a:r>
            <a:r>
              <a:rPr lang="zh-CN" altLang="en-US" sz="1600" dirty="0" smtClean="0"/>
              <a:t>的频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率过高可以选择快恢复二极管 </a:t>
            </a:r>
            <a:r>
              <a:rPr lang="en-US" altLang="zh-CN" sz="1600" dirty="0" smtClean="0"/>
              <a:t>UF4007.</a:t>
            </a:r>
          </a:p>
          <a:p>
            <a:pPr>
              <a:buNone/>
            </a:pPr>
            <a:r>
              <a:rPr lang="en-US" altLang="zh-CN" sz="1600" dirty="0" smtClean="0"/>
              <a:t>         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11</a:t>
            </a:r>
            <a:endParaRPr lang="zh-CN" altLang="en-US" dirty="0"/>
          </a:p>
        </p:txBody>
      </p:sp>
      <p:pic>
        <p:nvPicPr>
          <p:cNvPr id="5" name="图片 4" descr="YO27}7~0$~`B)EU5RH0KO9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857233"/>
            <a:ext cx="3000396" cy="785818"/>
          </a:xfrm>
          <a:prstGeom prst="rect">
            <a:avLst/>
          </a:prstGeom>
        </p:spPr>
      </p:pic>
      <p:pic>
        <p:nvPicPr>
          <p:cNvPr id="8" name="图片 7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714620"/>
            <a:ext cx="4500594" cy="5576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143380"/>
            <a:ext cx="3929090" cy="51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/>
          </a:bodyPr>
          <a:lstStyle/>
          <a:p>
            <a:pPr algn="l"/>
            <a:r>
              <a:rPr lang="zh-CN" altLang="en-US" sz="2500" dirty="0" smtClean="0">
                <a:latin typeface="+mn-ea"/>
              </a:rPr>
              <a:t>四</a:t>
            </a:r>
            <a:r>
              <a:rPr lang="zh-CN" altLang="en-US" sz="2500" dirty="0" smtClean="0"/>
              <a:t>、整流桥堆的选取</a:t>
            </a:r>
            <a:endParaRPr lang="zh-CN" altLang="en-US" sz="25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1600" dirty="0" smtClean="0"/>
              <a:t>对于滤波电容的选择，一般两种方法：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         一是根据电容由整流电源充电与对负载电阻放电的周期，再乘上一个系数来确定的，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另一个切入点是根据电源滤波输出的波纹系数来计算的。通常比较多的是根据电源滤波输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出波纹系数这个公式来计算滤波电容。</a:t>
            </a:r>
            <a:br>
              <a:rPr lang="zh-CN" altLang="en-US" sz="1600" dirty="0" smtClean="0"/>
            </a:b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12</a:t>
            </a:r>
            <a:endParaRPr lang="zh-CN" altLang="en-US" dirty="0"/>
          </a:p>
        </p:txBody>
      </p:sp>
      <p:pic>
        <p:nvPicPr>
          <p:cNvPr id="6" name="图片 5" descr="7O_[UR0)@{6SF1DNFK%N9HQ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8419048" cy="34190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由于电流滤波波形为指数形式，在很短时间可以简化成直线，为了简化计算，波形如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图八所示，电容滤波波形为锯齿波。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利用输出纹波系数计算：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对于电容滤波可以认为电容相当于一个电压源，设输入</a:t>
            </a:r>
            <a:r>
              <a:rPr lang="en-US" altLang="zh-CN" sz="1600" dirty="0" smtClean="0"/>
              <a:t>/</a:t>
            </a:r>
            <a:r>
              <a:rPr lang="zh-CN" altLang="en-US" sz="1600" dirty="0" smtClean="0"/>
              <a:t>出电压最大值</a:t>
            </a:r>
            <a:r>
              <a:rPr lang="en-US" altLang="zh-CN" sz="1600" i="1" dirty="0" err="1" smtClean="0"/>
              <a:t>U</a:t>
            </a:r>
            <a:r>
              <a:rPr lang="en-US" altLang="zh-CN" sz="1200" dirty="0" err="1" smtClean="0"/>
              <a:t>max</a:t>
            </a:r>
            <a:r>
              <a:rPr lang="en-US" altLang="zh-CN" sz="1200" dirty="0" smtClean="0"/>
              <a:t> </a:t>
            </a:r>
            <a:r>
              <a:rPr lang="zh-CN" altLang="en-US" sz="1200" dirty="0" smtClean="0"/>
              <a:t>，</a:t>
            </a:r>
            <a:r>
              <a:rPr lang="zh-CN" altLang="en-US" sz="1600" dirty="0" smtClean="0"/>
              <a:t>输出电压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最小值</a:t>
            </a:r>
            <a:r>
              <a:rPr lang="en-US" altLang="zh-CN" sz="1600" i="1" dirty="0" err="1" smtClean="0"/>
              <a:t>U</a:t>
            </a:r>
            <a:r>
              <a:rPr lang="en-US" altLang="zh-CN" sz="1050" i="1" dirty="0" err="1" smtClean="0"/>
              <a:t>min</a:t>
            </a:r>
            <a:r>
              <a:rPr lang="zh-CN" altLang="en-US" sz="1050" i="1" dirty="0" smtClean="0"/>
              <a:t>  </a:t>
            </a:r>
            <a:r>
              <a:rPr lang="zh-CN" altLang="en-US" sz="1600" dirty="0" smtClean="0"/>
              <a:t>，纹波电压 </a:t>
            </a:r>
            <a:r>
              <a:rPr lang="en-US" altLang="zh-CN" sz="1200" dirty="0" smtClean="0"/>
              <a:t>Δ</a:t>
            </a:r>
            <a:r>
              <a:rPr lang="en-US" altLang="zh-CN" sz="1600" i="1" dirty="0" smtClean="0"/>
              <a:t>U =</a:t>
            </a:r>
            <a:r>
              <a:rPr lang="en-US" altLang="zh-CN" sz="2000" i="1" dirty="0" smtClean="0"/>
              <a:t> </a:t>
            </a:r>
            <a:r>
              <a:rPr lang="en-US" altLang="zh-CN" sz="1600" i="1" dirty="0" err="1" smtClean="0"/>
              <a:t>U</a:t>
            </a:r>
            <a:r>
              <a:rPr lang="en-US" altLang="zh-CN" sz="1200" dirty="0" err="1" smtClean="0"/>
              <a:t>max</a:t>
            </a:r>
            <a:r>
              <a:rPr lang="en-US" altLang="zh-CN" sz="1600" dirty="0" smtClean="0"/>
              <a:t> -</a:t>
            </a:r>
            <a:r>
              <a:rPr lang="en-US" altLang="zh-CN" sz="2800" i="1" dirty="0" smtClean="0"/>
              <a:t> </a:t>
            </a:r>
            <a:r>
              <a:rPr lang="en-US" altLang="zh-CN" sz="1600" i="1" dirty="0" err="1" smtClean="0"/>
              <a:t>U</a:t>
            </a:r>
            <a:r>
              <a:rPr lang="en-US" altLang="zh-CN" sz="1200" i="1" dirty="0" err="1" smtClean="0"/>
              <a:t>min</a:t>
            </a:r>
            <a:r>
              <a:rPr lang="zh-CN" altLang="en-US" sz="1600" i="1" dirty="0" smtClean="0"/>
              <a:t> </a:t>
            </a:r>
            <a:r>
              <a:rPr lang="zh-CN" altLang="en-US" sz="1600" dirty="0" smtClean="0"/>
              <a:t>，输出功率</a:t>
            </a:r>
            <a:r>
              <a:rPr lang="zh-CN" altLang="en-US" sz="1600" i="1" dirty="0" smtClean="0"/>
              <a:t>Ｐ</a:t>
            </a:r>
            <a:r>
              <a:rPr lang="en-US" altLang="zh-CN" sz="1600" dirty="0" smtClean="0"/>
              <a:t>o</a:t>
            </a:r>
            <a:r>
              <a:rPr lang="zh-CN" altLang="en-US" sz="1600" dirty="0" smtClean="0"/>
              <a:t>，交流输入电压</a:t>
            </a:r>
            <a:r>
              <a:rPr lang="en-US" altLang="zh-CN" sz="1600" i="1" dirty="0" err="1" smtClean="0"/>
              <a:t>U</a:t>
            </a:r>
            <a:r>
              <a:rPr lang="en-US" altLang="zh-CN" sz="1200" i="1" dirty="0" err="1" smtClean="0"/>
              <a:t>in</a:t>
            </a:r>
            <a:r>
              <a:rPr lang="en-US" altLang="zh-CN" sz="1600" i="1" dirty="0" smtClean="0"/>
              <a:t> </a:t>
            </a:r>
            <a:r>
              <a:rPr lang="zh-CN" altLang="en-US" sz="1600" i="1" dirty="0" smtClean="0"/>
              <a:t>，</a:t>
            </a:r>
            <a:r>
              <a:rPr lang="zh-CN" altLang="en-US" sz="1600" dirty="0" smtClean="0"/>
              <a:t>效率</a:t>
            </a:r>
            <a:r>
              <a:rPr lang="el-GR" altLang="zh-CN" sz="1600" dirty="0" smtClean="0"/>
              <a:t>η</a:t>
            </a:r>
            <a:r>
              <a:rPr lang="zh-CN" altLang="en-US" sz="1600" dirty="0" smtClean="0"/>
              <a:t>，负载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电阻</a:t>
            </a:r>
            <a:r>
              <a:rPr lang="en-US" altLang="zh-CN" sz="1600" dirty="0" smtClean="0"/>
              <a:t>R</a:t>
            </a:r>
            <a:r>
              <a:rPr lang="zh-CN" altLang="en-US" sz="1600" dirty="0" smtClean="0"/>
              <a:t>。则图八所示：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        输入有效电压最大值</a:t>
            </a:r>
            <a:r>
              <a:rPr lang="en-US" altLang="zh-CN" sz="1600" i="1" dirty="0" err="1" smtClean="0"/>
              <a:t>U</a:t>
            </a:r>
            <a:r>
              <a:rPr lang="en-US" altLang="zh-CN" sz="1200" dirty="0" err="1" smtClean="0"/>
              <a:t>max</a:t>
            </a:r>
            <a:r>
              <a:rPr lang="zh-CN" altLang="en-US" sz="1600" dirty="0" smtClean="0"/>
              <a:t>： </a:t>
            </a:r>
            <a:r>
              <a:rPr lang="en-US" sz="1600" i="1" dirty="0" err="1" smtClean="0"/>
              <a:t>U</a:t>
            </a:r>
            <a:r>
              <a:rPr lang="en-US" sz="1600" dirty="0" err="1" smtClean="0"/>
              <a:t>max</a:t>
            </a:r>
            <a:r>
              <a:rPr lang="en-US" sz="1600" dirty="0" smtClean="0"/>
              <a:t> =      </a:t>
            </a:r>
            <a:r>
              <a:rPr lang="zh-CN" altLang="en-US" sz="1600" i="1" dirty="0" smtClean="0"/>
              <a:t>Ｕ</a:t>
            </a:r>
            <a:r>
              <a:rPr lang="en-US" sz="1600" dirty="0" smtClean="0"/>
              <a:t>in </a:t>
            </a:r>
            <a:r>
              <a:rPr lang="zh-CN" altLang="en-US" sz="1600" dirty="0" smtClean="0"/>
              <a:t>；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输入功率</a:t>
            </a:r>
            <a:r>
              <a:rPr lang="zh-CN" altLang="en-US" sz="1600" i="1" dirty="0" smtClean="0"/>
              <a:t>Ｐ</a:t>
            </a:r>
            <a:r>
              <a:rPr lang="en-US" altLang="zh-CN" sz="1600" i="1" dirty="0" smtClean="0"/>
              <a:t>in</a:t>
            </a:r>
            <a:r>
              <a:rPr lang="en-US" altLang="zh-CN" sz="1600" dirty="0" smtClean="0"/>
              <a:t> :</a:t>
            </a:r>
            <a:r>
              <a:rPr lang="zh-CN" altLang="en-US" sz="1600" i="1" dirty="0" smtClean="0"/>
              <a:t>Ｐ</a:t>
            </a:r>
            <a:r>
              <a:rPr lang="en-US" altLang="zh-CN" sz="1600" i="1" dirty="0" smtClean="0"/>
              <a:t>in</a:t>
            </a:r>
            <a:r>
              <a:rPr lang="en-US" altLang="zh-CN" sz="1600" dirty="0" smtClean="0"/>
              <a:t> =           </a:t>
            </a:r>
            <a:r>
              <a:rPr lang="zh-CN" altLang="en-US" sz="1600" dirty="0" smtClean="0"/>
              <a:t>；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        输入有效电流</a:t>
            </a:r>
            <a:r>
              <a:rPr lang="zh-CN" altLang="en-US" sz="1600" i="1" dirty="0" smtClean="0"/>
              <a:t>Ｉ</a:t>
            </a:r>
            <a:r>
              <a:rPr lang="en-US" altLang="zh-CN" sz="1600" dirty="0" smtClean="0"/>
              <a:t>in</a:t>
            </a:r>
            <a:r>
              <a:rPr lang="zh-CN" altLang="en-US" sz="1600" dirty="0" smtClean="0"/>
              <a:t>：</a:t>
            </a:r>
            <a:r>
              <a:rPr lang="zh-CN" altLang="en-US" sz="1600" i="1" dirty="0" smtClean="0"/>
              <a:t>Ｉ</a:t>
            </a:r>
            <a:r>
              <a:rPr lang="en-US" altLang="zh-CN" sz="1600" dirty="0" smtClean="0"/>
              <a:t>in = </a:t>
            </a:r>
            <a:r>
              <a:rPr lang="zh-CN" altLang="en-US" sz="1600" dirty="0" smtClean="0"/>
              <a:t>               </a:t>
            </a:r>
            <a:r>
              <a:rPr lang="en-US" altLang="zh-CN" sz="1600" dirty="0" smtClean="0"/>
              <a:t>= </a:t>
            </a:r>
            <a:endParaRPr lang="en-US" altLang="zh-CN" sz="1600" i="1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</a:p>
          <a:p>
            <a:pPr>
              <a:buNone/>
            </a:pPr>
            <a:r>
              <a:rPr lang="en-US" altLang="zh-CN" sz="1600" dirty="0" smtClean="0"/>
              <a:t>         </a:t>
            </a:r>
            <a:r>
              <a:rPr lang="zh-CN" altLang="en-US" sz="1600" dirty="0" smtClean="0"/>
              <a:t>设电容放电时间为</a:t>
            </a:r>
            <a:r>
              <a:rPr lang="en-US" altLang="zh-CN" sz="1600" dirty="0" smtClean="0"/>
              <a:t>t2  =</a:t>
            </a:r>
            <a:r>
              <a:rPr lang="zh-CN" altLang="en-US" sz="1600" dirty="0" smtClean="0"/>
              <a:t>（</a:t>
            </a:r>
            <a:r>
              <a:rPr lang="en-US" altLang="zh-CN" sz="1600" dirty="0" smtClean="0"/>
              <a:t>3-5</a:t>
            </a:r>
            <a:r>
              <a:rPr lang="zh-CN" altLang="en-US" sz="1600" dirty="0" smtClean="0"/>
              <a:t>）</a:t>
            </a:r>
            <a:r>
              <a:rPr lang="en-US" altLang="zh-CN" sz="1600" dirty="0" smtClean="0"/>
              <a:t>RC</a:t>
            </a:r>
            <a:r>
              <a:rPr lang="zh-CN" altLang="en-US" sz="1600" dirty="0" smtClean="0"/>
              <a:t>，则充电时间为</a:t>
            </a:r>
            <a:r>
              <a:rPr lang="en-US" altLang="zh-CN" sz="1600" dirty="0" smtClean="0"/>
              <a:t>t1 = T-t2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根据电容的计算公式有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</a:t>
            </a:r>
          </a:p>
          <a:p>
            <a:pPr>
              <a:buNone/>
            </a:pPr>
            <a:r>
              <a:rPr lang="en-US" altLang="zh-CN" sz="1600" dirty="0" smtClean="0"/>
              <a:t>         C =          =                 =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13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000496" y="2428868"/>
          <a:ext cx="319370" cy="285752"/>
        </p:xfrm>
        <a:graphic>
          <a:graphicData uri="http://schemas.openxmlformats.org/presentationml/2006/ole">
            <p:oleObj spid="_x0000_s2050" name="公式" r:id="rId3" imgW="241200" imgH="215640" progId="Equation.3">
              <p:embed/>
            </p:oleObj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714612" y="2857496"/>
          <a:ext cx="357190" cy="589364"/>
        </p:xfrm>
        <a:graphic>
          <a:graphicData uri="http://schemas.openxmlformats.org/presentationml/2006/ole">
            <p:oleObj spid="_x0000_s2051" name="公式" r:id="rId4" imgW="253800" imgH="419040" progId="Equation.3">
              <p:embed/>
            </p:oleObj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286116" y="3429000"/>
          <a:ext cx="588503" cy="608014"/>
        </p:xfrm>
        <a:graphic>
          <a:graphicData uri="http://schemas.openxmlformats.org/presentationml/2006/ole">
            <p:oleObj spid="_x0000_s2053" name="公式" r:id="rId5" imgW="431640" imgH="393480" progId="Equation.3">
              <p:embed/>
            </p:oleObj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143372" y="3500438"/>
          <a:ext cx="739593" cy="571504"/>
        </p:xfrm>
        <a:graphic>
          <a:graphicData uri="http://schemas.openxmlformats.org/presentationml/2006/ole">
            <p:oleObj spid="_x0000_s2054" name="公式" r:id="rId6" imgW="558720" imgH="431640" progId="Equation.3">
              <p:embed/>
            </p:oleObj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285852" y="5143512"/>
          <a:ext cx="357190" cy="738193"/>
        </p:xfrm>
        <a:graphic>
          <a:graphicData uri="http://schemas.openxmlformats.org/presentationml/2006/ole">
            <p:oleObj spid="_x0000_s2055" name="公式" r:id="rId7" imgW="190440" imgH="393480" progId="Equation.3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857356" y="5214950"/>
          <a:ext cx="642942" cy="553645"/>
        </p:xfrm>
        <a:graphic>
          <a:graphicData uri="http://schemas.openxmlformats.org/presentationml/2006/ole">
            <p:oleObj spid="_x0000_s2056" name="公式" r:id="rId8" imgW="457200" imgH="393480" progId="Equation.3">
              <p:embed/>
            </p:oleObj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714611" y="5214949"/>
          <a:ext cx="1143009" cy="553645"/>
        </p:xfrm>
        <a:graphic>
          <a:graphicData uri="http://schemas.openxmlformats.org/presentationml/2006/ole">
            <p:oleObj spid="_x0000_s2057" name="公式" r:id="rId9" imgW="812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 smtClean="0"/>
              <a:t>       t2</a:t>
            </a:r>
            <a:r>
              <a:rPr lang="zh-CN" altLang="en-US" sz="1600" dirty="0" smtClean="0"/>
              <a:t>计算方法：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</a:t>
            </a:r>
            <a:r>
              <a:rPr lang="zh-CN" altLang="en-US" sz="1600" dirty="0" smtClean="0"/>
              <a:t>如图电容滤波波形，锯齿波波形</a:t>
            </a:r>
            <a:r>
              <a:rPr lang="el-GR" altLang="zh-CN" sz="1600" dirty="0" smtClean="0"/>
              <a:t>Δ</a:t>
            </a:r>
            <a:r>
              <a:rPr lang="en-US" altLang="zh-CN" sz="1600" dirty="0" smtClean="0"/>
              <a:t>ABC        </a:t>
            </a:r>
            <a:r>
              <a:rPr lang="el-GR" altLang="zh-CN" sz="1600" dirty="0" smtClean="0"/>
              <a:t>Δ</a:t>
            </a:r>
            <a:r>
              <a:rPr lang="en-US" altLang="zh-CN" sz="1600" dirty="0" smtClean="0"/>
              <a:t>AB’C’ </a:t>
            </a:r>
            <a:r>
              <a:rPr lang="zh-CN" altLang="en-US" sz="1600" dirty="0" smtClean="0"/>
              <a:t>得到：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所以</a:t>
            </a:r>
            <a:r>
              <a:rPr lang="en-US" altLang="zh-CN" sz="1600" dirty="0" smtClean="0"/>
              <a:t>t2 </a:t>
            </a:r>
            <a:r>
              <a:rPr lang="zh-CN" altLang="en-US" sz="1600" dirty="0" smtClean="0"/>
              <a:t>得出</a:t>
            </a:r>
            <a:r>
              <a:rPr lang="en-US" altLang="zh-CN" sz="1600" dirty="0" smtClean="0"/>
              <a:t>                                                                    </a:t>
            </a:r>
            <a:r>
              <a:rPr lang="zh-CN" altLang="en-US" sz="1600" dirty="0" smtClean="0"/>
              <a:t>公式</a:t>
            </a:r>
            <a:r>
              <a:rPr lang="en-US" altLang="zh-CN" sz="1600" dirty="0" smtClean="0"/>
              <a:t>1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</a:t>
            </a:r>
            <a:r>
              <a:rPr lang="zh-CN" altLang="en-US" sz="1600" dirty="0" smtClean="0"/>
              <a:t>由电容公式有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</a:t>
            </a:r>
          </a:p>
          <a:p>
            <a:pPr>
              <a:buNone/>
            </a:pPr>
            <a:r>
              <a:rPr lang="en-US" altLang="zh-CN" sz="1600" dirty="0" smtClean="0"/>
              <a:t>                                                                                                  </a:t>
            </a:r>
            <a:r>
              <a:rPr lang="zh-CN" altLang="en-US" sz="1600" dirty="0" smtClean="0"/>
              <a:t>公式</a:t>
            </a:r>
            <a:r>
              <a:rPr lang="en-US" altLang="zh-CN" sz="1600" dirty="0" smtClean="0"/>
              <a:t>2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</a:t>
            </a:r>
            <a:r>
              <a:rPr lang="zh-CN" altLang="en-US" sz="1600" dirty="0" smtClean="0"/>
              <a:t>由公式</a:t>
            </a:r>
            <a:r>
              <a:rPr lang="en-US" altLang="zh-CN" sz="1600" dirty="0" smtClean="0"/>
              <a:t>1</a:t>
            </a:r>
            <a:r>
              <a:rPr lang="zh-CN" altLang="en-US" sz="1600" dirty="0" smtClean="0"/>
              <a:t>，公式</a:t>
            </a:r>
            <a:r>
              <a:rPr lang="en-US" altLang="zh-CN" sz="1600" dirty="0" smtClean="0"/>
              <a:t>2</a:t>
            </a:r>
            <a:r>
              <a:rPr lang="zh-CN" altLang="en-US" sz="1600" dirty="0" smtClean="0"/>
              <a:t>联立得出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</a:t>
            </a:r>
            <a:r>
              <a:rPr lang="zh-CN" altLang="en-US" sz="1600" dirty="0" smtClean="0"/>
              <a:t>由于计算中</a:t>
            </a:r>
            <a:r>
              <a:rPr lang="en-US" altLang="zh-CN" sz="1600" dirty="0" smtClean="0"/>
              <a:t>t2</a:t>
            </a:r>
            <a:r>
              <a:rPr lang="zh-CN" altLang="en-US" sz="1600" dirty="0" smtClean="0"/>
              <a:t>与实际放电时间长，所以计算出来的电容容量稍微偏小，所以取偏大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20%</a:t>
            </a:r>
            <a:r>
              <a:rPr lang="zh-CN" altLang="en-US" sz="1600" dirty="0" smtClean="0"/>
              <a:t>做为实际值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 </a:t>
            </a:r>
            <a:r>
              <a:rPr lang="zh-CN" altLang="en-US" sz="1600" dirty="0" smtClean="0"/>
              <a:t>例如输出</a:t>
            </a:r>
            <a:r>
              <a:rPr lang="en-US" altLang="zh-CN" sz="1600" dirty="0" smtClean="0"/>
              <a:t>12W</a:t>
            </a:r>
            <a:r>
              <a:rPr lang="zh-CN" altLang="en-US" sz="1600" dirty="0" smtClean="0"/>
              <a:t>功率时，整流电容可以选取</a:t>
            </a:r>
            <a:r>
              <a:rPr lang="en-US" altLang="zh-CN" sz="1600" dirty="0" smtClean="0"/>
              <a:t>15uF</a:t>
            </a:r>
            <a:r>
              <a:rPr lang="zh-CN" altLang="en-US" sz="1600" dirty="0" smtClean="0"/>
              <a:t>并联</a:t>
            </a:r>
            <a:r>
              <a:rPr lang="en-US" altLang="zh-CN" sz="1600" dirty="0" smtClean="0"/>
              <a:t>4.7uF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14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214810" y="842944"/>
          <a:ext cx="285752" cy="228602"/>
        </p:xfrm>
        <a:graphic>
          <a:graphicData uri="http://schemas.openxmlformats.org/presentationml/2006/ole">
            <p:oleObj spid="_x0000_s3074" name="公式" r:id="rId3" imgW="139680" imgH="126720" progId="Equation.3">
              <p:embed/>
            </p:oleObj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930275" y="1285875"/>
          <a:ext cx="2689225" cy="561975"/>
        </p:xfrm>
        <a:graphic>
          <a:graphicData uri="http://schemas.openxmlformats.org/presentationml/2006/ole">
            <p:oleObj spid="_x0000_s3075" name="公式" r:id="rId4" imgW="2006280" imgH="419040" progId="Equation.3">
              <p:embed/>
            </p:oleObj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071669" y="1857364"/>
          <a:ext cx="1638465" cy="558158"/>
        </p:xfrm>
        <a:graphic>
          <a:graphicData uri="http://schemas.openxmlformats.org/presentationml/2006/ole">
            <p:oleObj spid="_x0000_s3076" name="公式" r:id="rId5" imgW="115560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00100" y="3000372"/>
          <a:ext cx="2915119" cy="642942"/>
        </p:xfrm>
        <a:graphic>
          <a:graphicData uri="http://schemas.openxmlformats.org/presentationml/2006/ole">
            <p:oleObj spid="_x0000_s3077" name="公式" r:id="rId6" imgW="1955520" imgH="4316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00100" y="4071942"/>
          <a:ext cx="3670300" cy="679450"/>
        </p:xfrm>
        <a:graphic>
          <a:graphicData uri="http://schemas.openxmlformats.org/presentationml/2006/ole">
            <p:oleObj spid="_x0000_s3078" name="公式" r:id="rId7" imgW="24634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2862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2800" dirty="0" smtClean="0">
                <a:latin typeface="+mn-ea"/>
              </a:rPr>
              <a:t>1. </a:t>
            </a:r>
            <a:r>
              <a:rPr lang="zh-CN" altLang="en-US" sz="2800" dirty="0" smtClean="0">
                <a:latin typeface="+mn-ea"/>
              </a:rPr>
              <a:t>全桥整流滤波电路组成</a:t>
            </a:r>
            <a:endParaRPr lang="zh-CN" altLang="en-US" sz="28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                                 </a:t>
            </a:r>
            <a:r>
              <a:rPr lang="zh-CN" altLang="en-US" sz="1600" dirty="0" smtClean="0">
                <a:latin typeface="+mn-ea"/>
              </a:rPr>
              <a:t>图一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全桥整流滤波电路包括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交流电网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交流电网隔离变压器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全桥整流电路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整流滤波电容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负载设备</a:t>
            </a:r>
            <a:endParaRPr lang="zh-CN" altLang="en-US" sz="1600" dirty="0"/>
          </a:p>
        </p:txBody>
      </p:sp>
      <p:pic>
        <p:nvPicPr>
          <p:cNvPr id="14" name="图片 13" descr="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928670"/>
            <a:ext cx="6890493" cy="3143272"/>
          </a:xfrm>
          <a:prstGeom prst="rect">
            <a:avLst/>
          </a:prstGeom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1600" dirty="0" smtClean="0">
                <a:latin typeface="+mn-ea"/>
              </a:rPr>
              <a:t>交流电网</a:t>
            </a:r>
            <a:r>
              <a:rPr lang="en-US" altLang="zh-CN" sz="1600" dirty="0" smtClean="0">
                <a:latin typeface="+mn-ea"/>
              </a:rPr>
              <a:t>——</a:t>
            </a:r>
            <a:r>
              <a:rPr lang="zh-CN" altLang="en-US" sz="1600" dirty="0" smtClean="0">
                <a:latin typeface="+mn-ea"/>
              </a:rPr>
              <a:t>直接由不同发电厂发电，通过高压电线传送的高压电网络。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1600" dirty="0" smtClean="0">
                <a:latin typeface="+mn-ea"/>
              </a:rPr>
              <a:t>交流电网隔离变压器</a:t>
            </a:r>
            <a:r>
              <a:rPr lang="en-US" altLang="zh-CN" sz="1600" dirty="0" smtClean="0">
                <a:latin typeface="+mn-ea"/>
              </a:rPr>
              <a:t>——</a:t>
            </a:r>
            <a:r>
              <a:rPr lang="zh-CN" altLang="en-US" sz="1600" dirty="0" smtClean="0">
                <a:latin typeface="+mn-ea"/>
              </a:rPr>
              <a:t>交流电网的电压经过交流电网隔离变压器升压</a:t>
            </a:r>
            <a:r>
              <a:rPr lang="en-US" altLang="zh-CN" sz="1600" dirty="0" smtClean="0">
                <a:latin typeface="+mn-ea"/>
              </a:rPr>
              <a:t>/</a:t>
            </a:r>
            <a:r>
              <a:rPr lang="zh-CN" altLang="en-US" sz="1600" dirty="0" smtClean="0">
                <a:latin typeface="+mn-ea"/>
              </a:rPr>
              <a:t>降压，将能量从变压器的一侧传递到另一侧。此过程主要可以减少电网电压在电网中传送的损耗，提高送电的经济型。</a:t>
            </a: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1600" dirty="0" smtClean="0">
                <a:latin typeface="+mn-ea"/>
              </a:rPr>
              <a:t>全桥整流电路</a:t>
            </a:r>
            <a:r>
              <a:rPr lang="en-US" altLang="zh-CN" sz="1600" dirty="0" smtClean="0">
                <a:latin typeface="+mn-ea"/>
              </a:rPr>
              <a:t>——</a:t>
            </a:r>
            <a:r>
              <a:rPr lang="zh-CN" altLang="en-US" sz="1600" dirty="0" smtClean="0">
                <a:latin typeface="+mn-ea"/>
              </a:rPr>
              <a:t>由四个二极管组成，它是利用二极管的单向导电性，将交流电压转换成含有大量交流成分的直流电压的电路</a:t>
            </a: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1600" dirty="0" smtClean="0">
                <a:latin typeface="+mn-ea"/>
              </a:rPr>
              <a:t>整流滤波电容</a:t>
            </a:r>
            <a:r>
              <a:rPr lang="en-US" altLang="zh-CN" sz="1600" dirty="0" smtClean="0">
                <a:latin typeface="+mn-ea"/>
              </a:rPr>
              <a:t>——</a:t>
            </a:r>
            <a:r>
              <a:rPr lang="zh-CN" altLang="en-US" sz="1600" dirty="0" smtClean="0">
                <a:latin typeface="+mn-ea"/>
              </a:rPr>
              <a:t>用在整流电路之后，主要作用是滤除桥式整流之后的交流成分，使其输出的直流电压更加的平滑，伴随开关电源</a:t>
            </a:r>
            <a:r>
              <a:rPr lang="en-US" altLang="zh-CN" sz="1600" dirty="0" smtClean="0">
                <a:latin typeface="+mn-ea"/>
              </a:rPr>
              <a:t>IC</a:t>
            </a:r>
            <a:r>
              <a:rPr lang="zh-CN" altLang="en-US" sz="1600" dirty="0" smtClean="0">
                <a:latin typeface="+mn-ea"/>
              </a:rPr>
              <a:t>的频率提高，一般的整流滤波电容选用高频电解电容。</a:t>
            </a: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1600" dirty="0" smtClean="0">
                <a:latin typeface="+mn-ea"/>
              </a:rPr>
              <a:t>负载设备</a:t>
            </a:r>
            <a:r>
              <a:rPr lang="en-US" altLang="zh-CN" sz="1600" dirty="0" smtClean="0">
                <a:latin typeface="+mn-ea"/>
              </a:rPr>
              <a:t>——</a:t>
            </a:r>
            <a:r>
              <a:rPr lang="zh-CN" altLang="en-US" sz="1600" dirty="0" smtClean="0">
                <a:latin typeface="+mn-ea"/>
              </a:rPr>
              <a:t>滤波电路之后所带实际整体负载（总功率），用一个假设的电阻负载代替。</a:t>
            </a: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29642" cy="500066"/>
          </a:xfrm>
        </p:spPr>
        <p:txBody>
          <a:bodyPr>
            <a:normAutofit/>
          </a:bodyPr>
          <a:lstStyle/>
          <a:p>
            <a:pPr algn="l"/>
            <a:r>
              <a:rPr lang="zh-CN" altLang="en-US" sz="2500" dirty="0" smtClean="0"/>
              <a:t>一、全桥整流电路</a:t>
            </a:r>
            <a:endParaRPr lang="zh-CN" altLang="en-US" sz="25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1600" dirty="0" smtClean="0">
                <a:latin typeface="+mn-ea"/>
              </a:rPr>
              <a:t>    桥式整流电路是使用最多的一种整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流电路。电路如图二所示，利用四个二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极管将正弦交流电压转换成含有交流分量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的直流电压。</a:t>
            </a:r>
            <a:endParaRPr lang="en-US" altLang="zh-CN" sz="1600" dirty="0" smtClean="0">
              <a:latin typeface="+mn-ea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CN" sz="1600" dirty="0" smtClean="0"/>
              <a:t>      </a:t>
            </a:r>
            <a:r>
              <a:rPr lang="en-US" altLang="zh-CN" sz="1600" dirty="0" smtClean="0">
                <a:latin typeface="+mj-ea"/>
                <a:ea typeface="+mj-ea"/>
              </a:rPr>
              <a:t> </a:t>
            </a:r>
            <a:r>
              <a:rPr lang="zh-CN" altLang="en-US" sz="1600" dirty="0" smtClean="0">
                <a:latin typeface="+mj-ea"/>
                <a:ea typeface="+mj-ea"/>
              </a:rPr>
              <a:t>全桥整流电路工作原理：当交流电</a:t>
            </a:r>
            <a:endParaRPr lang="en-US" altLang="zh-CN" sz="16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1600" dirty="0" smtClean="0">
                <a:latin typeface="+mj-ea"/>
                <a:ea typeface="+mj-ea"/>
              </a:rPr>
              <a:t>压上正下负时（正弦波上半个周期），                          </a:t>
            </a:r>
            <a:endParaRPr lang="en-US" altLang="zh-CN" sz="16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1600" dirty="0" smtClean="0">
                <a:latin typeface="+mj-ea"/>
                <a:ea typeface="+mj-ea"/>
              </a:rPr>
              <a:t>二极管</a:t>
            </a:r>
            <a:r>
              <a:rPr lang="en-US" altLang="zh-CN" sz="1600" dirty="0" smtClean="0">
                <a:latin typeface="+mj-ea"/>
                <a:ea typeface="+mj-ea"/>
              </a:rPr>
              <a:t>D1</a:t>
            </a:r>
            <a:r>
              <a:rPr lang="zh-CN" altLang="en-US" sz="1600" dirty="0" smtClean="0">
                <a:latin typeface="+mj-ea"/>
                <a:ea typeface="+mj-ea"/>
              </a:rPr>
              <a:t>，</a:t>
            </a:r>
            <a:r>
              <a:rPr lang="en-US" altLang="zh-CN" sz="1600" dirty="0" smtClean="0">
                <a:latin typeface="+mj-ea"/>
                <a:ea typeface="+mj-ea"/>
              </a:rPr>
              <a:t>D3</a:t>
            </a:r>
            <a:r>
              <a:rPr lang="zh-CN" altLang="en-US" sz="1600" dirty="0" smtClean="0">
                <a:latin typeface="+mj-ea"/>
                <a:ea typeface="+mj-ea"/>
              </a:rPr>
              <a:t>正向偏置导通，</a:t>
            </a:r>
            <a:r>
              <a:rPr lang="en-US" altLang="zh-CN" sz="1600" dirty="0" smtClean="0">
                <a:latin typeface="+mj-ea"/>
                <a:ea typeface="+mj-ea"/>
              </a:rPr>
              <a:t>D2</a:t>
            </a:r>
            <a:r>
              <a:rPr lang="zh-CN" altLang="en-US" sz="1600" dirty="0" smtClean="0">
                <a:latin typeface="+mj-ea"/>
                <a:ea typeface="+mj-ea"/>
              </a:rPr>
              <a:t>，</a:t>
            </a:r>
            <a:r>
              <a:rPr lang="en-US" altLang="zh-CN" sz="1600" dirty="0" smtClean="0">
                <a:latin typeface="+mj-ea"/>
                <a:ea typeface="+mj-ea"/>
              </a:rPr>
              <a:t>D4</a:t>
            </a:r>
            <a:r>
              <a:rPr lang="zh-CN" altLang="en-US" sz="1600" dirty="0" smtClean="0">
                <a:latin typeface="+mj-ea"/>
                <a:ea typeface="+mj-ea"/>
              </a:rPr>
              <a:t>反</a:t>
            </a:r>
            <a:endParaRPr lang="en-US" altLang="zh-CN" sz="16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1600" dirty="0" smtClean="0">
                <a:latin typeface="+mj-ea"/>
                <a:ea typeface="+mj-ea"/>
              </a:rPr>
              <a:t>向截止，此时正弦交流电压的正半周期</a:t>
            </a:r>
            <a:endParaRPr lang="en-US" altLang="zh-CN" sz="16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1600" dirty="0" smtClean="0">
                <a:latin typeface="+mj-ea"/>
                <a:ea typeface="+mj-ea"/>
              </a:rPr>
              <a:t>电压通过</a:t>
            </a:r>
            <a:r>
              <a:rPr lang="en-US" altLang="zh-CN" sz="1600" dirty="0" smtClean="0">
                <a:latin typeface="+mj-ea"/>
                <a:ea typeface="+mj-ea"/>
              </a:rPr>
              <a:t>D1</a:t>
            </a:r>
            <a:r>
              <a:rPr lang="zh-CN" altLang="en-US" sz="1600" dirty="0" smtClean="0">
                <a:latin typeface="+mj-ea"/>
                <a:ea typeface="+mj-ea"/>
              </a:rPr>
              <a:t>，</a:t>
            </a:r>
            <a:r>
              <a:rPr lang="en-US" altLang="zh-CN" sz="1600" dirty="0" smtClean="0">
                <a:latin typeface="+mj-ea"/>
                <a:ea typeface="+mj-ea"/>
              </a:rPr>
              <a:t>D3</a:t>
            </a:r>
            <a:r>
              <a:rPr lang="zh-CN" altLang="en-US" sz="1600" dirty="0" smtClean="0">
                <a:latin typeface="+mj-ea"/>
                <a:ea typeface="+mj-ea"/>
              </a:rPr>
              <a:t>整流，负半周期由于</a:t>
            </a:r>
            <a:r>
              <a:rPr lang="en-US" altLang="zh-CN" sz="1600" dirty="0" smtClean="0">
                <a:latin typeface="+mj-ea"/>
                <a:ea typeface="+mj-ea"/>
              </a:rPr>
              <a:t>D2</a:t>
            </a:r>
            <a:r>
              <a:rPr lang="zh-CN" altLang="en-US" sz="1600" dirty="0" smtClean="0">
                <a:latin typeface="+mj-ea"/>
                <a:ea typeface="+mj-ea"/>
              </a:rPr>
              <a:t>，</a:t>
            </a:r>
            <a:endParaRPr lang="en-US" altLang="zh-CN" sz="16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CN" sz="1600" dirty="0" smtClean="0">
                <a:latin typeface="+mj-ea"/>
                <a:ea typeface="+mj-ea"/>
              </a:rPr>
              <a:t>D4</a:t>
            </a:r>
            <a:r>
              <a:rPr lang="zh-CN" altLang="en-US" sz="1600" dirty="0" smtClean="0">
                <a:latin typeface="+mj-ea"/>
                <a:ea typeface="+mj-ea"/>
              </a:rPr>
              <a:t>截止不导通，如图三所示为</a:t>
            </a:r>
            <a:r>
              <a:rPr lang="en-US" altLang="zh-CN" sz="1600" dirty="0" smtClean="0">
                <a:latin typeface="+mj-ea"/>
                <a:ea typeface="+mj-ea"/>
              </a:rPr>
              <a:t>D1</a:t>
            </a:r>
            <a:r>
              <a:rPr lang="zh-CN" altLang="en-US" sz="1600" dirty="0" smtClean="0">
                <a:latin typeface="+mj-ea"/>
                <a:ea typeface="+mj-ea"/>
              </a:rPr>
              <a:t>，</a:t>
            </a:r>
            <a:r>
              <a:rPr lang="en-US" altLang="zh-CN" sz="1600" dirty="0" smtClean="0">
                <a:latin typeface="+mj-ea"/>
                <a:ea typeface="+mj-ea"/>
              </a:rPr>
              <a:t>D3</a:t>
            </a:r>
            <a:r>
              <a:rPr lang="zh-CN" altLang="en-US" sz="1600" dirty="0" smtClean="0">
                <a:latin typeface="+mj-ea"/>
                <a:ea typeface="+mj-ea"/>
              </a:rPr>
              <a:t>导</a:t>
            </a:r>
            <a:endParaRPr lang="en-US" altLang="zh-CN" sz="1600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1600" dirty="0" smtClean="0">
                <a:latin typeface="+mj-ea"/>
                <a:ea typeface="+mj-ea"/>
              </a:rPr>
              <a:t>通时</a:t>
            </a:r>
            <a:r>
              <a:rPr lang="en-US" altLang="zh-CN" sz="1600" dirty="0" smtClean="0">
                <a:latin typeface="+mj-ea"/>
                <a:ea typeface="+mj-ea"/>
              </a:rPr>
              <a:t>A</a:t>
            </a:r>
            <a:r>
              <a:rPr lang="zh-CN" altLang="en-US" sz="1600" dirty="0" smtClean="0">
                <a:latin typeface="+mj-ea"/>
                <a:ea typeface="+mj-ea"/>
              </a:rPr>
              <a:t>点电压电流波形。</a:t>
            </a:r>
            <a:r>
              <a:rPr lang="en-US" altLang="zh-CN" sz="1700" dirty="0" smtClean="0"/>
              <a:t>                                       </a:t>
            </a:r>
          </a:p>
          <a:p>
            <a:pPr>
              <a:buNone/>
            </a:pPr>
            <a:r>
              <a:rPr lang="zh-CN" altLang="en-US" sz="1800" dirty="0" smtClean="0"/>
              <a:t> </a:t>
            </a:r>
            <a:r>
              <a:rPr lang="zh-CN" altLang="en-US" sz="1800" dirty="0" smtClean="0">
                <a:latin typeface="+mn-ea"/>
              </a:rPr>
              <a:t>整流输出电压的最大值</a:t>
            </a:r>
            <a:r>
              <a:rPr lang="en-US" altLang="zh-CN" sz="1800" dirty="0" err="1" smtClean="0">
                <a:latin typeface="+mn-ea"/>
              </a:rPr>
              <a:t>Uomax</a:t>
            </a:r>
            <a:r>
              <a:rPr lang="zh-CN" altLang="en-US" sz="1800" dirty="0" smtClean="0">
                <a:latin typeface="+mn-ea"/>
              </a:rPr>
              <a:t>为：</a:t>
            </a:r>
            <a:endParaRPr lang="en-US" altLang="zh-CN" sz="1700" dirty="0" smtClean="0">
              <a:latin typeface="+mn-ea"/>
            </a:endParaRPr>
          </a:p>
          <a:p>
            <a:pPr>
              <a:buNone/>
            </a:pPr>
            <a:endParaRPr lang="en-US" altLang="zh-CN" sz="1700" dirty="0" smtClean="0"/>
          </a:p>
          <a:p>
            <a:pPr>
              <a:buNone/>
            </a:pPr>
            <a:r>
              <a:rPr lang="en-US" altLang="zh-CN" sz="1600" dirty="0" smtClean="0"/>
              <a:t>                                                                                                                           </a:t>
            </a:r>
            <a:r>
              <a:rPr lang="zh-CN" altLang="en-US" sz="1600" dirty="0" smtClean="0"/>
              <a:t> </a:t>
            </a:r>
            <a:endParaRPr lang="en-US" altLang="zh-CN" sz="1600" dirty="0" smtClean="0"/>
          </a:p>
        </p:txBody>
      </p:sp>
      <p:pic>
        <p:nvPicPr>
          <p:cNvPr id="5" name="图片 4" descr="112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714356"/>
            <a:ext cx="4143404" cy="2214578"/>
          </a:xfrm>
          <a:prstGeom prst="rect">
            <a:avLst/>
          </a:prstGeom>
        </p:spPr>
      </p:pic>
      <p:pic>
        <p:nvPicPr>
          <p:cNvPr id="1026" name="Picture 2" descr="C:\Documents and Settings\ESL\桌面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857760"/>
            <a:ext cx="2643206" cy="4286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57818" y="278605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        </a:t>
            </a:r>
            <a:r>
              <a:rPr lang="zh-CN" altLang="en-US" sz="1600" dirty="0" smtClean="0"/>
              <a:t>图二</a:t>
            </a:r>
            <a:endParaRPr lang="zh-CN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542926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</a:t>
            </a:r>
            <a:r>
              <a:rPr lang="zh-CN" altLang="en-US" sz="1600" dirty="0" smtClean="0"/>
              <a:t>图三</a:t>
            </a:r>
            <a:endParaRPr lang="zh-CN" altLang="en-US" sz="1600" dirty="0"/>
          </a:p>
        </p:txBody>
      </p:sp>
      <p:pic>
        <p:nvPicPr>
          <p:cNvPr id="10" name="图片 9" descr="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143248"/>
            <a:ext cx="4000528" cy="22573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5786" y="528638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Iinmax</a:t>
            </a:r>
            <a:r>
              <a:rPr lang="en-US" altLang="zh-CN" i="1" dirty="0" smtClean="0"/>
              <a:t>=</a:t>
            </a:r>
            <a:r>
              <a:rPr lang="en-US" altLang="zh-CN" i="1" dirty="0" err="1" smtClean="0"/>
              <a:t>Uomax</a:t>
            </a:r>
            <a:r>
              <a:rPr lang="en-US" altLang="zh-CN" i="1" dirty="0" smtClean="0"/>
              <a:t>/R</a:t>
            </a:r>
            <a:endParaRPr lang="zh-CN" altLang="en-US" i="1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sz="1600" dirty="0" smtClean="0"/>
              <a:t>        当</a:t>
            </a:r>
            <a:r>
              <a:rPr lang="zh-CN" altLang="en-US" sz="1600" dirty="0" smtClean="0">
                <a:latin typeface="+mn-ea"/>
              </a:rPr>
              <a:t>交流电压上负下正时（正弦波下半个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周期），二极管</a:t>
            </a:r>
            <a:r>
              <a:rPr lang="en-US" altLang="zh-CN" sz="1600" dirty="0" smtClean="0">
                <a:latin typeface="+mn-ea"/>
              </a:rPr>
              <a:t>D2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D4</a:t>
            </a:r>
            <a:r>
              <a:rPr lang="zh-CN" altLang="en-US" sz="1600" dirty="0" smtClean="0">
                <a:latin typeface="+mn-ea"/>
              </a:rPr>
              <a:t>正向偏置导通，</a:t>
            </a:r>
            <a:r>
              <a:rPr lang="en-US" altLang="zh-CN" sz="1600" dirty="0" smtClean="0">
                <a:latin typeface="+mn-ea"/>
              </a:rPr>
              <a:t>D1</a:t>
            </a:r>
            <a:r>
              <a:rPr lang="zh-CN" altLang="en-US" sz="1600" dirty="0" smtClean="0">
                <a:latin typeface="+mn-ea"/>
              </a:rPr>
              <a:t>，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D3</a:t>
            </a:r>
            <a:r>
              <a:rPr lang="zh-CN" altLang="en-US" sz="1600" dirty="0" smtClean="0">
                <a:latin typeface="+mn-ea"/>
              </a:rPr>
              <a:t>反向截止，此时正弦交流波形的负半周期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通过</a:t>
            </a:r>
            <a:r>
              <a:rPr lang="en-US" altLang="zh-CN" sz="1600" dirty="0" smtClean="0">
                <a:latin typeface="+mn-ea"/>
              </a:rPr>
              <a:t>D2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D4</a:t>
            </a:r>
            <a:r>
              <a:rPr lang="zh-CN" altLang="en-US" sz="1600" dirty="0" smtClean="0">
                <a:latin typeface="+mn-ea"/>
              </a:rPr>
              <a:t>整流，正半周期由于</a:t>
            </a:r>
            <a:r>
              <a:rPr lang="en-US" altLang="zh-CN" sz="1600" dirty="0" smtClean="0">
                <a:latin typeface="+mn-ea"/>
              </a:rPr>
              <a:t>D1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D3</a:t>
            </a:r>
            <a:r>
              <a:rPr lang="zh-CN" altLang="en-US" sz="1600" dirty="0" smtClean="0">
                <a:latin typeface="+mn-ea"/>
              </a:rPr>
              <a:t>截止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不导通，如图四所示</a:t>
            </a:r>
            <a:r>
              <a:rPr lang="zh-CN" altLang="en-US" sz="1400" dirty="0" smtClean="0">
                <a:latin typeface="+mj-ea"/>
              </a:rPr>
              <a:t>为</a:t>
            </a:r>
            <a:r>
              <a:rPr lang="en-US" altLang="zh-CN" sz="1400" dirty="0" smtClean="0">
                <a:latin typeface="+mj-ea"/>
              </a:rPr>
              <a:t>D2</a:t>
            </a:r>
            <a:r>
              <a:rPr lang="zh-CN" altLang="en-US" sz="1400" dirty="0" smtClean="0">
                <a:latin typeface="+mj-ea"/>
              </a:rPr>
              <a:t>，</a:t>
            </a:r>
            <a:r>
              <a:rPr lang="en-US" altLang="zh-CN" sz="1400" dirty="0" smtClean="0">
                <a:latin typeface="+mj-ea"/>
              </a:rPr>
              <a:t>D4</a:t>
            </a:r>
            <a:r>
              <a:rPr lang="zh-CN" altLang="en-US" sz="1400" dirty="0" smtClean="0">
                <a:latin typeface="+mj-ea"/>
              </a:rPr>
              <a:t>导通时</a:t>
            </a:r>
            <a:r>
              <a:rPr lang="en-US" altLang="zh-CN" sz="1400" dirty="0" smtClean="0">
                <a:latin typeface="+mj-ea"/>
              </a:rPr>
              <a:t>A</a:t>
            </a:r>
            <a:r>
              <a:rPr lang="zh-CN" altLang="en-US" sz="1400" dirty="0" smtClean="0">
                <a:latin typeface="+mj-ea"/>
              </a:rPr>
              <a:t>点电压</a:t>
            </a:r>
            <a:endParaRPr lang="en-US" altLang="zh-CN" sz="1400" dirty="0" smtClean="0">
              <a:latin typeface="+mj-ea"/>
            </a:endParaRPr>
          </a:p>
          <a:p>
            <a:pPr>
              <a:buNone/>
            </a:pPr>
            <a:r>
              <a:rPr lang="zh-CN" altLang="en-US" sz="1400" dirty="0" smtClean="0">
                <a:latin typeface="+mj-ea"/>
              </a:rPr>
              <a:t>电流波形。</a:t>
            </a:r>
            <a:r>
              <a:rPr lang="en-US" altLang="zh-CN" sz="1600" dirty="0" smtClean="0"/>
              <a:t>                                       </a:t>
            </a:r>
          </a:p>
          <a:p>
            <a:pPr>
              <a:buNone/>
            </a:pPr>
            <a:r>
              <a:rPr lang="zh-CN" altLang="en-US" sz="1600" dirty="0" smtClean="0"/>
              <a:t> </a:t>
            </a:r>
            <a:r>
              <a:rPr lang="zh-CN" altLang="en-US" sz="1600" dirty="0" smtClean="0">
                <a:latin typeface="+mn-ea"/>
              </a:rPr>
              <a:t>整流输出电压的最大值</a:t>
            </a:r>
            <a:r>
              <a:rPr lang="en-US" altLang="zh-CN" sz="1600" dirty="0" err="1" smtClean="0">
                <a:latin typeface="+mn-ea"/>
              </a:rPr>
              <a:t>Uomax</a:t>
            </a:r>
            <a:r>
              <a:rPr lang="zh-CN" altLang="en-US" sz="1600" dirty="0" smtClean="0">
                <a:latin typeface="+mn-ea"/>
              </a:rPr>
              <a:t>为：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   </a:t>
            </a:r>
            <a:r>
              <a:rPr lang="zh-CN" altLang="en-US" sz="1600" dirty="0" smtClean="0">
                <a:latin typeface="+mn-ea"/>
              </a:rPr>
              <a:t>全桥整流电路整流输出直流电压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和电流同相位，并中含有大量交流纹波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如图五：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 </a:t>
            </a:r>
            <a:endParaRPr lang="zh-CN" altLang="en-US" sz="1600" dirty="0" smtClean="0"/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   </a:t>
            </a: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 </a:t>
            </a:r>
            <a:r>
              <a:rPr lang="zh-CN" altLang="en-US" sz="1600" dirty="0" smtClean="0">
                <a:latin typeface="+mn-ea"/>
              </a:rPr>
              <a:t>在一个周期内平均电压，电流为 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</a:t>
            </a:r>
          </a:p>
          <a:p>
            <a:pPr>
              <a:buNone/>
            </a:pPr>
            <a:r>
              <a:rPr lang="zh-CN" altLang="en-US" sz="1600" dirty="0" smtClean="0">
                <a:latin typeface="+mn-ea"/>
              </a:rPr>
              <a:t>  </a:t>
            </a: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                                              </a:t>
            </a:r>
          </a:p>
          <a:p>
            <a:pPr>
              <a:buNone/>
            </a:pPr>
            <a:endParaRPr lang="en-US" altLang="zh-CN" sz="1600" dirty="0" smtClean="0">
              <a:latin typeface="+mn-ea"/>
            </a:endParaRPr>
          </a:p>
          <a:p>
            <a:pPr>
              <a:buNone/>
            </a:pPr>
            <a:r>
              <a:rPr lang="en-US" altLang="zh-CN" sz="1600" dirty="0" smtClean="0">
                <a:latin typeface="+mn-ea"/>
              </a:rPr>
              <a:t>  </a:t>
            </a:r>
            <a:endParaRPr lang="zh-CN" altLang="en-US" sz="1600" dirty="0" smtClean="0">
              <a:latin typeface="+mn-ea"/>
            </a:endParaRPr>
          </a:p>
          <a:p>
            <a:pPr>
              <a:buNone/>
            </a:pP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786058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               图四</a:t>
            </a:r>
            <a:endParaRPr lang="zh-CN" altLang="en-US" sz="1600" dirty="0"/>
          </a:p>
        </p:txBody>
      </p:sp>
      <p:pic>
        <p:nvPicPr>
          <p:cNvPr id="7" name="图片 6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71480"/>
            <a:ext cx="3857652" cy="2214578"/>
          </a:xfrm>
          <a:prstGeom prst="rect">
            <a:avLst/>
          </a:prstGeom>
        </p:spPr>
      </p:pic>
      <p:pic>
        <p:nvPicPr>
          <p:cNvPr id="8" name="Picture 2" descr="C:\Documents and Settings\ESL\桌面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214554"/>
            <a:ext cx="2643206" cy="4286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14348" y="25717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Iinmax</a:t>
            </a:r>
            <a:r>
              <a:rPr lang="en-US" altLang="zh-CN" i="1" dirty="0" smtClean="0"/>
              <a:t>=</a:t>
            </a:r>
            <a:r>
              <a:rPr lang="en-US" altLang="zh-CN" i="1" dirty="0" err="1" smtClean="0"/>
              <a:t>Uomax</a:t>
            </a:r>
            <a:r>
              <a:rPr lang="en-US" altLang="zh-CN" i="1" dirty="0" smtClean="0"/>
              <a:t>/R</a:t>
            </a:r>
            <a:endParaRPr lang="zh-CN" altLang="en-US" i="1" dirty="0"/>
          </a:p>
        </p:txBody>
      </p:sp>
      <p:pic>
        <p:nvPicPr>
          <p:cNvPr id="10" name="图片 9" descr="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143248"/>
            <a:ext cx="3857652" cy="2214578"/>
          </a:xfrm>
          <a:prstGeom prst="rect">
            <a:avLst/>
          </a:prstGeom>
        </p:spPr>
      </p:pic>
      <p:pic>
        <p:nvPicPr>
          <p:cNvPr id="11" name="图片 10" descr="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3714752"/>
            <a:ext cx="2071702" cy="2968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57818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       </a:t>
            </a:r>
            <a:r>
              <a:rPr lang="zh-CN" altLang="en-US" sz="1600" dirty="0" smtClean="0"/>
              <a:t>图五</a:t>
            </a:r>
            <a:endParaRPr lang="zh-CN" altLang="en-US" dirty="0"/>
          </a:p>
        </p:txBody>
      </p:sp>
      <p:pic>
        <p:nvPicPr>
          <p:cNvPr id="15" name="图片 14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48" y="4429132"/>
            <a:ext cx="2571768" cy="510216"/>
          </a:xfrm>
          <a:prstGeom prst="rect">
            <a:avLst/>
          </a:prstGeom>
        </p:spPr>
      </p:pic>
      <p:pic>
        <p:nvPicPr>
          <p:cNvPr id="16" name="图片 15" descr="1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786" y="4929198"/>
            <a:ext cx="1714512" cy="677830"/>
          </a:xfrm>
          <a:prstGeom prst="rect">
            <a:avLst/>
          </a:prstGeom>
        </p:spPr>
      </p:pic>
      <p:sp>
        <p:nvSpPr>
          <p:cNvPr id="18" name="页脚占位符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2500" dirty="0" smtClean="0"/>
              <a:t>二、脉动系数</a:t>
            </a:r>
            <a:r>
              <a:rPr lang="zh-CN" altLang="en-US" sz="2500" i="1" dirty="0" smtClean="0"/>
              <a:t>Ｓ</a:t>
            </a:r>
            <a:endParaRPr lang="zh-CN" altLang="en-US" sz="2500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500" dirty="0" smtClean="0"/>
              <a:t>　</a:t>
            </a:r>
            <a:r>
              <a:rPr lang="zh-CN" altLang="en-US" sz="1600" i="1" dirty="0" smtClean="0"/>
              <a:t>Ｓ</a:t>
            </a:r>
            <a:r>
              <a:rPr lang="zh-CN" altLang="en-US" sz="1600" dirty="0" smtClean="0"/>
              <a:t>定义：整流输出电压的基波峰值电压</a:t>
            </a:r>
            <a:r>
              <a:rPr lang="zh-CN" altLang="en-US" sz="1600" i="1" dirty="0" smtClean="0"/>
              <a:t>Ｕ</a:t>
            </a:r>
            <a:r>
              <a:rPr lang="zh-CN" altLang="en-US" sz="900" kern="700" baseline="-25000" dirty="0" smtClean="0"/>
              <a:t>ＡＭＡＸ１</a:t>
            </a:r>
            <a:r>
              <a:rPr lang="zh-CN" altLang="en-US" sz="1600" kern="700" dirty="0" smtClean="0"/>
              <a:t>与平均输出电压</a:t>
            </a:r>
            <a:r>
              <a:rPr lang="zh-CN" altLang="en-US" sz="1600" i="1" dirty="0" smtClean="0"/>
              <a:t>Ｕ</a:t>
            </a:r>
            <a:r>
              <a:rPr lang="zh-CN" altLang="en-US" sz="1600" baseline="-36000" dirty="0" smtClean="0"/>
              <a:t>ＡＲ</a:t>
            </a:r>
            <a:r>
              <a:rPr lang="zh-CN" altLang="en-US" sz="1600" dirty="0" smtClean="0"/>
              <a:t>之比。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i="1" kern="700" dirty="0" smtClean="0"/>
              <a:t>　　</a:t>
            </a:r>
            <a:endParaRPr lang="en-US" altLang="zh-CN" sz="1600" i="1" kern="700" dirty="0" smtClean="0"/>
          </a:p>
          <a:p>
            <a:pPr>
              <a:buNone/>
            </a:pPr>
            <a:r>
              <a:rPr lang="zh-CN" altLang="en-US" sz="1600" i="1" kern="700" dirty="0" smtClean="0"/>
              <a:t>　　</a:t>
            </a:r>
            <a:r>
              <a:rPr lang="zh-CN" altLang="en-US" sz="1600" kern="700" dirty="0" smtClean="0"/>
              <a:t>用傅里叶级数对全波整流输出电压</a:t>
            </a:r>
            <a:r>
              <a:rPr lang="zh-CN" altLang="en-US" sz="1600" i="1" dirty="0" smtClean="0"/>
              <a:t>Ｕ</a:t>
            </a:r>
            <a:r>
              <a:rPr lang="zh-CN" altLang="en-US" sz="1600" baseline="-36000" dirty="0" smtClean="0"/>
              <a:t>Ａ</a:t>
            </a:r>
            <a:r>
              <a:rPr lang="zh-CN" altLang="en-US" sz="1600" dirty="0" smtClean="0"/>
              <a:t>分解得到：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　　　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　　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　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kern="700" dirty="0" smtClean="0"/>
              <a:t>　　则输出电压的二次谐波分量为：</a:t>
            </a:r>
            <a:endParaRPr lang="en-US" altLang="zh-CN" sz="1600" kern="700" dirty="0" smtClean="0"/>
          </a:p>
          <a:p>
            <a:pPr>
              <a:buNone/>
            </a:pPr>
            <a:r>
              <a:rPr lang="zh-CN" altLang="en-US" sz="1600" kern="700" dirty="0" smtClean="0"/>
              <a:t>　　　　</a:t>
            </a:r>
            <a:endParaRPr lang="en-US" altLang="zh-CN" sz="1600" kern="700" dirty="0" smtClean="0"/>
          </a:p>
          <a:p>
            <a:pPr>
              <a:buNone/>
            </a:pPr>
            <a:endParaRPr lang="en-US" altLang="zh-CN" sz="1600" kern="700" dirty="0" smtClean="0"/>
          </a:p>
          <a:p>
            <a:pPr>
              <a:buNone/>
            </a:pPr>
            <a:r>
              <a:rPr lang="en-US" altLang="zh-CN" sz="1600" kern="700" dirty="0" smtClean="0"/>
              <a:t>        </a:t>
            </a:r>
            <a:r>
              <a:rPr lang="zh-CN" altLang="en-US" sz="1600" kern="700" dirty="0" smtClean="0"/>
              <a:t>全桥整流输出电压脉动系数为：</a:t>
            </a:r>
            <a:endParaRPr lang="en-US" altLang="zh-CN" sz="1600" kern="700" dirty="0" smtClean="0"/>
          </a:p>
          <a:p>
            <a:pPr>
              <a:buNone/>
            </a:pPr>
            <a:endParaRPr lang="en-US" altLang="zh-CN" sz="1600" kern="700" dirty="0" smtClean="0"/>
          </a:p>
          <a:p>
            <a:pPr>
              <a:buNone/>
            </a:pPr>
            <a:endParaRPr lang="en-US" altLang="zh-CN" sz="1600" kern="700" dirty="0" smtClean="0"/>
          </a:p>
          <a:p>
            <a:pPr>
              <a:buNone/>
            </a:pPr>
            <a:endParaRPr lang="en-US" altLang="zh-CN" sz="1600" kern="700" dirty="0" smtClean="0"/>
          </a:p>
          <a:p>
            <a:pPr>
              <a:buNone/>
            </a:pPr>
            <a:r>
              <a:rPr lang="en-US" altLang="zh-CN" sz="1600" kern="700" dirty="0" smtClean="0"/>
              <a:t>          </a:t>
            </a:r>
            <a:r>
              <a:rPr lang="zh-CN" altLang="en-US" sz="1600" kern="700" dirty="0" smtClean="0"/>
              <a:t>全桥整流输出脉动系数比较大，引入电容滤波电路</a:t>
            </a:r>
            <a:endParaRPr lang="en-US" altLang="zh-CN" sz="1600" kern="700" dirty="0" smtClean="0"/>
          </a:p>
          <a:p>
            <a:pPr>
              <a:buNone/>
            </a:pPr>
            <a:r>
              <a:rPr lang="zh-CN" altLang="en-US" sz="1600" kern="700" dirty="0" smtClean="0"/>
              <a:t>　　　</a:t>
            </a:r>
            <a:endParaRPr lang="zh-CN" altLang="en-US" sz="1600" kern="700" dirty="0"/>
          </a:p>
        </p:txBody>
      </p:sp>
      <p:pic>
        <p:nvPicPr>
          <p:cNvPr id="4" name="图片 3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429132"/>
            <a:ext cx="3616549" cy="642942"/>
          </a:xfrm>
          <a:prstGeom prst="rect">
            <a:avLst/>
          </a:prstGeom>
        </p:spPr>
      </p:pic>
      <p:pic>
        <p:nvPicPr>
          <p:cNvPr id="5" name="图片 4" descr="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357430"/>
            <a:ext cx="6057900" cy="638175"/>
          </a:xfrm>
          <a:prstGeom prst="rect">
            <a:avLst/>
          </a:prstGeom>
        </p:spPr>
      </p:pic>
      <p:pic>
        <p:nvPicPr>
          <p:cNvPr id="6" name="图片 5" descr="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500438"/>
            <a:ext cx="2609850" cy="514350"/>
          </a:xfrm>
          <a:prstGeom prst="rect">
            <a:avLst/>
          </a:prstGeom>
        </p:spPr>
      </p:pic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582594"/>
          </a:xfrm>
        </p:spPr>
        <p:txBody>
          <a:bodyPr>
            <a:normAutofit/>
          </a:bodyPr>
          <a:lstStyle/>
          <a:p>
            <a:pPr algn="l"/>
            <a:r>
              <a:rPr lang="zh-CN" altLang="en-US" sz="2500" dirty="0" smtClean="0">
                <a:latin typeface="+mn-ea"/>
              </a:rPr>
              <a:t>三</a:t>
            </a:r>
            <a:r>
              <a:rPr lang="zh-CN" altLang="en-US" sz="2500" dirty="0" smtClean="0"/>
              <a:t>、</a:t>
            </a:r>
            <a:r>
              <a:rPr lang="zh-CN" altLang="en-US" sz="2500" dirty="0" smtClean="0">
                <a:latin typeface="+mn-ea"/>
              </a:rPr>
              <a:t>整流滤波电路</a:t>
            </a:r>
            <a:endParaRPr lang="zh-CN" altLang="en-US" sz="25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7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35785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CN" altLang="en-US" sz="1600" dirty="0" smtClean="0"/>
              <a:t>  </a:t>
            </a:r>
            <a:r>
              <a:rPr lang="zh-CN" altLang="en-US" sz="2300" dirty="0" smtClean="0"/>
              <a:t>       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         如图六为桥式整流电容滤波电路，电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容  </a:t>
            </a:r>
            <a:r>
              <a:rPr lang="en-US" altLang="zh-CN" sz="2300" dirty="0" smtClean="0"/>
              <a:t>C</a:t>
            </a:r>
            <a:r>
              <a:rPr lang="zh-CN" altLang="en-US" sz="2300" dirty="0" smtClean="0"/>
              <a:t>用于滤除全桥整流之后的交流分量电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压。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         </a:t>
            </a:r>
          </a:p>
          <a:p>
            <a:pPr>
              <a:buNone/>
            </a:pPr>
            <a:r>
              <a:rPr lang="en-US" altLang="zh-CN" sz="2300" dirty="0" smtClean="0"/>
              <a:t>          </a:t>
            </a:r>
            <a:r>
              <a:rPr lang="zh-CN" altLang="en-US" sz="2300" dirty="0" smtClean="0"/>
              <a:t>工作原理：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          </a:t>
            </a:r>
            <a:r>
              <a:rPr lang="zh-CN" altLang="en-US" sz="2300" dirty="0" smtClean="0"/>
              <a:t>电流滤波原理主要利用对电容的充电，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放电使其在电容上的电压变得平滑。</a:t>
            </a:r>
            <a:endParaRPr lang="en-US" altLang="zh-CN" sz="2300" dirty="0" smtClean="0"/>
          </a:p>
          <a:p>
            <a:pPr>
              <a:buNone/>
            </a:pP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         </a:t>
            </a:r>
            <a:r>
              <a:rPr lang="zh-CN" altLang="en-US" sz="2300" dirty="0" smtClean="0"/>
              <a:t>当</a:t>
            </a:r>
            <a:r>
              <a:rPr lang="en-US" altLang="zh-CN" sz="2300" dirty="0" smtClean="0"/>
              <a:t>220V</a:t>
            </a:r>
            <a:r>
              <a:rPr lang="zh-CN" altLang="en-US" sz="2300" dirty="0" smtClean="0"/>
              <a:t>输入正弦交流电正半周期并且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数值大于滤波电容两端电压</a:t>
            </a: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B</a:t>
            </a:r>
            <a:r>
              <a:rPr lang="zh-CN" altLang="en-US" sz="2300" dirty="0" smtClean="0"/>
              <a:t>时，二极管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D1</a:t>
            </a:r>
            <a:r>
              <a:rPr lang="zh-CN" altLang="en-US" sz="2300" dirty="0" smtClean="0"/>
              <a:t>，</a:t>
            </a:r>
            <a:r>
              <a:rPr lang="en-US" altLang="zh-CN" sz="2300" dirty="0" smtClean="0"/>
              <a:t>D3</a:t>
            </a:r>
            <a:r>
              <a:rPr lang="zh-CN" altLang="en-US" sz="2300" dirty="0" smtClean="0"/>
              <a:t>导通，</a:t>
            </a:r>
            <a:r>
              <a:rPr lang="en-US" altLang="zh-CN" sz="2300" dirty="0" smtClean="0"/>
              <a:t>D2</a:t>
            </a:r>
            <a:r>
              <a:rPr lang="zh-CN" altLang="en-US" sz="2300" dirty="0" smtClean="0"/>
              <a:t>和</a:t>
            </a:r>
            <a:r>
              <a:rPr lang="en-US" altLang="zh-CN" sz="2300" dirty="0" smtClean="0"/>
              <a:t>D4</a:t>
            </a:r>
            <a:r>
              <a:rPr lang="zh-CN" altLang="en-US" sz="2300" dirty="0" smtClean="0"/>
              <a:t>管截止，电流一路经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过负载电阻，一路对电容</a:t>
            </a:r>
            <a:r>
              <a:rPr lang="en-US" altLang="zh-CN" sz="2300" dirty="0" smtClean="0"/>
              <a:t>C</a:t>
            </a:r>
            <a:r>
              <a:rPr lang="zh-CN" altLang="en-US" sz="2300" dirty="0" smtClean="0"/>
              <a:t>充电，当</a:t>
            </a: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B</a:t>
            </a:r>
            <a:r>
              <a:rPr lang="zh-CN" altLang="en-US" sz="2300" dirty="0" smtClean="0"/>
              <a:t>大于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IN</a:t>
            </a:r>
            <a:r>
              <a:rPr lang="zh-CN" altLang="en-US" sz="2300" dirty="0" smtClean="0"/>
              <a:t>导致</a:t>
            </a:r>
            <a:r>
              <a:rPr lang="en-US" altLang="zh-CN" sz="2300" dirty="0" smtClean="0"/>
              <a:t>D1</a:t>
            </a:r>
            <a:r>
              <a:rPr lang="zh-CN" altLang="en-US" sz="2300" dirty="0" smtClean="0"/>
              <a:t>，</a:t>
            </a:r>
            <a:r>
              <a:rPr lang="en-US" altLang="zh-CN" sz="2300" dirty="0" smtClean="0"/>
              <a:t>D3</a:t>
            </a:r>
            <a:r>
              <a:rPr lang="zh-CN" altLang="en-US" sz="2300" dirty="0" smtClean="0"/>
              <a:t>方向偏置而截止，电容</a:t>
            </a:r>
            <a:r>
              <a:rPr lang="en-US" altLang="zh-CN" sz="2300" dirty="0" smtClean="0"/>
              <a:t>C</a:t>
            </a:r>
            <a:r>
              <a:rPr lang="zh-CN" altLang="en-US" sz="2300" dirty="0" smtClean="0"/>
              <a:t>通过负载电阻</a:t>
            </a:r>
            <a:r>
              <a:rPr lang="en-US" altLang="zh-CN" sz="2300" dirty="0" smtClean="0"/>
              <a:t>R</a:t>
            </a:r>
            <a:r>
              <a:rPr lang="zh-CN" altLang="en-US" sz="2300" dirty="0" smtClean="0"/>
              <a:t>放电，使</a:t>
            </a: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B</a:t>
            </a:r>
            <a:r>
              <a:rPr lang="zh-CN" altLang="en-US" sz="2300" dirty="0" smtClean="0"/>
              <a:t>按照指数规律慢慢下降。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         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        </a:t>
            </a:r>
            <a:r>
              <a:rPr lang="zh-CN" altLang="en-US" sz="2300" dirty="0" smtClean="0"/>
              <a:t>当</a:t>
            </a:r>
            <a:r>
              <a:rPr lang="en-US" altLang="zh-CN" sz="2300" dirty="0" smtClean="0"/>
              <a:t>220V</a:t>
            </a:r>
            <a:r>
              <a:rPr lang="zh-CN" altLang="en-US" sz="2300" dirty="0" smtClean="0"/>
              <a:t>输入正弦交流电负半周期幅值变化到大于</a:t>
            </a: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B</a:t>
            </a:r>
            <a:r>
              <a:rPr lang="zh-CN" altLang="en-US" sz="2300" dirty="0" smtClean="0"/>
              <a:t>时，二极管</a:t>
            </a:r>
            <a:r>
              <a:rPr lang="en-US" altLang="zh-CN" sz="2300" dirty="0" smtClean="0"/>
              <a:t>D2</a:t>
            </a:r>
            <a:r>
              <a:rPr lang="zh-CN" altLang="en-US" sz="2300" dirty="0" smtClean="0"/>
              <a:t>，</a:t>
            </a:r>
            <a:r>
              <a:rPr lang="en-US" altLang="zh-CN" sz="2300" dirty="0" smtClean="0"/>
              <a:t>D4</a:t>
            </a:r>
            <a:r>
              <a:rPr lang="zh-CN" altLang="en-US" sz="2300" dirty="0" smtClean="0"/>
              <a:t>因正向电压变为</a:t>
            </a:r>
            <a:endParaRPr lang="en-US" altLang="zh-CN" sz="2300" dirty="0" smtClean="0"/>
          </a:p>
          <a:p>
            <a:pPr>
              <a:buNone/>
            </a:pPr>
            <a:r>
              <a:rPr lang="zh-CN" altLang="en-US" sz="2300" dirty="0" smtClean="0"/>
              <a:t>导通，</a:t>
            </a:r>
            <a:r>
              <a:rPr lang="en-US" altLang="zh-CN" sz="2300" i="1" dirty="0" smtClean="0"/>
              <a:t> U</a:t>
            </a:r>
            <a:r>
              <a:rPr lang="en-US" altLang="zh-CN" sz="2300" i="1" baseline="-30000" dirty="0" smtClean="0"/>
              <a:t>B</a:t>
            </a:r>
            <a:r>
              <a:rPr lang="zh-CN" altLang="en-US" sz="2300" dirty="0" smtClean="0"/>
              <a:t>上升到</a:t>
            </a: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IN</a:t>
            </a:r>
            <a:r>
              <a:rPr lang="zh-CN" altLang="en-US" sz="2300" dirty="0" smtClean="0"/>
              <a:t>峰值后开始下降；下降到一定数值时</a:t>
            </a:r>
            <a:r>
              <a:rPr lang="en-US" altLang="zh-CN" sz="2300" dirty="0" smtClean="0"/>
              <a:t>D2</a:t>
            </a:r>
            <a:r>
              <a:rPr lang="zh-CN" altLang="en-US" sz="2300" dirty="0" smtClean="0"/>
              <a:t>，</a:t>
            </a:r>
            <a:r>
              <a:rPr lang="en-US" altLang="zh-CN" sz="2300" dirty="0" smtClean="0"/>
              <a:t>D4 </a:t>
            </a:r>
            <a:r>
              <a:rPr lang="zh-CN" altLang="en-US" sz="2300" dirty="0" smtClean="0"/>
              <a:t>截止</a:t>
            </a:r>
            <a:r>
              <a:rPr lang="en-US" altLang="zh-CN" sz="2300" dirty="0" smtClean="0"/>
              <a:t> </a:t>
            </a:r>
            <a:r>
              <a:rPr lang="zh-CN" altLang="en-US" sz="2300" dirty="0" smtClean="0"/>
              <a:t>，电容通过负载电阻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R</a:t>
            </a:r>
            <a:r>
              <a:rPr lang="zh-CN" altLang="en-US" sz="2300" dirty="0" smtClean="0"/>
              <a:t>放电，使</a:t>
            </a:r>
            <a:r>
              <a:rPr lang="en-US" altLang="zh-CN" sz="2300" i="1" dirty="0" smtClean="0"/>
              <a:t>U</a:t>
            </a:r>
            <a:r>
              <a:rPr lang="en-US" altLang="zh-CN" sz="2300" i="1" baseline="-30000" dirty="0" smtClean="0"/>
              <a:t>B</a:t>
            </a:r>
            <a:r>
              <a:rPr lang="zh-CN" altLang="en-US" sz="2300" dirty="0" smtClean="0"/>
              <a:t>按照指数规律慢慢下降；放电到一定数值时</a:t>
            </a:r>
            <a:r>
              <a:rPr lang="en-US" altLang="zh-CN" sz="2300" dirty="0" smtClean="0"/>
              <a:t>D1</a:t>
            </a:r>
            <a:r>
              <a:rPr lang="zh-CN" altLang="en-US" sz="2300" dirty="0" smtClean="0"/>
              <a:t>，</a:t>
            </a:r>
            <a:r>
              <a:rPr lang="en-US" altLang="zh-CN" sz="2300" dirty="0" smtClean="0"/>
              <a:t>D3</a:t>
            </a:r>
            <a:r>
              <a:rPr lang="zh-CN" altLang="en-US" sz="2300" dirty="0" smtClean="0"/>
              <a:t>导通，重复上述过程。</a:t>
            </a:r>
            <a:endParaRPr lang="en-US" altLang="zh-CN" sz="2300" dirty="0" smtClean="0"/>
          </a:p>
          <a:p>
            <a:pPr>
              <a:buNone/>
            </a:pPr>
            <a:r>
              <a:rPr lang="en-US" altLang="zh-CN" sz="2300" dirty="0" smtClean="0"/>
              <a:t>       </a:t>
            </a:r>
          </a:p>
          <a:p>
            <a:pPr>
              <a:buNone/>
            </a:pPr>
            <a:r>
              <a:rPr lang="en-US" altLang="zh-CN" sz="2300" dirty="0" smtClean="0"/>
              <a:t>        </a:t>
            </a:r>
            <a:r>
              <a:rPr lang="zh-CN" altLang="en-US" sz="2300" dirty="0" smtClean="0"/>
              <a:t>电容充放电波形如图七所示。</a:t>
            </a:r>
          </a:p>
        </p:txBody>
      </p:sp>
      <p:pic>
        <p:nvPicPr>
          <p:cNvPr id="7" name="图片 6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857232"/>
            <a:ext cx="4668598" cy="2786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29256" y="357187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       图六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8</a:t>
            </a:r>
            <a:endParaRPr lang="zh-CN" altLang="en-US" dirty="0"/>
          </a:p>
        </p:txBody>
      </p:sp>
      <p:pic>
        <p:nvPicPr>
          <p:cNvPr id="5" name="内容占位符 4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00042"/>
            <a:ext cx="7215238" cy="5143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0430" y="571501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     图七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1600" dirty="0" smtClean="0"/>
              <a:t>         电容充放电波形如图七所示，设定滤波电压的纹波电压为</a:t>
            </a:r>
            <a:r>
              <a:rPr lang="el-GR" altLang="zh-CN" sz="1100" dirty="0" smtClean="0">
                <a:latin typeface="Arial"/>
                <a:cs typeface="Arial"/>
              </a:rPr>
              <a:t>Δ</a:t>
            </a:r>
            <a:r>
              <a:rPr lang="en-US" altLang="zh-CN" sz="1600" dirty="0" smtClean="0">
                <a:latin typeface="Arial"/>
                <a:cs typeface="Arial"/>
              </a:rPr>
              <a:t>u</a:t>
            </a:r>
            <a:r>
              <a:rPr lang="zh-CN" altLang="en-US" sz="1600" dirty="0" smtClean="0"/>
              <a:t>滤波电压最大值</a:t>
            </a:r>
            <a:r>
              <a:rPr lang="zh-CN" altLang="en-US" sz="1600" i="1" dirty="0" smtClean="0"/>
              <a:t>Ｕ</a:t>
            </a:r>
            <a:r>
              <a:rPr lang="en-US" altLang="zh-CN" sz="1600" baseline="-30000" dirty="0" err="1" smtClean="0"/>
              <a:t>BMax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最</a:t>
            </a:r>
            <a:endParaRPr lang="en-US" altLang="zh-CN" sz="1600" dirty="0" smtClean="0"/>
          </a:p>
          <a:p>
            <a:pPr>
              <a:buNone/>
            </a:pPr>
            <a:r>
              <a:rPr lang="zh-CN" altLang="en-US" sz="1600" dirty="0" smtClean="0"/>
              <a:t>小值</a:t>
            </a:r>
            <a:r>
              <a:rPr lang="zh-CN" altLang="en-US" sz="1600" i="1" dirty="0" smtClean="0"/>
              <a:t>Ｕ</a:t>
            </a:r>
            <a:r>
              <a:rPr lang="en-US" altLang="zh-CN" sz="1600" baseline="-30000" dirty="0" err="1" smtClean="0"/>
              <a:t>BMin</a:t>
            </a:r>
            <a:r>
              <a:rPr lang="en-US" altLang="zh-CN" sz="1600" baseline="-30000" dirty="0" smtClean="0"/>
              <a:t> </a:t>
            </a:r>
            <a:r>
              <a:rPr lang="zh-CN" altLang="en-US" sz="1600" dirty="0" smtClean="0"/>
              <a:t>以及平均值</a:t>
            </a:r>
            <a:r>
              <a:rPr lang="zh-CN" altLang="en-US" sz="1600" i="1" dirty="0" smtClean="0"/>
              <a:t>Ｕ</a:t>
            </a:r>
            <a:r>
              <a:rPr lang="en-US" altLang="zh-CN" sz="1600" baseline="-30000" dirty="0" err="1" smtClean="0"/>
              <a:t>Bave</a:t>
            </a:r>
            <a:r>
              <a:rPr lang="zh-CN" altLang="en-US" sz="1600" dirty="0" smtClean="0"/>
              <a:t>分别为：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</a:t>
            </a:r>
          </a:p>
          <a:p>
            <a:pPr>
              <a:buNone/>
            </a:pPr>
            <a:r>
              <a:rPr lang="en-US" altLang="zh-CN" sz="1600" dirty="0" smtClean="0"/>
              <a:t>         </a:t>
            </a:r>
            <a:r>
              <a:rPr lang="zh-CN" altLang="en-US" sz="1600" dirty="0" smtClean="0"/>
              <a:t>最大值为当角频率在</a:t>
            </a:r>
            <a:r>
              <a:rPr lang="el-GR" altLang="zh-CN" sz="1600" dirty="0" smtClean="0">
                <a:latin typeface="Arial"/>
                <a:cs typeface="Arial"/>
              </a:rPr>
              <a:t>π</a:t>
            </a:r>
            <a:r>
              <a:rPr lang="en-US" altLang="zh-CN" sz="1600" dirty="0" smtClean="0">
                <a:latin typeface="Arial"/>
                <a:cs typeface="Arial"/>
              </a:rPr>
              <a:t>/2</a:t>
            </a:r>
            <a:r>
              <a:rPr lang="zh-CN" altLang="en-US" sz="1600" dirty="0" smtClean="0">
                <a:latin typeface="Arial"/>
                <a:cs typeface="Arial"/>
              </a:rPr>
              <a:t>时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 </a:t>
            </a:r>
            <a:r>
              <a:rPr lang="zh-CN" altLang="en-US" sz="1600" dirty="0" smtClean="0"/>
              <a:t>最小值为当输入电压低于电容电压，允许最大纹波电压</a:t>
            </a:r>
            <a:r>
              <a:rPr lang="el-GR" altLang="zh-CN" sz="1600" dirty="0" smtClean="0">
                <a:latin typeface="Arial"/>
                <a:cs typeface="Arial"/>
              </a:rPr>
              <a:t>Δ</a:t>
            </a:r>
            <a:r>
              <a:rPr lang="en-US" altLang="zh-CN" sz="1600" dirty="0" smtClean="0">
                <a:latin typeface="Arial"/>
                <a:cs typeface="Arial"/>
              </a:rPr>
              <a:t>u</a:t>
            </a:r>
            <a:r>
              <a:rPr lang="zh-CN" altLang="en-US" sz="1600" dirty="0" smtClean="0"/>
              <a:t>时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</a:t>
            </a:r>
          </a:p>
          <a:p>
            <a:pPr>
              <a:buNone/>
            </a:pPr>
            <a:r>
              <a:rPr lang="en-US" altLang="zh-CN" sz="1600" dirty="0" smtClean="0"/>
              <a:t>         </a:t>
            </a:r>
          </a:p>
          <a:p>
            <a:pPr>
              <a:buNone/>
            </a:pPr>
            <a:r>
              <a:rPr lang="en-US" altLang="zh-CN" sz="1600" dirty="0" smtClean="0"/>
              <a:t>          </a:t>
            </a:r>
            <a:r>
              <a:rPr lang="zh-CN" altLang="en-US" sz="1600" dirty="0" smtClean="0"/>
              <a:t>所以电容滤波之后的输出平均电压为：</a:t>
            </a: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     </a:t>
            </a:r>
          </a:p>
          <a:p>
            <a:pPr>
              <a:buNone/>
            </a:pPr>
            <a:r>
              <a:rPr lang="en-US" altLang="zh-CN" sz="1600" dirty="0" smtClean="0"/>
              <a:t>         </a:t>
            </a:r>
          </a:p>
          <a:p>
            <a:pPr>
              <a:buNone/>
            </a:pPr>
            <a:r>
              <a:rPr lang="en-US" altLang="zh-CN" sz="1600" dirty="0" smtClean="0"/>
              <a:t>           </a:t>
            </a:r>
            <a:r>
              <a:rPr lang="zh-CN" altLang="en-US" sz="1600" dirty="0" smtClean="0"/>
              <a:t>纹波系数</a:t>
            </a:r>
            <a:r>
              <a:rPr lang="en-US" altLang="zh-CN" sz="1600" dirty="0" smtClean="0"/>
              <a:t>Y</a:t>
            </a:r>
            <a:r>
              <a:rPr lang="zh-CN" altLang="en-US" sz="1600" dirty="0" smtClean="0"/>
              <a:t>为：</a:t>
            </a:r>
            <a:endParaRPr lang="en-US" altLang="zh-CN" sz="1600" dirty="0" smtClean="0"/>
          </a:p>
          <a:p>
            <a:pPr>
              <a:buNone/>
            </a:pPr>
            <a:r>
              <a:rPr lang="en-US" altLang="zh-CN" sz="1600" dirty="0" smtClean="0"/>
              <a:t>    </a:t>
            </a:r>
          </a:p>
          <a:p>
            <a:pPr>
              <a:buNone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9</a:t>
            </a:r>
            <a:endParaRPr lang="zh-CN" altLang="en-US" dirty="0"/>
          </a:p>
        </p:txBody>
      </p:sp>
      <p:pic>
        <p:nvPicPr>
          <p:cNvPr id="5" name="图片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857364"/>
            <a:ext cx="4165385" cy="571504"/>
          </a:xfrm>
          <a:prstGeom prst="rect">
            <a:avLst/>
          </a:prstGeom>
        </p:spPr>
      </p:pic>
      <p:pic>
        <p:nvPicPr>
          <p:cNvPr id="6" name="图片 5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786058"/>
            <a:ext cx="5000660" cy="652718"/>
          </a:xfrm>
          <a:prstGeom prst="rect">
            <a:avLst/>
          </a:prstGeom>
        </p:spPr>
      </p:pic>
      <p:pic>
        <p:nvPicPr>
          <p:cNvPr id="7" name="图片 6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3" y="3857628"/>
            <a:ext cx="5783501" cy="919163"/>
          </a:xfrm>
          <a:prstGeom prst="rect">
            <a:avLst/>
          </a:prstGeom>
        </p:spPr>
      </p:pic>
      <p:pic>
        <p:nvPicPr>
          <p:cNvPr id="8" name="图片 7" descr="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1" y="5072074"/>
            <a:ext cx="2630341" cy="890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URI="#idPackageObject" Type="http://www.w3.org/2000/09/xmldsig#Object">
      <DigestMethod Algorithm="http://www.w3.org/2000/09/xmldsig#sha1"/>
      <DigestValue>y4cPd27l2MdhSKi7wuqKHAqNcP4=</DigestValue>
    </Reference>
    <Reference URI="#idOfficeObject" Type="http://www.w3.org/2000/09/xmldsig#Object">
      <DigestMethod Algorithm="http://www.w3.org/2000/09/xmldsig#sha1"/>
      <DigestValue>loyfHlU+QeC1TbNOb4nVd1BDlnQ=</DigestValue>
    </Reference>
  </SignedInfo>
  <SignatureValue>
    IxpvoFNz/kkOk7YYa7yHfqvd2TYqKpWUNGsB0yUAoWgLbHbuzeeIFyw9+HpIMajt7WVuL4CB
    t7RqHqqoxIQV273+x94CHS+pNALfCs5tIgAqfqNH0tsfW4fXkY5HHCOIdlx74gYx5ti2zSE5
    iaOies5t2gGusHbvS+dkcXc4RG4=
  </SignatureValue>
  <KeyInfo>
    <KeyValue>
      <RSAKeyValue>
        <Modulus>
            pFOVx8m5djedGWYZiqWWZxjV58lDs8eMST1Owo2DCnwhQcMPZTyRg/g/ly2AxGbw+B7rBrK5
            2M94tr4dzD+WQA/Vf1XiaId90Rk/PFAE5XwNoFitA5BTu1ebB6NIBuF0aW5PfeG1nLOba2py
            dzOJ+/696eFdlBLNFLKDzlczJpE=
          </Modulus>
        <Exponent>AQAB</Exponent>
      </RSAKeyValue>
    </KeyValue>
    <X509Data>
      <X509Certificate>
          MIIDkzCCAnugAwIBAgIQfRTZXtmgX3kw7KVUQwRs6TANBgkqhkiG9w0BAQUFADBpMR8wHQYD
          VQQKDBZBbGlwYXkuY29tIENvcnBvcmF0aW9uMRowGAYDVQQLDBFNYWNoaW5lIENBIENlbnRl
          cjEqMCgGA1UEAwwhQWxpcGF5LmNvbSBDb3Jwb3JhdGlvbiBNYWNoaW5lIENBMB4XDTE0MTAy
          MjA5NDIzN1oXDTE2MTAyMTA5NDIzN1owgYExKTAnBgNVBAMMIDIyM2E4YzkzZGExNDdhNWZj
          M2MwZjhhZmM4NjViOTcwMRIwEAYDVQQLDAlDQSBDZW50ZXIxHzAdBgNVBAoMFkFsaXBheS5j
          b20gQ29ycG9yYXRpb24xETAPBgNVBAwMCG0tYWxpcGF5MQwwCgYDVQQHDANUUFcwgZ8wDQYJ
          KoZIhvcNAQEBBQADgY0AMIGJAoGBAKRTlcfJuXY3nRlmGYqllmcY1efJQ7PHjEk9TsKNgwp8
          IUHDD2U8kYP4P5ctgMRm8Pge6wayudjPeLa+Hcw/lkAP1X9V4miHfdEZPzxQBOV8DaBYrQOQ
          U7tXmwejSAbhdGluT33htZyzm2tqcnczifv+venhXZQSzRSyg85XMyaRAgMBAAGjgaEwgZ4w
          gYMGA1UdIwR8MHqAFMi6TxpLDcUfw0pIJ1jpLbjLozL3oV2kWzBZMR0wGwYDVQQDDBRBbGlw
          YXkgVHJ1c3QgTmV0V29yazEXMBUGA1UECwwOU2VjdXJpdHlDZW50ZXIxHzAdBgNVBAoMFkFs
          aXBheS5jb20gQ29ycG9yYXRpb26CAwFogTAJBgNVHRMEAjAAMAsGA1UdDwQEAwIEkDANBgkq
          hkiG9w0BAQUFAAOCAQEAvJ9+Gu1hx/La6g6EUNIChbwjQQqjvmjgEfldDaesKtOrvUoD0RBh
          8yX6HviUiMRh/d40dEs4QsqtuJ/YZx5mRowaKLRdMre7E+vFNrt6Pc1NTnKS8rJvEOqIrCbQ
          TNVdY2hM6p3EhhmRYfUMhlScsvHjhYDDSt2xpZRHtCap/xFcAqIDKDjQY5By/7BSb0unsv/2
          jovWUQ44aFdH6dvdU9MVvaRMQBESb0Fllvf5Z11SJqKz84Np6GZxDeWHyQ6drtIb3eF9NM06
          TrqNpa0F3W0Jz2+qLxJdaffWuJ3YBQe3W8YCxvKHKBppeclO5TnGu1YtJZwU48V91RP+XOUO
          UA==
        </X509Certificate>
    </X509Data>
  </KeyInfo>
  <Object xmlns:mdssi="http://schemas.openxmlformats.org/package/2006/digital-signature"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13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6"/>
            <mdssi:RelationshipReference SourceId="rId20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5"/>
            <mdssi:RelationshipReference SourceId="rId10"/>
            <mdssi:RelationshipReference SourceId="rId19"/>
            <mdssi:RelationshipReference SourceId="rId4"/>
            <mdssi:RelationshipReference SourceId="rId9"/>
            <mdssi:RelationshipReference SourceId="rId14"/>
          </Transform>
          <Transform Algorithm="http://www.w3.org/TR/2001/REC-xml-c14n-20010315"/>
        </Transforms>
        <DigestMethod Algorithm="http://www.w3.org/2000/09/xmldsig#sha1"/>
        <DigestValue>GsOSMwsjP/vnGMwRddcsf+65c0Q=</DigestValue>
      </Reference>
      <Reference URI="/ppt/drawings/_rels/vmlDrawing1.v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5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dtPw7OCIZFFK+UJQKko9dSp5yv0=</DigestValue>
      </Reference>
      <Reference URI="/ppt/drawings/_rels/vmlDrawing2.v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  <mdssi:RelationshipReference SourceId="rId5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S3w8KmTj5kJRhaNLZ8kZLje249c=</DigestValue>
      </Reference>
      <Reference URI="/ppt/drawings/vmlDrawing1.vml?ContentType=application/vnd.openxmlformats-officedocument.vmlDrawing">
        <DigestMethod Algorithm="http://www.w3.org/2000/09/xmldsig#sha1"/>
        <DigestValue>q9eMwUyI0GbHIZCX7AefZzd1c8U=</DigestValue>
      </Reference>
      <Reference URI="/ppt/drawings/vmlDrawing2.vml?ContentType=application/vnd.openxmlformats-officedocument.vmlDrawing">
        <DigestMethod Algorithm="http://www.w3.org/2000/09/xmldsig#sha1"/>
        <DigestValue>Yr2rGMdmGpw7cTIXltHj3gZPCDQ=</DigestValue>
      </Reference>
      <Reference URI="/ppt/embeddings/oleObject1.bin?ContentType=application/vnd.openxmlformats-officedocument.oleObject">
        <DigestMethod Algorithm="http://www.w3.org/2000/09/xmldsig#sha1"/>
        <DigestValue>4h4j4U8IxKsMFr8Es8bLUhthHls=</DigestValue>
      </Reference>
      <Reference URI="/ppt/embeddings/oleObject10.bin?ContentType=application/vnd.openxmlformats-officedocument.oleObject">
        <DigestMethod Algorithm="http://www.w3.org/2000/09/xmldsig#sha1"/>
        <DigestValue>jBVsM0XWy+5U61DcIyQ+jYO4mTU=</DigestValue>
      </Reference>
      <Reference URI="/ppt/embeddings/oleObject11.bin?ContentType=application/vnd.openxmlformats-officedocument.oleObject">
        <DigestMethod Algorithm="http://www.w3.org/2000/09/xmldsig#sha1"/>
        <DigestValue>RUW07FSriuL9JBIFgZMZ7zR0LrI=</DigestValue>
      </Reference>
      <Reference URI="/ppt/embeddings/oleObject12.bin?ContentType=application/vnd.openxmlformats-officedocument.oleObject">
        <DigestMethod Algorithm="http://www.w3.org/2000/09/xmldsig#sha1"/>
        <DigestValue>iSpW5gfA5iC8Qjhds0FY9bTpEVo=</DigestValue>
      </Reference>
      <Reference URI="/ppt/embeddings/oleObject2.bin?ContentType=application/vnd.openxmlformats-officedocument.oleObject">
        <DigestMethod Algorithm="http://www.w3.org/2000/09/xmldsig#sha1"/>
        <DigestValue>6XtpHPmT9ZOqRA0+I9CilnnB2fA=</DigestValue>
      </Reference>
      <Reference URI="/ppt/embeddings/oleObject3.bin?ContentType=application/vnd.openxmlformats-officedocument.oleObject">
        <DigestMethod Algorithm="http://www.w3.org/2000/09/xmldsig#sha1"/>
        <DigestValue>5voCp3KThjcYa673jVmEQt1Tcf0=</DigestValue>
      </Reference>
      <Reference URI="/ppt/embeddings/oleObject4.bin?ContentType=application/vnd.openxmlformats-officedocument.oleObject">
        <DigestMethod Algorithm="http://www.w3.org/2000/09/xmldsig#sha1"/>
        <DigestValue>ZNecXzUng+of3l8HByVRroSPgQk=</DigestValue>
      </Reference>
      <Reference URI="/ppt/embeddings/oleObject5.bin?ContentType=application/vnd.openxmlformats-officedocument.oleObject">
        <DigestMethod Algorithm="http://www.w3.org/2000/09/xmldsig#sha1"/>
        <DigestValue>MVPKzvtNAiHtBDXF7OgQn5LbHw4=</DigestValue>
      </Reference>
      <Reference URI="/ppt/embeddings/oleObject6.bin?ContentType=application/vnd.openxmlformats-officedocument.oleObject">
        <DigestMethod Algorithm="http://www.w3.org/2000/09/xmldsig#sha1"/>
        <DigestValue>zpSDFP2EkjwVU/DpAJlQUwu2QTA=</DigestValue>
      </Reference>
      <Reference URI="/ppt/embeddings/oleObject7.bin?ContentType=application/vnd.openxmlformats-officedocument.oleObject">
        <DigestMethod Algorithm="http://www.w3.org/2000/09/xmldsig#sha1"/>
        <DigestValue>Dl3tZHyWd96HhU5g4EAU8577oRU=</DigestValue>
      </Reference>
      <Reference URI="/ppt/embeddings/oleObject8.bin?ContentType=application/vnd.openxmlformats-officedocument.oleObject">
        <DigestMethod Algorithm="http://www.w3.org/2000/09/xmldsig#sha1"/>
        <DigestValue>NCwYJ19RnuswsM/AUrc/DqiprQA=</DigestValue>
      </Reference>
      <Reference URI="/ppt/embeddings/oleObject9.bin?ContentType=application/vnd.openxmlformats-officedocument.oleObject">
        <DigestMethod Algorithm="http://www.w3.org/2000/09/xmldsig#sha1"/>
        <DigestValue>I5dvsMbIoN40NK2LfC3cHOIX2ZY=</DigestValue>
      </Reference>
      <Reference URI="/ppt/media/image1.jpeg?ContentType=image/jpeg">
        <DigestMethod Algorithm="http://www.w3.org/2000/09/xmldsig#sha1"/>
        <DigestValue>Sz79qzkCYtbTJmdpyH1VUMMRGGE=</DigestValue>
      </Reference>
      <Reference URI="/ppt/media/image10.jpeg?ContentType=image/jpeg">
        <DigestMethod Algorithm="http://www.w3.org/2000/09/xmldsig#sha1"/>
        <DigestValue>7EWHL60t6AMtR5GexzxNIZGVmZQ=</DigestValue>
      </Reference>
      <Reference URI="/ppt/media/image11.jpeg?ContentType=image/jpeg">
        <DigestMethod Algorithm="http://www.w3.org/2000/09/xmldsig#sha1"/>
        <DigestValue>FWqxJENeRBQ7pg8u0MvFbtwOwSw=</DigestValue>
      </Reference>
      <Reference URI="/ppt/media/image12.jpeg?ContentType=image/jpeg">
        <DigestMethod Algorithm="http://www.w3.org/2000/09/xmldsig#sha1"/>
        <DigestValue>Hr5+3vyg9gUmfRPfZU1pa0GgR0g=</DigestValue>
      </Reference>
      <Reference URI="/ppt/media/image13.jpeg?ContentType=image/jpeg">
        <DigestMethod Algorithm="http://www.w3.org/2000/09/xmldsig#sha1"/>
        <DigestValue>YIdvSH13Kt2polAXLtcwx6NZWjw=</DigestValue>
      </Reference>
      <Reference URI="/ppt/media/image14.jpeg?ContentType=image/jpeg">
        <DigestMethod Algorithm="http://www.w3.org/2000/09/xmldsig#sha1"/>
        <DigestValue>Ur60A4wcS5r90tqRqCW9/+FSWOk=</DigestValue>
      </Reference>
      <Reference URI="/ppt/media/image15.jpeg?ContentType=image/jpeg">
        <DigestMethod Algorithm="http://www.w3.org/2000/09/xmldsig#sha1"/>
        <DigestValue>E+YFnFmf1BBXiB4DAqUqeGrSfrg=</DigestValue>
      </Reference>
      <Reference URI="/ppt/media/image16.jpeg?ContentType=image/jpeg">
        <DigestMethod Algorithm="http://www.w3.org/2000/09/xmldsig#sha1"/>
        <DigestValue>JRd8ekEE1fB6G/fX4Tyfu8TJ/58=</DigestValue>
      </Reference>
      <Reference URI="/ppt/media/image17.jpeg?ContentType=image/jpeg">
        <DigestMethod Algorithm="http://www.w3.org/2000/09/xmldsig#sha1"/>
        <DigestValue>xfePi2ig6RvBd07OWWWn/RQsiUU=</DigestValue>
      </Reference>
      <Reference URI="/ppt/media/image18.jpeg?ContentType=image/jpeg">
        <DigestMethod Algorithm="http://www.w3.org/2000/09/xmldsig#sha1"/>
        <DigestValue>8fgARo8vHLZ6xQPIsTNTdRrfkt8=</DigestValue>
      </Reference>
      <Reference URI="/ppt/media/image19.png?ContentType=image/png">
        <DigestMethod Algorithm="http://www.w3.org/2000/09/xmldsig#sha1"/>
        <DigestValue>tNn3QX5ioEY1fOJxIbJQl9nVYw0=</DigestValue>
      </Reference>
      <Reference URI="/ppt/media/image2.jpeg?ContentType=image/jpeg">
        <DigestMethod Algorithm="http://www.w3.org/2000/09/xmldsig#sha1"/>
        <DigestValue>pSWIG8jty7r/QQ2Cv0VK8LXvW20=</DigestValue>
      </Reference>
      <Reference URI="/ppt/media/image20.png?ContentType=image/png">
        <DigestMethod Algorithm="http://www.w3.org/2000/09/xmldsig#sha1"/>
        <DigestValue>TAKnL6J9yknB7U4dhrD4harD0qA=</DigestValue>
      </Reference>
      <Reference URI="/ppt/media/image21.png?ContentType=image/png">
        <DigestMethod Algorithm="http://www.w3.org/2000/09/xmldsig#sha1"/>
        <DigestValue>O3Q+JqDdRwNJM+ypcWqFiLKRA44=</DigestValue>
      </Reference>
      <Reference URI="/ppt/media/image22.png?ContentType=image/png">
        <DigestMethod Algorithm="http://www.w3.org/2000/09/xmldsig#sha1"/>
        <DigestValue>wc8p650NtzKILRslw+fR/MpoNzs=</DigestValue>
      </Reference>
      <Reference URI="/ppt/media/image23.png?ContentType=image/png">
        <DigestMethod Algorithm="http://www.w3.org/2000/09/xmldsig#sha1"/>
        <DigestValue>W/Lf/8Sfcq+jSuQS1Oci4ss7J6I=</DigestValue>
      </Reference>
      <Reference URI="/ppt/media/image24.png?ContentType=image/png">
        <DigestMethod Algorithm="http://www.w3.org/2000/09/xmldsig#sha1"/>
        <DigestValue>iwxVd268IQBFD2AaaAPTLF98Z6M=</DigestValue>
      </Reference>
      <Reference URI="/ppt/media/image25.png?ContentType=image/png">
        <DigestMethod Algorithm="http://www.w3.org/2000/09/xmldsig#sha1"/>
        <DigestValue>9+f8UtEFRH8m+FbyEvMsrFApmtM=</DigestValue>
      </Reference>
      <Reference URI="/ppt/media/image26.wmf?ContentType=image/x-wmf">
        <DigestMethod Algorithm="http://www.w3.org/2000/09/xmldsig#sha1"/>
        <DigestValue>K4Ks4GUmj1dsSNoqSzgbi67G4uk=</DigestValue>
      </Reference>
      <Reference URI="/ppt/media/image27.wmf?ContentType=image/x-wmf">
        <DigestMethod Algorithm="http://www.w3.org/2000/09/xmldsig#sha1"/>
        <DigestValue>Qr7lOQhZ6jsdLm9uMgBsfztvZ6M=</DigestValue>
      </Reference>
      <Reference URI="/ppt/media/image28.wmf?ContentType=image/x-wmf">
        <DigestMethod Algorithm="http://www.w3.org/2000/09/xmldsig#sha1"/>
        <DigestValue>1OPvlZ/OGKYoyGe1lefKO2DLDqE=</DigestValue>
      </Reference>
      <Reference URI="/ppt/media/image29.wmf?ContentType=image/x-wmf">
        <DigestMethod Algorithm="http://www.w3.org/2000/09/xmldsig#sha1"/>
        <DigestValue>NOIX3WWqLD9ofE0OYHw9dKM3iMs=</DigestValue>
      </Reference>
      <Reference URI="/ppt/media/image3.jpeg?ContentType=image/jpeg">
        <DigestMethod Algorithm="http://www.w3.org/2000/09/xmldsig#sha1"/>
        <DigestValue>byBB0dod7Z3+j4gf8rZOvANeCE8=</DigestValue>
      </Reference>
      <Reference URI="/ppt/media/image30.wmf?ContentType=image/x-wmf">
        <DigestMethod Algorithm="http://www.w3.org/2000/09/xmldsig#sha1"/>
        <DigestValue>ncE/QX9cEkETgDTw9XSSYWUbGOw=</DigestValue>
      </Reference>
      <Reference URI="/ppt/media/image31.wmf?ContentType=image/x-wmf">
        <DigestMethod Algorithm="http://www.w3.org/2000/09/xmldsig#sha1"/>
        <DigestValue>8gMGcZz0jslCsMnaqh+940IDf1o=</DigestValue>
      </Reference>
      <Reference URI="/ppt/media/image32.wmf?ContentType=image/x-wmf">
        <DigestMethod Algorithm="http://www.w3.org/2000/09/xmldsig#sha1"/>
        <DigestValue>9Xc83ATNR569Z4KddZeJzcymCKo=</DigestValue>
      </Reference>
      <Reference URI="/ppt/media/image33.wmf?ContentType=image/x-wmf">
        <DigestMethod Algorithm="http://www.w3.org/2000/09/xmldsig#sha1"/>
        <DigestValue>azj2QqWbQ7dAsqAJDr9P9URHN9E=</DigestValue>
      </Reference>
      <Reference URI="/ppt/media/image34.wmf?ContentType=image/x-wmf">
        <DigestMethod Algorithm="http://www.w3.org/2000/09/xmldsig#sha1"/>
        <DigestValue>vkV16EsohUSeTSFpIBeAui98B8k=</DigestValue>
      </Reference>
      <Reference URI="/ppt/media/image35.wmf?ContentType=image/x-wmf">
        <DigestMethod Algorithm="http://www.w3.org/2000/09/xmldsig#sha1"/>
        <DigestValue>l0KLXum3afC3ZhC5SyQKjX9H98k=</DigestValue>
      </Reference>
      <Reference URI="/ppt/media/image36.wmf?ContentType=image/x-wmf">
        <DigestMethod Algorithm="http://www.w3.org/2000/09/xmldsig#sha1"/>
        <DigestValue>TIAgKWA9sX5p3xkB7YAeJhr7VW8=</DigestValue>
      </Reference>
      <Reference URI="/ppt/media/image37.wmf?ContentType=image/x-wmf">
        <DigestMethod Algorithm="http://www.w3.org/2000/09/xmldsig#sha1"/>
        <DigestValue>e/FKBuXSzbB0rRKsxGH9yXQfHcE=</DigestValue>
      </Reference>
      <Reference URI="/ppt/media/image4.jpeg?ContentType=image/jpeg">
        <DigestMethod Algorithm="http://www.w3.org/2000/09/xmldsig#sha1"/>
        <DigestValue>iUWolWNJmJd07nZRbZALTmBIJv0=</DigestValue>
      </Reference>
      <Reference URI="/ppt/media/image5.jpeg?ContentType=image/jpeg">
        <DigestMethod Algorithm="http://www.w3.org/2000/09/xmldsig#sha1"/>
        <DigestValue>EWCtmOE6UM9KmC7Es9udz8Wr3O8=</DigestValue>
      </Reference>
      <Reference URI="/ppt/media/image6.jpeg?ContentType=image/jpeg">
        <DigestMethod Algorithm="http://www.w3.org/2000/09/xmldsig#sha1"/>
        <DigestValue>ywEtgyYsr2h4tCj13GfxyrRoEH8=</DigestValue>
      </Reference>
      <Reference URI="/ppt/media/image7.jpeg?ContentType=image/jpeg">
        <DigestMethod Algorithm="http://www.w3.org/2000/09/xmldsig#sha1"/>
        <DigestValue>Pg+ctUT3GsyJQD7G1UfNNFahuiI=</DigestValue>
      </Reference>
      <Reference URI="/ppt/media/image8.jpeg?ContentType=image/jpeg">
        <DigestMethod Algorithm="http://www.w3.org/2000/09/xmldsig#sha1"/>
        <DigestValue>q8eessJrmLO+CasHPxses1gnuFE=</DigestValue>
      </Reference>
      <Reference URI="/ppt/media/image9.jpeg?ContentType=image/jpeg">
        <DigestMethod Algorithm="http://www.w3.org/2000/09/xmldsig#sha1"/>
        <DigestValue>4HedXxnbZCnfLTxH0jdOD4xg5Do=</DigestValue>
      </Reference>
      <Reference URI="/ppt/notesMasters/_rels/notesMaster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UK+aZXLskzfb720BpdJb+pH62O8=</DigestValue>
      </Reference>
      <Reference URI="/ppt/notesMasters/notesMaster1.xml?ContentType=application/vnd.openxmlformats-officedocument.presentationml.notesMaster+xml">
        <DigestMethod Algorithm="http://www.w3.org/2000/09/xmldsig#sha1"/>
        <DigestValue>P4Wr9zY2Znd2ZiSX7TWSCC7aFB8=</DigestValue>
      </Reference>
      <Reference URI="/ppt/notesSlides/_rels/notesSlide1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tOFZhLkPi+sOA8h7Onmxua+YXYA=</DigestValue>
      </Reference>
      <Reference URI="/ppt/notesSlides/_rels/notesSlide2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IYBUh88vPVkCUORZ3/TL2yRj0J4=</DigestValue>
      </Reference>
      <Reference URI="/ppt/notesSlides/notesSlide1.xml?ContentType=application/vnd.openxmlformats-officedocument.presentationml.notesSlide+xml">
        <DigestMethod Algorithm="http://www.w3.org/2000/09/xmldsig#sha1"/>
        <DigestValue>6VM6GJI8u72MKce9BsLDNgqkAhY=</DigestValue>
      </Reference>
      <Reference URI="/ppt/notesSlides/notesSlide2.xml?ContentType=application/vnd.openxmlformats-officedocument.presentationml.notesSlide+xml">
        <DigestMethod Algorithm="http://www.w3.org/2000/09/xmldsig#sha1"/>
        <DigestValue>xyZnhCn3XTvnaTBGYDpIdZotaqQ=</DigestValue>
      </Reference>
      <Reference URI="/ppt/presentation.xml?ContentType=application/vnd.openxmlformats-officedocument.presentationml.presentation.main+xml">
        <DigestMethod Algorithm="http://www.w3.org/2000/09/xmldsig#sha1"/>
        <DigestValue>qKC3HgmZRaovNoZGy4U2IRc/e3k=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4ZTJwF4ljHCPxgr13wnQ0kP0wl8=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quFOvMmCx1lzeCdGffgIE0A0V3I=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N/msErW8oKAuFrukn+AS6aWUwGg=</DigestValue>
      </Reference>
      <Reference URI="/ppt/slideLayouts/slideLayout2.xml?ContentType=application/vnd.openxmlformats-officedocument.presentationml.slideLayout+xml">
        <DigestMethod Algorithm="http://www.w3.org/2000/09/xmldsig#sha1"/>
        <DigestValue>UixBZJIQvtFUEc+UXDoxnEopbog=</DigestValue>
      </Reference>
      <Reference URI="/ppt/slideLayouts/slideLayout3.xml?ContentType=application/vnd.openxmlformats-officedocument.presentationml.slideLayout+xml">
        <DigestMethod Algorithm="http://www.w3.org/2000/09/xmldsig#sha1"/>
        <DigestValue>C+mRCq89YXlwhJheo0MuiRs3M80=</DigestValue>
      </Reference>
      <Reference URI="/ppt/slideLayouts/slideLayout4.xml?ContentType=application/vnd.openxmlformats-officedocument.presentationml.slideLayout+xml">
        <DigestMethod Algorithm="http://www.w3.org/2000/09/xmldsig#sha1"/>
        <DigestValue>MSaUcqIq2yEWqi9IZHvwg3s9hSs=</DigestValue>
      </Reference>
      <Reference URI="/ppt/slideLayouts/slideLayout5.xml?ContentType=application/vnd.openxmlformats-officedocument.presentationml.slideLayout+xml">
        <DigestMethod Algorithm="http://www.w3.org/2000/09/xmldsig#sha1"/>
        <DigestValue>lHlpvVW4MwjjAqsT4vTWuSdvsw8=</DigestValue>
      </Reference>
      <Reference URI="/ppt/slideLayouts/slideLayout6.xml?ContentType=application/vnd.openxmlformats-officedocument.presentationml.slideLayout+xml">
        <DigestMethod Algorithm="http://www.w3.org/2000/09/xmldsig#sha1"/>
        <DigestValue>MlAR1ZCvMbPrMKh54oo/I82yaTs=</DigestValue>
      </Reference>
      <Reference URI="/ppt/slideLayouts/slideLayout7.xml?ContentType=application/vnd.openxmlformats-officedocument.presentationml.slideLayout+xml">
        <DigestMethod Algorithm="http://www.w3.org/2000/09/xmldsig#sha1"/>
        <DigestValue>xcQGoe+T0OMCgaFGWpe3Tl+E0YQ=</DigestValue>
      </Reference>
      <Reference URI="/ppt/slideLayouts/slideLayout8.xml?ContentType=application/vnd.openxmlformats-officedocument.presentationml.slideLayout+xml">
        <DigestMethod Algorithm="http://www.w3.org/2000/09/xmldsig#sha1"/>
        <DigestValue>Tu47HZxXpjaQK/b003ML5iXCMJk=</DigestValue>
      </Reference>
      <Reference URI="/ppt/slideLayouts/slideLayout9.xml?ContentType=application/vnd.openxmlformats-officedocument.presentationml.slideLayout+xml">
        <DigestMethod Algorithm="http://www.w3.org/2000/09/xmldsig#sha1"/>
        <DigestValue>mEuVzrnqf4Z01bro70lLI7FXAdE=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BN3FLYQflXJZAe7U3QAyL6RXUWo=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Y4xwN4sffvEqfZ8Jv9at7OGSPhE=</DigestValue>
      </Reference>
      <Reference URI="/ppt/slides/_rels/slide10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  <mdssi:RelationshipReference SourceId="rId5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r0Z8dGhZfjmDlRl7ID9HdZoHkik=</DigestValue>
      </Reference>
      <Reference URI="/ppt/slides/_rels/slide11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ibAQ+qveqEPtf7LuubHrBWPMoPE=</DigestValue>
      </Reference>
      <Reference URI="/ppt/slides/_rels/slide12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FGJ8v8jqOTigZa/yKEuH1U+Arks=</DigestValue>
      </Reference>
      <Reference URI="/ppt/slides/_rels/slide13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5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HfX+zgC4D7bSGwMwhMWL6f+aukE=</DigestValue>
      </Reference>
      <Reference URI="/ppt/slides/_rels/slide14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5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rHMfeoqgYPeyfIC7lTJkb+aswnc=</DigestValue>
      </Reference>
      <Reference URI="/ppt/slides/_rels/slide2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UTwPhKgKJV1T/HBKe4ieCITP/W8=</DigestValue>
      </Reference>
      <Reference URI="/ppt/slides/_rels/slide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ClewwsyHsbKKGGByzGhflB1yGDM=</DigestValue>
      </Reference>
      <Reference URI="/ppt/slides/_rels/slide4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Q9JEoVDLLKyO++OL6ZQevGRL8VE=</DigestValue>
      </Reference>
      <Reference URI="/ppt/slides/_rels/slide5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5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qpOuBiGMMeCXETCeHk9oOEz2nuc=</DigestValue>
      </Reference>
      <Reference URI="/ppt/slides/_rels/slide6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dsn8tw+sM/1kqp7fDQN5Jvqi3RA=</DigestValue>
      </Reference>
      <Reference URI="/ppt/slides/_rels/slide7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5AV2F1flQryXWMq48zaKrEr3k0g=</DigestValue>
      </Reference>
      <Reference URI="/ppt/slides/_rels/slide8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jyVWLj6ICHJkuy9C7FyXaAm/tlo=</DigestValue>
      </Reference>
      <Reference URI="/ppt/slides/_rels/slide9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  <mdssi:RelationshipReference SourceId="rId5"/>
            <mdssi:RelationshipReference SourceId="rId4"/>
          </Transform>
          <Transform Algorithm="http://www.w3.org/TR/2001/REC-xml-c14n-20010315"/>
        </Transforms>
        <DigestMethod Algorithm="http://www.w3.org/2000/09/xmldsig#sha1"/>
        <DigestValue>4Li++oXZdk7TUI19C4uT+/vusj4=</DigestValue>
      </Reference>
      <Reference URI="/ppt/slides/slide1.xml?ContentType=application/vnd.openxmlformats-officedocument.presentationml.slide+xml">
        <DigestMethod Algorithm="http://www.w3.org/2000/09/xmldsig#sha1"/>
        <DigestValue>6OwwVuxNNwt9G34JyWh07IW+en4=</DigestValue>
      </Reference>
      <Reference URI="/ppt/slides/slide10.xml?ContentType=application/vnd.openxmlformats-officedocument.presentationml.slide+xml">
        <DigestMethod Algorithm="http://www.w3.org/2000/09/xmldsig#sha1"/>
        <DigestValue>YJ+P35HGaTA6tKGQAWBLWHb9W14=</DigestValue>
      </Reference>
      <Reference URI="/ppt/slides/slide11.xml?ContentType=application/vnd.openxmlformats-officedocument.presentationml.slide+xml">
        <DigestMethod Algorithm="http://www.w3.org/2000/09/xmldsig#sha1"/>
        <DigestValue>6P5kwmeJbY7Kb4K4onZ3QNCuolI=</DigestValue>
      </Reference>
      <Reference URI="/ppt/slides/slide12.xml?ContentType=application/vnd.openxmlformats-officedocument.presentationml.slide+xml">
        <DigestMethod Algorithm="http://www.w3.org/2000/09/xmldsig#sha1"/>
        <DigestValue>W7F3vmY4IynWUkK4Sp0x7LUjeNM=</DigestValue>
      </Reference>
      <Reference URI="/ppt/slides/slide13.xml?ContentType=application/vnd.openxmlformats-officedocument.presentationml.slide+xml">
        <DigestMethod Algorithm="http://www.w3.org/2000/09/xmldsig#sha1"/>
        <DigestValue>s3dxFBibyZOAVV+J69Z0Eh420dA=</DigestValue>
      </Reference>
      <Reference URI="/ppt/slides/slide14.xml?ContentType=application/vnd.openxmlformats-officedocument.presentationml.slide+xml">
        <DigestMethod Algorithm="http://www.w3.org/2000/09/xmldsig#sha1"/>
        <DigestValue>o8h5cTsxkaJ0CR3v0JZ1Q5zE3WU=</DigestValue>
      </Reference>
      <Reference URI="/ppt/slides/slide2.xml?ContentType=application/vnd.openxmlformats-officedocument.presentationml.slide+xml">
        <DigestMethod Algorithm="http://www.w3.org/2000/09/xmldsig#sha1"/>
        <DigestValue>kfijAMCGBXi2gYFk0afnMLqgoxQ=</DigestValue>
      </Reference>
      <Reference URI="/ppt/slides/slide3.xml?ContentType=application/vnd.openxmlformats-officedocument.presentationml.slide+xml">
        <DigestMethod Algorithm="http://www.w3.org/2000/09/xmldsig#sha1"/>
        <DigestValue>I0SLV+hFpBRbOgWZHym+Z9hVrEU=</DigestValue>
      </Reference>
      <Reference URI="/ppt/slides/slide4.xml?ContentType=application/vnd.openxmlformats-officedocument.presentationml.slide+xml">
        <DigestMethod Algorithm="http://www.w3.org/2000/09/xmldsig#sha1"/>
        <DigestValue>bnY5B210/j1rSE9g4EigYrppS/o=</DigestValue>
      </Reference>
      <Reference URI="/ppt/slides/slide5.xml?ContentType=application/vnd.openxmlformats-officedocument.presentationml.slide+xml">
        <DigestMethod Algorithm="http://www.w3.org/2000/09/xmldsig#sha1"/>
        <DigestValue>/VRiEiZa/LBrjNnK5U8Unyx7Qlo=</DigestValue>
      </Reference>
      <Reference URI="/ppt/slides/slide6.xml?ContentType=application/vnd.openxmlformats-officedocument.presentationml.slide+xml">
        <DigestMethod Algorithm="http://www.w3.org/2000/09/xmldsig#sha1"/>
        <DigestValue>Q4jPc7MrfTGbFnBPKxed2ZzC1Yo=</DigestValue>
      </Reference>
      <Reference URI="/ppt/slides/slide7.xml?ContentType=application/vnd.openxmlformats-officedocument.presentationml.slide+xml">
        <DigestMethod Algorithm="http://www.w3.org/2000/09/xmldsig#sha1"/>
        <DigestValue>RVU44hXCbM74M5ikg6kJtPAAlb8=</DigestValue>
      </Reference>
      <Reference URI="/ppt/slides/slide8.xml?ContentType=application/vnd.openxmlformats-officedocument.presentationml.slide+xml">
        <DigestMethod Algorithm="http://www.w3.org/2000/09/xmldsig#sha1"/>
        <DigestValue>74PLKmyQn1+pF+ixKJq6S58F5Qs=</DigestValue>
      </Reference>
      <Reference URI="/ppt/slides/slide9.xml?ContentType=application/vnd.openxmlformats-officedocument.presentationml.slide+xml">
        <DigestMethod Algorithm="http://www.w3.org/2000/09/xmldsig#sha1"/>
        <DigestValue>GJaxnii/0m4WWR8k9w7kj8bZ0rk=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theme1.xml?ContentType=application/vnd.openxmlformats-officedocument.theme+xml">
        <DigestMethod Algorithm="http://www.w3.org/2000/09/xmldsig#sha1"/>
        <DigestValue>FTuu3BS+QgoLm/Mdgbnnc4rxPYU=</DigestValue>
      </Reference>
      <Reference URI="/ppt/theme/theme2.xml?ContentType=application/vnd.openxmlformats-officedocument.theme+xml">
        <DigestMethod Algorithm="http://www.w3.org/2000/09/xmldsig#sha1"/>
        <DigestValue>FTuu3BS+QgoLm/Mdgbnnc4rxPYU=</DigestValue>
      </Reference>
    </Manifest>
    <SignatureProperties>
      <SignatureProperty Id="idSignatureTime" Target="#idPackageSignature">
        <mdssi:SignatureTime>
          <mdssi:Format>YYYY-MM-DDThh:mm:ssTZD</mdssi:Format>
          <mdssi:Value>2015-02-15T04:45:06Z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123</SignatureComments>
          <WindowsVersion>6.1</WindowsVersion>
          <OfficeVersion>12.0</OfficeVersion>
          <ApplicationVersion>12.0</ApplicationVersion>
          <Monitors>1</Monitors>
          <HorizontalResolution>1366</HorizontalResolution>
          <VerticalResolution>768</VerticalResolution>
          <ColorDepth>32</ColorDepth>
          <SignatureProviderId>{00000000-0000-0000-0000-000000000000}</SignatureProviderId>
          <SignatureProviderUrl/>
          <SignatureProviderDetails>9</SignatureProviderDetails>
          <ManifestHashAlgorithm>http://www.w3.org/2000/09/xmldsig#sha1</ManifestHashAlgorithm>
          <SignatureType>1</SignatureType>
        </SignatureInfoV1>
      </SignatureProperty>
    </Signature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1332</Words>
  <PresentationFormat>全屏显示(4:3)</PresentationFormat>
  <Paragraphs>227</Paragraphs>
  <Slides>14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公式</vt:lpstr>
      <vt:lpstr>单向全桥整流滤波电路</vt:lpstr>
      <vt:lpstr>1. 全桥整流滤波电路组成</vt:lpstr>
      <vt:lpstr>幻灯片 3</vt:lpstr>
      <vt:lpstr>一、全桥整流电路</vt:lpstr>
      <vt:lpstr>幻灯片 5</vt:lpstr>
      <vt:lpstr>二、脉动系数Ｓ</vt:lpstr>
      <vt:lpstr>三、整流滤波电路</vt:lpstr>
      <vt:lpstr>幻灯片 8</vt:lpstr>
      <vt:lpstr>幻灯片 9</vt:lpstr>
      <vt:lpstr>四、整流桥堆的选取</vt:lpstr>
      <vt:lpstr>幻灯片 11</vt:lpstr>
      <vt:lpstr>四、整流桥堆的选取</vt:lpstr>
      <vt:lpstr>幻灯片 13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单向全桥整理电路</dc:title>
  <cp:lastModifiedBy>User</cp:lastModifiedBy>
  <cp:revision>157</cp:revision>
  <dcterms:modified xsi:type="dcterms:W3CDTF">2015-02-15T04:45:06Z</dcterms:modified>
</cp:coreProperties>
</file>