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54" r:id="rId1"/>
  </p:sldMasterIdLst>
  <p:notesMasterIdLst>
    <p:notesMasterId r:id="rId43"/>
  </p:notesMasterIdLst>
  <p:sldIdLst>
    <p:sldId id="256" r:id="rId2"/>
    <p:sldId id="342" r:id="rId3"/>
    <p:sldId id="388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6" r:id="rId15"/>
    <p:sldId id="445" r:id="rId16"/>
    <p:sldId id="446" r:id="rId17"/>
    <p:sldId id="447" r:id="rId18"/>
    <p:sldId id="435" r:id="rId19"/>
    <p:sldId id="437" r:id="rId20"/>
    <p:sldId id="440" r:id="rId21"/>
    <p:sldId id="448" r:id="rId22"/>
    <p:sldId id="449" r:id="rId23"/>
    <p:sldId id="450" r:id="rId24"/>
    <p:sldId id="451" r:id="rId25"/>
    <p:sldId id="438" r:id="rId26"/>
    <p:sldId id="452" r:id="rId27"/>
    <p:sldId id="465" r:id="rId28"/>
    <p:sldId id="453" r:id="rId29"/>
    <p:sldId id="454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41" r:id="rId41"/>
    <p:sldId id="424" r:id="rId42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4D86"/>
    <a:srgbClr val="FCD20A"/>
    <a:srgbClr val="FFAA5F"/>
    <a:srgbClr val="FEF0AF"/>
    <a:srgbClr val="000066"/>
    <a:srgbClr val="568424"/>
    <a:srgbClr val="CC99FF"/>
    <a:srgbClr val="69BFFF"/>
    <a:srgbClr val="5826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65" autoAdjust="0"/>
    <p:restoredTop sz="87585" autoAdjust="0"/>
  </p:normalViewPr>
  <p:slideViewPr>
    <p:cSldViewPr>
      <p:cViewPr varScale="1">
        <p:scale>
          <a:sx n="57" d="100"/>
          <a:sy n="57" d="100"/>
        </p:scale>
        <p:origin x="-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Documents\Downloads\n-e-e-p-d-l-c-q-p-l-18-xls%20(1)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1981823558196814E-2"/>
          <c:y val="3.0266067115675612E-2"/>
          <c:w val="0.92472472346739965"/>
          <c:h val="0.81583338242320702"/>
        </c:manualLayout>
      </c:layout>
      <c:barChart>
        <c:barDir val="col"/>
        <c:grouping val="clustered"/>
        <c:ser>
          <c:idx val="0"/>
          <c:order val="0"/>
          <c:cat>
            <c:numRef>
              <c:f>'Count of Products'!$B$42:$B$76</c:f>
              <c:numCache>
                <c:formatCode>yyyy/m/d</c:formatCode>
                <c:ptCount val="35"/>
                <c:pt idx="0">
                  <c:v>40513</c:v>
                </c:pt>
                <c:pt idx="1">
                  <c:v>40544</c:v>
                </c:pt>
                <c:pt idx="2">
                  <c:v>40575</c:v>
                </c:pt>
                <c:pt idx="3">
                  <c:v>40603</c:v>
                </c:pt>
                <c:pt idx="4">
                  <c:v>40634</c:v>
                </c:pt>
                <c:pt idx="5">
                  <c:v>40664</c:v>
                </c:pt>
                <c:pt idx="6">
                  <c:v>40695</c:v>
                </c:pt>
                <c:pt idx="7">
                  <c:v>40725</c:v>
                </c:pt>
                <c:pt idx="8">
                  <c:v>40756</c:v>
                </c:pt>
                <c:pt idx="9">
                  <c:v>40787</c:v>
                </c:pt>
                <c:pt idx="10">
                  <c:v>40817</c:v>
                </c:pt>
                <c:pt idx="11">
                  <c:v>40848</c:v>
                </c:pt>
                <c:pt idx="12">
                  <c:v>40878</c:v>
                </c:pt>
                <c:pt idx="13">
                  <c:v>40909</c:v>
                </c:pt>
                <c:pt idx="14">
                  <c:v>40940</c:v>
                </c:pt>
                <c:pt idx="15">
                  <c:v>40969</c:v>
                </c:pt>
                <c:pt idx="16">
                  <c:v>41000</c:v>
                </c:pt>
                <c:pt idx="17">
                  <c:v>41030</c:v>
                </c:pt>
                <c:pt idx="18">
                  <c:v>41061</c:v>
                </c:pt>
                <c:pt idx="19">
                  <c:v>41091</c:v>
                </c:pt>
                <c:pt idx="20">
                  <c:v>41122</c:v>
                </c:pt>
                <c:pt idx="21">
                  <c:v>41153</c:v>
                </c:pt>
                <c:pt idx="22">
                  <c:v>41183</c:v>
                </c:pt>
                <c:pt idx="23">
                  <c:v>41214</c:v>
                </c:pt>
                <c:pt idx="24">
                  <c:v>41244</c:v>
                </c:pt>
                <c:pt idx="25">
                  <c:v>41275</c:v>
                </c:pt>
                <c:pt idx="26">
                  <c:v>41306</c:v>
                </c:pt>
                <c:pt idx="27">
                  <c:v>41334</c:v>
                </c:pt>
                <c:pt idx="28">
                  <c:v>41365</c:v>
                </c:pt>
                <c:pt idx="29">
                  <c:v>41395</c:v>
                </c:pt>
                <c:pt idx="30">
                  <c:v>41426</c:v>
                </c:pt>
                <c:pt idx="31">
                  <c:v>41456</c:v>
                </c:pt>
                <c:pt idx="32">
                  <c:v>41487</c:v>
                </c:pt>
                <c:pt idx="33">
                  <c:v>41518</c:v>
                </c:pt>
                <c:pt idx="34">
                  <c:v>41548</c:v>
                </c:pt>
              </c:numCache>
            </c:numRef>
          </c:cat>
          <c:val>
            <c:numRef>
              <c:f>'Count of Products'!$D$42:$D$76</c:f>
              <c:numCache>
                <c:formatCode>General</c:formatCode>
                <c:ptCount val="35"/>
                <c:pt idx="0">
                  <c:v>683</c:v>
                </c:pt>
                <c:pt idx="1">
                  <c:v>732</c:v>
                </c:pt>
                <c:pt idx="2">
                  <c:v>907</c:v>
                </c:pt>
                <c:pt idx="3">
                  <c:v>1069</c:v>
                </c:pt>
                <c:pt idx="4">
                  <c:v>1607</c:v>
                </c:pt>
                <c:pt idx="5">
                  <c:v>1894</c:v>
                </c:pt>
                <c:pt idx="6">
                  <c:v>2050</c:v>
                </c:pt>
                <c:pt idx="7">
                  <c:v>3269</c:v>
                </c:pt>
                <c:pt idx="8">
                  <c:v>4409</c:v>
                </c:pt>
                <c:pt idx="9">
                  <c:v>6204</c:v>
                </c:pt>
                <c:pt idx="10">
                  <c:v>7224</c:v>
                </c:pt>
                <c:pt idx="11">
                  <c:v>7565</c:v>
                </c:pt>
                <c:pt idx="12">
                  <c:v>7914</c:v>
                </c:pt>
                <c:pt idx="13">
                  <c:v>8452</c:v>
                </c:pt>
                <c:pt idx="14">
                  <c:v>9472</c:v>
                </c:pt>
                <c:pt idx="15">
                  <c:v>10166</c:v>
                </c:pt>
                <c:pt idx="16">
                  <c:v>8835</c:v>
                </c:pt>
                <c:pt idx="17">
                  <c:v>12807</c:v>
                </c:pt>
                <c:pt idx="18">
                  <c:v>13238</c:v>
                </c:pt>
                <c:pt idx="19">
                  <c:v>13940</c:v>
                </c:pt>
                <c:pt idx="20">
                  <c:v>15100</c:v>
                </c:pt>
                <c:pt idx="21">
                  <c:v>15845</c:v>
                </c:pt>
                <c:pt idx="22">
                  <c:v>16812</c:v>
                </c:pt>
                <c:pt idx="23">
                  <c:v>17423</c:v>
                </c:pt>
                <c:pt idx="24">
                  <c:v>18374</c:v>
                </c:pt>
                <c:pt idx="25">
                  <c:v>19152</c:v>
                </c:pt>
                <c:pt idx="26">
                  <c:v>20057</c:v>
                </c:pt>
                <c:pt idx="27">
                  <c:v>21708</c:v>
                </c:pt>
                <c:pt idx="28">
                  <c:v>22173</c:v>
                </c:pt>
                <c:pt idx="29">
                  <c:v>23837</c:v>
                </c:pt>
                <c:pt idx="30">
                  <c:v>25026</c:v>
                </c:pt>
                <c:pt idx="31">
                  <c:v>26167</c:v>
                </c:pt>
                <c:pt idx="32">
                  <c:v>27265</c:v>
                </c:pt>
                <c:pt idx="33">
                  <c:v>29781</c:v>
                </c:pt>
                <c:pt idx="34">
                  <c:v>30362</c:v>
                </c:pt>
              </c:numCache>
            </c:numRef>
          </c:val>
        </c:ser>
        <c:axId val="71472640"/>
        <c:axId val="71474176"/>
      </c:barChart>
      <c:dateAx>
        <c:axId val="71472640"/>
        <c:scaling>
          <c:orientation val="minMax"/>
        </c:scaling>
        <c:axPos val="b"/>
        <c:numFmt formatCode="[$-409]mmmmm/yy;@" sourceLinked="0"/>
        <c:tickLblPos val="nextTo"/>
        <c:txPr>
          <a:bodyPr rot="-27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71474176"/>
        <c:crosses val="autoZero"/>
        <c:auto val="1"/>
        <c:lblOffset val="100"/>
      </c:dateAx>
      <c:valAx>
        <c:axId val="7147417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714726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zh-CN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09881FF1-6D37-436F-BDA7-8043468723DC}" type="datetimeFigureOut">
              <a:rPr lang="zh-CN" altLang="en-US" smtClean="0"/>
              <a:pPr/>
              <a:t>2013-10-15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6"/>
            <a:ext cx="5680075" cy="4605338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9" y="9721850"/>
            <a:ext cx="3076575" cy="51117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86627633-D4D4-44C5-977D-B4129863C8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DLC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是</a:t>
            </a:r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NEEP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主导的认证计划</a:t>
            </a:r>
            <a:endParaRPr lang="en-US" altLang="zh-CN" sz="1200" dirty="0" smtClean="0">
              <a:latin typeface="Arial" pitchFamily="34" charset="0"/>
              <a:ea typeface="黑体" pitchFamily="2" charset="-122"/>
            </a:endParaRPr>
          </a:p>
          <a:p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NEEP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是成立于</a:t>
            </a:r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1996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年的地方非盈利性机构，其使命是，通过公共政策，计划策略及教育，加速北美及西太平洋地区的建筑能效发展。</a:t>
            </a:r>
            <a:endParaRPr lang="en-US" altLang="zh-CN" sz="1200" dirty="0" smtClean="0">
              <a:latin typeface="Arial" pitchFamily="34" charset="0"/>
              <a:ea typeface="黑体" pitchFamily="2" charset="-122"/>
            </a:endParaRPr>
          </a:p>
          <a:p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DLC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商用照明计划始于</a:t>
            </a:r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1998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年，对高质量、高性能、高效率的商业照明解决方案进行推动。</a:t>
            </a:r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DLC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通常会同联邦政府、地方及州政府，以及事业机构，节能计划合作组织成员等进行合作。</a:t>
            </a:r>
            <a:endParaRPr lang="en-US" altLang="zh-CN" sz="1200" dirty="0" smtClean="0">
              <a:latin typeface="Arial" pitchFamily="34" charset="0"/>
              <a:ea typeface="黑体" pitchFamily="2" charset="-122"/>
            </a:endParaRPr>
          </a:p>
          <a:p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DLC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到今年止，已经发展了</a:t>
            </a:r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14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年，其致力于尖端技术的信息传播，教育，提供工具及技术支持。</a:t>
            </a:r>
            <a:endParaRPr lang="en-US" altLang="zh-CN" sz="1200" dirty="0" smtClean="0">
              <a:latin typeface="Arial" pitchFamily="34" charset="0"/>
              <a:ea typeface="黑体" pitchFamily="2" charset="-122"/>
            </a:endParaRPr>
          </a:p>
          <a:p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2009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年</a:t>
            </a:r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DLC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成立</a:t>
            </a:r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QPL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，即认证产品清单。</a:t>
            </a:r>
            <a:endParaRPr lang="en-US" altLang="zh-CN" sz="1200" dirty="0" smtClean="0">
              <a:latin typeface="Arial" pitchFamily="34" charset="0"/>
              <a:ea typeface="黑体" pitchFamily="2" charset="-122"/>
            </a:endParaRPr>
          </a:p>
          <a:p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合作成员</a:t>
            </a:r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(member)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认为，只有经过严格测试和验证，具有高质量、高性能的产品才有资格获得能源补贴。因此他们发展该认证清单</a:t>
            </a:r>
            <a:r>
              <a:rPr lang="en-US" altLang="zh-CN" sz="1200" dirty="0" smtClean="0">
                <a:latin typeface="Arial" pitchFamily="34" charset="0"/>
                <a:ea typeface="黑体" pitchFamily="2" charset="-122"/>
              </a:rPr>
              <a:t>DLC QPL</a:t>
            </a:r>
            <a:r>
              <a:rPr lang="zh-CN" altLang="en-US" sz="1200" dirty="0" smtClean="0">
                <a:latin typeface="Arial" pitchFamily="34" charset="0"/>
                <a:ea typeface="黑体" pitchFamily="2" charset="-122"/>
              </a:rPr>
              <a:t>，限制补贴范围，在小范围（公共事业的能效计划、地区性的能源刺激计划及节能计划等）形成一个贸易壁垒。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CRI</a:t>
            </a:r>
            <a:r>
              <a:rPr lang="zh-CN" altLang="en-US" dirty="0" smtClean="0"/>
              <a:t>室内灯具要求</a:t>
            </a:r>
            <a:r>
              <a:rPr lang="en-US" altLang="zh-CN" dirty="0" smtClean="0"/>
              <a:t>80</a:t>
            </a:r>
            <a:r>
              <a:rPr lang="zh-CN" altLang="en-US" dirty="0" smtClean="0"/>
              <a:t>，比如冰箱灯，面板灯，灯管，</a:t>
            </a:r>
            <a:endParaRPr lang="en-US" altLang="zh-CN" dirty="0" smtClean="0"/>
          </a:p>
          <a:p>
            <a:r>
              <a:rPr lang="zh-CN" altLang="en-US" dirty="0" smtClean="0"/>
              <a:t>室外灯具要求</a:t>
            </a:r>
            <a:r>
              <a:rPr lang="en-US" altLang="zh-CN" dirty="0" smtClean="0"/>
              <a:t>65</a:t>
            </a:r>
            <a:r>
              <a:rPr lang="zh-CN" altLang="en-US" dirty="0" smtClean="0"/>
              <a:t>，比如路灯，车库灯，油站灯</a:t>
            </a:r>
            <a:endParaRPr lang="en-US" altLang="zh-CN" dirty="0" smtClean="0"/>
          </a:p>
          <a:p>
            <a:r>
              <a:rPr lang="en-US" altLang="zh-CN" dirty="0" smtClean="0"/>
              <a:t>High</a:t>
            </a:r>
            <a:r>
              <a:rPr lang="en-US" altLang="zh-CN" baseline="0" dirty="0" smtClean="0"/>
              <a:t> bay</a:t>
            </a:r>
            <a:r>
              <a:rPr lang="zh-CN" altLang="en-US" baseline="0" dirty="0" smtClean="0"/>
              <a:t>和</a:t>
            </a:r>
            <a:r>
              <a:rPr lang="en-US" altLang="zh-CN" baseline="0" dirty="0" smtClean="0"/>
              <a:t>low bay</a:t>
            </a:r>
            <a:r>
              <a:rPr lang="zh-CN" altLang="en-US" baseline="0" dirty="0" smtClean="0"/>
              <a:t>要求</a:t>
            </a:r>
            <a:r>
              <a:rPr lang="en-US" altLang="zh-CN" baseline="0" dirty="0" smtClean="0"/>
              <a:t>70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CCT</a:t>
            </a:r>
            <a:r>
              <a:rPr lang="zh-CN" altLang="en-US" baseline="0" dirty="0" smtClean="0"/>
              <a:t>室外和</a:t>
            </a:r>
            <a:r>
              <a:rPr lang="en-US" altLang="zh-CN" baseline="0" dirty="0" err="1" smtClean="0"/>
              <a:t>highbay</a:t>
            </a:r>
            <a:r>
              <a:rPr lang="zh-CN" altLang="en-US" baseline="0" dirty="0" smtClean="0"/>
              <a:t>最高可以宣称</a:t>
            </a:r>
            <a:r>
              <a:rPr lang="en-US" altLang="zh-CN" baseline="0" dirty="0" smtClean="0"/>
              <a:t>5700K</a:t>
            </a:r>
            <a:r>
              <a:rPr lang="zh-CN" altLang="en-US" baseline="0" dirty="0" smtClean="0"/>
              <a:t>，室内灯具可以宣称</a:t>
            </a:r>
            <a:r>
              <a:rPr lang="en-US" altLang="zh-CN" baseline="0" dirty="0" smtClean="0"/>
              <a:t>5000K</a:t>
            </a:r>
          </a:p>
          <a:p>
            <a:r>
              <a:rPr lang="zh-CN" altLang="en-US" baseline="0" dirty="0" smtClean="0"/>
              <a:t>展示柜、</a:t>
            </a:r>
            <a:r>
              <a:rPr lang="en-US" altLang="zh-CN" baseline="0" dirty="0" smtClean="0"/>
              <a:t>high bay</a:t>
            </a:r>
            <a:r>
              <a:rPr lang="zh-CN" altLang="en-US" baseline="0" dirty="0" smtClean="0"/>
              <a:t>及</a:t>
            </a:r>
            <a:r>
              <a:rPr lang="en-US" altLang="zh-CN" baseline="0" dirty="0" smtClean="0"/>
              <a:t>low bay</a:t>
            </a:r>
            <a:r>
              <a:rPr lang="zh-CN" altLang="en-US" baseline="0" dirty="0" smtClean="0"/>
              <a:t>和隧道灯要求寿命</a:t>
            </a:r>
            <a:r>
              <a:rPr lang="en-US" altLang="zh-CN" baseline="0" dirty="0" smtClean="0"/>
              <a:t>35000</a:t>
            </a:r>
            <a:r>
              <a:rPr lang="zh-CN" altLang="en-US" baseline="0" dirty="0" smtClean="0"/>
              <a:t>其他要求</a:t>
            </a:r>
            <a:r>
              <a:rPr lang="en-US" altLang="zh-CN" baseline="0" dirty="0" smtClean="0"/>
              <a:t>50000</a:t>
            </a:r>
            <a:r>
              <a:rPr lang="zh-CN" altLang="en-US" baseline="0" dirty="0" smtClean="0"/>
              <a:t>小时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担保要求</a:t>
            </a:r>
            <a:r>
              <a:rPr lang="en-US" altLang="zh-CN" baseline="0" dirty="0" smtClean="0"/>
              <a:t>5</a:t>
            </a:r>
            <a:r>
              <a:rPr lang="zh-CN" altLang="en-US" baseline="0" dirty="0" smtClean="0"/>
              <a:t>年</a:t>
            </a:r>
            <a:endParaRPr lang="en-US" altLang="zh-CN" baseline="0" dirty="0" smtClean="0"/>
          </a:p>
          <a:p>
            <a:r>
              <a:rPr lang="zh-CN" altLang="en-US" baseline="0" dirty="0" smtClean="0"/>
              <a:t>功率因数</a:t>
            </a:r>
            <a:r>
              <a:rPr lang="en-US" altLang="zh-CN" baseline="0" dirty="0" smtClean="0"/>
              <a:t>0.9</a:t>
            </a:r>
            <a:r>
              <a:rPr lang="zh-CN" altLang="en-US" baseline="0" dirty="0" smtClean="0"/>
              <a:t>， </a:t>
            </a:r>
            <a:r>
              <a:rPr lang="en-US" altLang="zh-CN" baseline="0" dirty="0" smtClean="0"/>
              <a:t>THD</a:t>
            </a:r>
            <a:r>
              <a:rPr lang="zh-CN" altLang="en-US" baseline="0" dirty="0" smtClean="0"/>
              <a:t>小于等于</a:t>
            </a:r>
            <a:r>
              <a:rPr lang="en-US" altLang="zh-CN" baseline="0" dirty="0" smtClean="0"/>
              <a:t>20%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以上公差适用于所有产品</a:t>
            </a:r>
            <a:endParaRPr lang="en-US" altLang="zh-CN" dirty="0" smtClean="0"/>
          </a:p>
          <a:p>
            <a:r>
              <a:rPr lang="zh-CN" altLang="en-US" dirty="0" smtClean="0"/>
              <a:t>该公差参考了能源之星制造商指引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客户需要在递交时准备</a:t>
            </a:r>
            <a:r>
              <a:rPr lang="en-US" altLang="zh-CN" dirty="0" smtClean="0"/>
              <a:t>ISTMT</a:t>
            </a:r>
            <a:r>
              <a:rPr lang="en-US" altLang="zh-CN" baseline="0" dirty="0" smtClean="0"/>
              <a:t> LM-80</a:t>
            </a:r>
            <a:r>
              <a:rPr lang="zh-CN" altLang="en-US" baseline="0" dirty="0" smtClean="0"/>
              <a:t>和</a:t>
            </a:r>
            <a:r>
              <a:rPr lang="en-US" altLang="zh-CN" baseline="0" dirty="0" smtClean="0"/>
              <a:t>LM-79</a:t>
            </a:r>
            <a:r>
              <a:rPr lang="zh-CN" altLang="en-US" baseline="0" dirty="0" smtClean="0"/>
              <a:t>报告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7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12</a:t>
            </a:r>
            <a:r>
              <a:rPr lang="zh-CN" altLang="en-US" dirty="0" smtClean="0"/>
              <a:t>日</a:t>
            </a:r>
            <a:r>
              <a:rPr lang="en-US" altLang="zh-CN" dirty="0" smtClean="0"/>
              <a:t>DLC</a:t>
            </a:r>
            <a:r>
              <a:rPr lang="zh-CN" altLang="en-US" dirty="0" smtClean="0"/>
              <a:t>更新了网站后，在线申请方式一直未能恢复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费用由</a:t>
            </a:r>
            <a:r>
              <a:rPr lang="en-US" altLang="zh-CN" dirty="0" smtClean="0"/>
              <a:t>NEEP</a:t>
            </a:r>
            <a:r>
              <a:rPr lang="zh-CN" altLang="en-US" dirty="0" smtClean="0"/>
              <a:t>直接收取，</a:t>
            </a:r>
            <a:r>
              <a:rPr lang="en-US" altLang="zh-CN" dirty="0" smtClean="0"/>
              <a:t>DLC</a:t>
            </a:r>
            <a:r>
              <a:rPr lang="zh-CN" altLang="en-US" dirty="0" smtClean="0"/>
              <a:t>收到客户的申请资料后会向客户发出</a:t>
            </a:r>
            <a:r>
              <a:rPr lang="en-US" altLang="zh-CN" dirty="0" smtClean="0"/>
              <a:t>invoice</a:t>
            </a:r>
            <a:r>
              <a:rPr lang="zh-CN" altLang="en-US" dirty="0" smtClean="0"/>
              <a:t>。客户填写完整信用卡信息后，确认金额并将付款单传回给</a:t>
            </a:r>
            <a:r>
              <a:rPr lang="en-US" altLang="zh-CN" dirty="0" smtClean="0"/>
              <a:t>NEEP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DLC</a:t>
            </a:r>
            <a:r>
              <a:rPr lang="zh-CN" altLang="en-US" dirty="0" smtClean="0"/>
              <a:t>将进行扣款，并开始审核。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这些资料中，客户的规格书是最容易出现不符合要求的地方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除了申请时必填的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个关键参数外，申请</a:t>
            </a:r>
            <a:r>
              <a:rPr lang="en-US" altLang="zh-CN" dirty="0" smtClean="0"/>
              <a:t>DLC</a:t>
            </a:r>
            <a:r>
              <a:rPr lang="zh-CN" altLang="en-US" dirty="0" smtClean="0"/>
              <a:t>的产品，还必须填写部分可选上报参数。所有产品必须填写电压及电压类型。</a:t>
            </a:r>
            <a:endParaRPr lang="en-US" altLang="zh-CN" dirty="0" smtClean="0"/>
          </a:p>
          <a:p>
            <a:r>
              <a:rPr lang="zh-CN" altLang="en-US" dirty="0" smtClean="0"/>
              <a:t>面板灯，支架灯，</a:t>
            </a:r>
            <a:r>
              <a:rPr lang="en-US" altLang="zh-CN" dirty="0" smtClean="0"/>
              <a:t>high bay low bay</a:t>
            </a:r>
            <a:r>
              <a:rPr lang="zh-CN" altLang="en-US" dirty="0" smtClean="0"/>
              <a:t>及灯管还需要上报</a:t>
            </a:r>
            <a:r>
              <a:rPr lang="en-US" altLang="zh-CN" dirty="0" smtClean="0"/>
              <a:t>DUV</a:t>
            </a:r>
            <a:r>
              <a:rPr lang="zh-CN" altLang="en-US" dirty="0" smtClean="0"/>
              <a:t>值</a:t>
            </a:r>
            <a:endParaRPr lang="en-US" altLang="zh-CN" dirty="0" smtClean="0"/>
          </a:p>
          <a:p>
            <a:r>
              <a:rPr lang="zh-CN" altLang="en-US" dirty="0" smtClean="0"/>
              <a:t>面板灯还需要上报两个平面居高比</a:t>
            </a:r>
            <a:endParaRPr lang="en-US" altLang="zh-CN" dirty="0" smtClean="0"/>
          </a:p>
          <a:p>
            <a:r>
              <a:rPr lang="zh-CN" altLang="en-US" dirty="0" smtClean="0"/>
              <a:t>翻新套件不需要，也不能申请</a:t>
            </a:r>
            <a:r>
              <a:rPr lang="en-US" altLang="zh-CN" dirty="0" err="1" smtClean="0"/>
              <a:t>lightingfacts</a:t>
            </a:r>
            <a:r>
              <a:rPr lang="zh-CN" altLang="en-US" dirty="0" smtClean="0"/>
              <a:t>，灯管只可以用单管数据申请。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除了申请时必填的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个关键参数外，申请</a:t>
            </a:r>
            <a:r>
              <a:rPr lang="en-US" altLang="zh-CN" dirty="0" smtClean="0"/>
              <a:t>DLC</a:t>
            </a:r>
            <a:r>
              <a:rPr lang="zh-CN" altLang="en-US" dirty="0" smtClean="0"/>
              <a:t>的产品，还必须填写部分可选上报参数。所有产品必须填写电压及电压类型。</a:t>
            </a:r>
            <a:endParaRPr lang="en-US" altLang="zh-CN" dirty="0" smtClean="0"/>
          </a:p>
          <a:p>
            <a:r>
              <a:rPr lang="zh-CN" altLang="en-US" dirty="0" smtClean="0"/>
              <a:t>面板灯，支架灯，</a:t>
            </a:r>
            <a:r>
              <a:rPr lang="en-US" altLang="zh-CN" dirty="0" smtClean="0"/>
              <a:t>high bay low bay</a:t>
            </a:r>
            <a:r>
              <a:rPr lang="zh-CN" altLang="en-US" dirty="0" smtClean="0"/>
              <a:t>及灯管还需要上报</a:t>
            </a:r>
            <a:r>
              <a:rPr lang="en-US" altLang="zh-CN" dirty="0" smtClean="0"/>
              <a:t>DUV</a:t>
            </a:r>
            <a:r>
              <a:rPr lang="zh-CN" altLang="en-US" dirty="0" smtClean="0"/>
              <a:t>值</a:t>
            </a:r>
            <a:endParaRPr lang="en-US" altLang="zh-CN" dirty="0" smtClean="0"/>
          </a:p>
          <a:p>
            <a:r>
              <a:rPr lang="zh-CN" altLang="en-US" dirty="0" smtClean="0"/>
              <a:t>面板灯还需要上报两个平面居高比</a:t>
            </a:r>
            <a:endParaRPr lang="en-US" altLang="zh-CN" dirty="0" smtClean="0"/>
          </a:p>
          <a:p>
            <a:r>
              <a:rPr lang="zh-CN" altLang="en-US" dirty="0" smtClean="0"/>
              <a:t>翻新套件不需要，也不能申请</a:t>
            </a:r>
            <a:r>
              <a:rPr lang="en-US" altLang="zh-CN" dirty="0" err="1" smtClean="0"/>
              <a:t>lightingfacts</a:t>
            </a:r>
            <a:r>
              <a:rPr lang="zh-CN" altLang="en-US" dirty="0" smtClean="0"/>
              <a:t>，灯管只可以用单管数据申请。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DLC</a:t>
            </a:r>
            <a:r>
              <a:rPr lang="zh-CN" altLang="en-US" dirty="0" smtClean="0"/>
              <a:t>有着比较独特的组织架构和运行模式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Members</a:t>
            </a:r>
            <a:r>
              <a:rPr lang="zh-CN" altLang="en-US" dirty="0" smtClean="0"/>
              <a:t>即成员，是</a:t>
            </a:r>
            <a:r>
              <a:rPr lang="en-US" altLang="zh-CN" dirty="0" smtClean="0"/>
              <a:t>DLC</a:t>
            </a:r>
            <a:r>
              <a:rPr lang="zh-CN" altLang="en-US" dirty="0" smtClean="0"/>
              <a:t>的主要组成部分，这与</a:t>
            </a:r>
            <a:r>
              <a:rPr lang="en-US" altLang="zh-CN" dirty="0" smtClean="0"/>
              <a:t>ENERGYSTAR</a:t>
            </a:r>
            <a:r>
              <a:rPr lang="zh-CN" altLang="en-US" dirty="0" smtClean="0"/>
              <a:t>的</a:t>
            </a:r>
            <a:r>
              <a:rPr lang="en-US" altLang="zh-CN" dirty="0" smtClean="0"/>
              <a:t>partner</a:t>
            </a:r>
            <a:r>
              <a:rPr lang="zh-CN" altLang="en-US" dirty="0" smtClean="0"/>
              <a:t>是两个概念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成员提供资金，制定发展战略，以及有最终决定权</a:t>
            </a:r>
            <a:endParaRPr lang="en-US" altLang="zh-CN" dirty="0" smtClean="0"/>
          </a:p>
          <a:p>
            <a:r>
              <a:rPr lang="en-US" altLang="zh-CN" dirty="0" smtClean="0"/>
              <a:t>D&amp;R</a:t>
            </a:r>
            <a:r>
              <a:rPr lang="zh-CN" altLang="en-US" dirty="0" smtClean="0"/>
              <a:t>是美国非常著名的能效顾问公司，该公司曾服务能源之星认证。目前除了负责审核</a:t>
            </a:r>
            <a:r>
              <a:rPr lang="en-US" altLang="zh-CN" dirty="0" smtClean="0"/>
              <a:t>DLC</a:t>
            </a:r>
            <a:r>
              <a:rPr lang="zh-CN" altLang="en-US" dirty="0" smtClean="0"/>
              <a:t>申请，还负责审核</a:t>
            </a:r>
            <a:r>
              <a:rPr lang="en-US" altLang="zh-CN" dirty="0" smtClean="0"/>
              <a:t>DOE lighting</a:t>
            </a:r>
            <a:r>
              <a:rPr lang="en-US" altLang="zh-CN" baseline="0" dirty="0" smtClean="0"/>
              <a:t> facts</a:t>
            </a:r>
            <a:r>
              <a:rPr lang="zh-CN" altLang="en-US" baseline="0" dirty="0" smtClean="0"/>
              <a:t>申请。</a:t>
            </a:r>
            <a:endParaRPr lang="en-US" altLang="zh-CN" baseline="0" dirty="0" smtClean="0"/>
          </a:p>
          <a:p>
            <a:r>
              <a:rPr lang="en-US" altLang="zh-CN" baseline="0" dirty="0" smtClean="0"/>
              <a:t>Technical Committee</a:t>
            </a:r>
            <a:r>
              <a:rPr lang="zh-CN" altLang="en-US" baseline="0" dirty="0" smtClean="0"/>
              <a:t>是负责技术标准部分。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kern="0" dirty="0" smtClean="0">
                <a:latin typeface="+mn-lt"/>
                <a:ea typeface="+mn-ea"/>
              </a:rPr>
              <a:t>同一型号名不可能列两次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DLC</a:t>
            </a:r>
            <a:r>
              <a:rPr lang="zh-CN" altLang="en-US" dirty="0" smtClean="0"/>
              <a:t>的成员主要集中在北美沿海和中部比较发达的城市，这些城市有些工业相对比较发达，节能潜力比较高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早几年</a:t>
            </a:r>
            <a:r>
              <a:rPr lang="en-US" altLang="zh-CN" dirty="0" smtClean="0"/>
              <a:t>DLC</a:t>
            </a:r>
            <a:r>
              <a:rPr lang="zh-CN" altLang="en-US" dirty="0" smtClean="0"/>
              <a:t>并不重视</a:t>
            </a:r>
            <a:r>
              <a:rPr lang="en-US" altLang="zh-CN" dirty="0" smtClean="0"/>
              <a:t>LOGO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的使用审核，因为一方面，那时</a:t>
            </a:r>
            <a:r>
              <a:rPr lang="en-US" altLang="zh-CN" baseline="0" dirty="0" smtClean="0"/>
              <a:t>DLC</a:t>
            </a:r>
            <a:r>
              <a:rPr lang="zh-CN" altLang="en-US" baseline="0" dirty="0" smtClean="0"/>
              <a:t>还没有像现在这样广为接收，另一个方面，他们觉得这类商用产品主要针对大宗采购和订单采购，很少涉及裸灯市场。</a:t>
            </a:r>
            <a:endParaRPr lang="en-US" altLang="zh-CN" baseline="0" dirty="0" smtClean="0"/>
          </a:p>
          <a:p>
            <a:r>
              <a:rPr lang="zh-CN" altLang="en-US" dirty="0" smtClean="0"/>
              <a:t>左边计划</a:t>
            </a:r>
            <a:r>
              <a:rPr lang="en-US" altLang="zh-CN" dirty="0" smtClean="0"/>
              <a:t>LOGO</a:t>
            </a:r>
            <a:r>
              <a:rPr lang="zh-CN" altLang="en-US" dirty="0" smtClean="0"/>
              <a:t>适用于</a:t>
            </a:r>
            <a:r>
              <a:rPr lang="en-US" altLang="zh-CN" dirty="0" smtClean="0"/>
              <a:t>DLC</a:t>
            </a:r>
            <a:r>
              <a:rPr lang="zh-CN" altLang="en-US" dirty="0" smtClean="0"/>
              <a:t>成员及可以向制造商提供测试服务的测试实验室。</a:t>
            </a:r>
            <a:endParaRPr lang="en-US" altLang="zh-CN" dirty="0" smtClean="0"/>
          </a:p>
          <a:p>
            <a:r>
              <a:rPr lang="zh-CN" altLang="en-US" dirty="0" smtClean="0"/>
              <a:t>右侧产品</a:t>
            </a:r>
            <a:r>
              <a:rPr lang="en-US" altLang="zh-CN" dirty="0" smtClean="0"/>
              <a:t>LOGO</a:t>
            </a:r>
            <a:r>
              <a:rPr lang="zh-CN" altLang="en-US" dirty="0" smtClean="0"/>
              <a:t>适用于制造商分销商，声明产品已经被</a:t>
            </a:r>
            <a:r>
              <a:rPr lang="en-US" altLang="zh-CN" dirty="0" smtClean="0"/>
              <a:t>DLC</a:t>
            </a:r>
            <a:r>
              <a:rPr lang="zh-CN" altLang="en-US" dirty="0" smtClean="0"/>
              <a:t>列名。使用左侧</a:t>
            </a:r>
            <a:r>
              <a:rPr lang="en-US" altLang="zh-CN" dirty="0" smtClean="0"/>
              <a:t>LOGO</a:t>
            </a:r>
            <a:r>
              <a:rPr lang="zh-CN" altLang="en-US" dirty="0" smtClean="0"/>
              <a:t>的产品，应该在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日前过渡完</a:t>
            </a:r>
            <a:endParaRPr lang="en-US" altLang="zh-CN" dirty="0" smtClean="0"/>
          </a:p>
          <a:p>
            <a:r>
              <a:rPr lang="en-US" altLang="zh-CN" dirty="0" smtClean="0"/>
              <a:t>DLC</a:t>
            </a:r>
            <a:r>
              <a:rPr lang="zh-CN" altLang="en-US" dirty="0" smtClean="0"/>
              <a:t>声称，违规使用该</a:t>
            </a:r>
            <a:r>
              <a:rPr lang="en-US" altLang="zh-CN" dirty="0" smtClean="0"/>
              <a:t>LOGO</a:t>
            </a:r>
            <a:r>
              <a:rPr lang="zh-CN" altLang="en-US" dirty="0" smtClean="0"/>
              <a:t>是违法的，在审核时也会对制造商规格书中的描述进行审核，在获得列名前一般不能在资料中声称获得列名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843420-F9AA-47A0-B4B5-6768801E25B5}" type="slidenum">
              <a:rPr lang="zh-CN" altLang="en-US"/>
              <a:pPr/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DLC</a:t>
            </a:r>
            <a:r>
              <a:rPr lang="zh-CN" altLang="en-US" dirty="0" smtClean="0"/>
              <a:t>目前共有成员</a:t>
            </a:r>
            <a:r>
              <a:rPr lang="en-US" altLang="zh-CN" dirty="0" smtClean="0"/>
              <a:t>61</a:t>
            </a:r>
            <a:r>
              <a:rPr lang="zh-CN" altLang="en-US" dirty="0" smtClean="0"/>
              <a:t>个，</a:t>
            </a:r>
            <a:endParaRPr lang="en-US" altLang="zh-CN" dirty="0" smtClean="0"/>
          </a:p>
          <a:p>
            <a:r>
              <a:rPr lang="zh-CN" altLang="en-US" dirty="0" smtClean="0"/>
              <a:t>魁北克电力公司</a:t>
            </a:r>
            <a:endParaRPr lang="en-US" altLang="zh-CN" dirty="0" smtClean="0"/>
          </a:p>
          <a:p>
            <a:r>
              <a:rPr lang="en-US" altLang="zh-CN" dirty="0" smtClean="0"/>
              <a:t>NSTAR</a:t>
            </a:r>
            <a:r>
              <a:rPr lang="zh-CN" altLang="en-US" dirty="0" smtClean="0"/>
              <a:t>，马赛诸塞和波士顿地区电气公司，</a:t>
            </a:r>
            <a:r>
              <a:rPr lang="en-US" altLang="zh-CN" dirty="0" smtClean="0"/>
              <a:t>10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18</a:t>
            </a:r>
            <a:r>
              <a:rPr lang="zh-CN" altLang="en-US" dirty="0" smtClean="0"/>
              <a:t>号被美国东北电力</a:t>
            </a:r>
            <a:r>
              <a:rPr lang="en-US" altLang="zh-CN" dirty="0" smtClean="0"/>
              <a:t>47.1</a:t>
            </a:r>
            <a:r>
              <a:rPr lang="zh-CN" altLang="en-US" dirty="0" smtClean="0"/>
              <a:t>亿美元收购合并成为美国最大电力公司之一</a:t>
            </a:r>
            <a:endParaRPr lang="en-US" altLang="zh-CN" dirty="0" smtClean="0"/>
          </a:p>
          <a:p>
            <a:r>
              <a:rPr lang="en-US" altLang="zh-CN" smtClean="0"/>
              <a:t>BGE</a:t>
            </a:r>
            <a:r>
              <a:rPr lang="zh-CN" altLang="en-US" smtClean="0"/>
              <a:t>比如</a:t>
            </a:r>
            <a:r>
              <a:rPr lang="zh-CN" altLang="en-US" sz="1200" b="0" i="0" kern="120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马里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兰州巴尔的摩电气公司</a:t>
            </a:r>
            <a:endParaRPr lang="en-US" altLang="zh-CN" sz="1200" b="0" i="0" kern="1200" dirty="0" smtClean="0">
              <a:solidFill>
                <a:schemeClr val="tx1"/>
              </a:solidFill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国家电网</a:t>
            </a:r>
            <a:endParaRPr lang="en-US" altLang="zh-CN" sz="1200" b="0" i="0" kern="1200" dirty="0" smtClean="0">
              <a:solidFill>
                <a:schemeClr val="tx1"/>
              </a:solidFill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altLang="zh-CN" dirty="0" smtClean="0"/>
              <a:t>PECO</a:t>
            </a:r>
            <a:r>
              <a:rPr lang="zh-CN" altLang="en-US" dirty="0" smtClean="0"/>
              <a:t>埃克斯龙电器公司子公司，</a:t>
            </a:r>
            <a:endParaRPr lang="en-US" altLang="zh-CN" dirty="0" smtClean="0"/>
          </a:p>
          <a:p>
            <a:r>
              <a:rPr lang="zh-CN" altLang="en-US" dirty="0" smtClean="0"/>
              <a:t>加拿大自然资源局</a:t>
            </a:r>
            <a:endParaRPr lang="en-US" altLang="zh-CN" dirty="0" smtClean="0"/>
          </a:p>
          <a:p>
            <a:r>
              <a:rPr lang="en-US" altLang="zh-CN" dirty="0" smtClean="0"/>
              <a:t>NEEA</a:t>
            </a:r>
            <a:r>
              <a:rPr lang="zh-CN" altLang="en-US" dirty="0" smtClean="0"/>
              <a:t>西北能效联盟，联合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多家美国西北地区事业机构和能效组织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DLC</a:t>
            </a:r>
            <a:r>
              <a:rPr lang="zh-CN" altLang="en-US" dirty="0" smtClean="0"/>
              <a:t>自成立</a:t>
            </a:r>
            <a:r>
              <a:rPr lang="en-US" altLang="zh-CN" dirty="0" smtClean="0"/>
              <a:t>QPL</a:t>
            </a:r>
            <a:r>
              <a:rPr lang="zh-CN" altLang="en-US" dirty="0" smtClean="0"/>
              <a:t>以来，以</a:t>
            </a:r>
            <a:r>
              <a:rPr lang="en-US" altLang="zh-CN" dirty="0" smtClean="0"/>
              <a:t>11</a:t>
            </a:r>
            <a:r>
              <a:rPr lang="zh-CN" altLang="en-US" dirty="0" smtClean="0"/>
              <a:t>年到</a:t>
            </a:r>
            <a:r>
              <a:rPr lang="en-US" altLang="zh-CN" dirty="0" smtClean="0"/>
              <a:t>12</a:t>
            </a:r>
            <a:r>
              <a:rPr lang="zh-CN" altLang="en-US" dirty="0" smtClean="0"/>
              <a:t>年发展最为迅速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目前</a:t>
            </a:r>
            <a:r>
              <a:rPr lang="en-US" altLang="zh-CN" dirty="0" smtClean="0"/>
              <a:t>DLC</a:t>
            </a:r>
            <a:r>
              <a:rPr lang="zh-CN" altLang="en-US" dirty="0" smtClean="0"/>
              <a:t>的列名有</a:t>
            </a:r>
            <a:r>
              <a:rPr lang="en-US" altLang="zh-CN" dirty="0" smtClean="0"/>
              <a:t>24M</a:t>
            </a:r>
            <a:r>
              <a:rPr lang="zh-CN" altLang="en-US" dirty="0" smtClean="0"/>
              <a:t>之大，列名产品超过</a:t>
            </a:r>
            <a:r>
              <a:rPr lang="en-US" altLang="zh-CN" dirty="0" smtClean="0"/>
              <a:t>3</a:t>
            </a:r>
            <a:r>
              <a:rPr lang="zh-CN" altLang="en-US" dirty="0" smtClean="0"/>
              <a:t>万个型号。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其中路灯列名超过</a:t>
            </a:r>
            <a:r>
              <a:rPr lang="en-US" altLang="zh-CN" dirty="0" smtClean="0"/>
              <a:t>1</a:t>
            </a:r>
            <a:r>
              <a:rPr lang="zh-CN" altLang="en-US" dirty="0" smtClean="0"/>
              <a:t>万两千个，占主要部分，也是</a:t>
            </a:r>
            <a:r>
              <a:rPr lang="en-US" altLang="zh-CN" dirty="0" smtClean="0"/>
              <a:t>DLC</a:t>
            </a:r>
            <a:r>
              <a:rPr lang="zh-CN" altLang="en-US" dirty="0" smtClean="0"/>
              <a:t>补贴的重点产品</a:t>
            </a:r>
            <a:endParaRPr lang="en-US" altLang="zh-CN" dirty="0" smtClean="0"/>
          </a:p>
          <a:p>
            <a:r>
              <a:rPr lang="en-US" altLang="zh-CN" dirty="0" smtClean="0"/>
              <a:t>High bay</a:t>
            </a:r>
            <a:r>
              <a:rPr lang="zh-CN" altLang="en-US" dirty="0" smtClean="0"/>
              <a:t>，广场区域照明，停车场照明及室外装饰灯具都超过一千个型号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(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每年大约更新两次，此次更新时间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2013-9-27</a:t>
            </a:r>
            <a:r>
              <a:rPr lang="en-US" altLang="zh-CN" sz="1200" b="0" u="none" kern="0" dirty="0" smtClean="0">
                <a:solidFill>
                  <a:sysClr val="windowText" lastClr="000000"/>
                </a:solidFill>
                <a:latin typeface="黑体" pitchFamily="2" charset="-122"/>
                <a:ea typeface="黑体" pitchFamily="2" charset="-122"/>
              </a:rPr>
              <a:t>)</a:t>
            </a:r>
          </a:p>
          <a:p>
            <a:r>
              <a:rPr lang="zh-CN" altLang="en-US" sz="1200" b="0" u="none" dirty="0" smtClean="0">
                <a:solidFill>
                  <a:schemeClr val="tx1"/>
                </a:solidFill>
              </a:rPr>
              <a:t>旧版本</a:t>
            </a:r>
            <a:r>
              <a:rPr lang="en-US" altLang="zh-CN" sz="1200" b="0" u="none" dirty="0" smtClean="0">
                <a:solidFill>
                  <a:schemeClr val="tx1"/>
                </a:solidFill>
              </a:rPr>
              <a:t>2.0</a:t>
            </a:r>
            <a:r>
              <a:rPr lang="zh-CN" altLang="en-US" sz="1200" b="0" u="none" dirty="0" smtClean="0">
                <a:solidFill>
                  <a:schemeClr val="tx1"/>
                </a:solidFill>
              </a:rPr>
              <a:t>标准认证的产品不需要升级（相比旧标准产品要求没有变化只是增加了分类）</a:t>
            </a:r>
            <a:endParaRPr lang="en-US" altLang="zh-CN" sz="1200" b="0" u="none" dirty="0" smtClean="0">
              <a:solidFill>
                <a:schemeClr val="tx1"/>
              </a:solidFill>
            </a:endParaRPr>
          </a:p>
          <a:p>
            <a:pPr marL="7200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新标准增加了直线型灯具（支架灯），并按照不同的光分布分为四种类型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7200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0.6m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灯管被增加到标准中</a:t>
            </a:r>
          </a:p>
          <a:p>
            <a:endParaRPr lang="en-US" altLang="zh-CN" sz="1200" b="0" u="none" kern="0" dirty="0" smtClean="0">
              <a:solidFill>
                <a:sysClr val="windowText" lastClr="000000"/>
              </a:solidFill>
              <a:latin typeface="黑体" pitchFamily="2" charset="-122"/>
              <a:ea typeface="黑体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第一个是典型路灯，广场照明，是高杆安装的。第二个是高杆安装的装饰灯具，性能要求上光通量与路灯一致，只是光分布要求较低，这个产品可以向上照射，路灯不可以，光效为</a:t>
            </a:r>
            <a:r>
              <a:rPr lang="en-US" altLang="zh-CN" dirty="0" smtClean="0"/>
              <a:t>60</a:t>
            </a:r>
            <a:r>
              <a:rPr lang="zh-CN" altLang="en-US" dirty="0" smtClean="0"/>
              <a:t>（路灯为</a:t>
            </a:r>
            <a:r>
              <a:rPr lang="en-US" altLang="zh-CN" dirty="0" smtClean="0"/>
              <a:t>70</a:t>
            </a:r>
            <a:r>
              <a:rPr lang="zh-CN" altLang="en-US" dirty="0" smtClean="0"/>
              <a:t>）。这个产品长的可能像橡果，（冰河世纪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第三类为墙壁安装的区域照明，注意这个是室外灯具，这个产品分类貌似与能源之星灯具的室外定向灯具有一定重合。光通量都是</a:t>
            </a:r>
            <a:r>
              <a:rPr lang="en-US" altLang="zh-CN" dirty="0" smtClean="0"/>
              <a:t>300</a:t>
            </a:r>
            <a:r>
              <a:rPr lang="zh-CN" altLang="en-US" dirty="0" smtClean="0"/>
              <a:t>，向上不能有光。但能源之星光效只要求</a:t>
            </a:r>
            <a:r>
              <a:rPr lang="en-US" altLang="zh-CN" dirty="0" smtClean="0"/>
              <a:t>35</a:t>
            </a:r>
            <a:r>
              <a:rPr lang="zh-CN" altLang="en-US" dirty="0" smtClean="0"/>
              <a:t>，寿命</a:t>
            </a:r>
            <a:r>
              <a:rPr lang="en-US" altLang="zh-CN" dirty="0" smtClean="0"/>
              <a:t>35000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DLC</a:t>
            </a:r>
            <a:r>
              <a:rPr lang="zh-CN" altLang="en-US" dirty="0" smtClean="0"/>
              <a:t>要求</a:t>
            </a:r>
            <a:r>
              <a:rPr lang="en-US" altLang="zh-CN" dirty="0" smtClean="0"/>
              <a:t>70</a:t>
            </a:r>
            <a:r>
              <a:rPr lang="zh-CN" altLang="en-US" dirty="0" smtClean="0"/>
              <a:t>，寿命</a:t>
            </a:r>
            <a:r>
              <a:rPr lang="en-US" altLang="zh-CN" dirty="0" smtClean="0"/>
              <a:t>50000</a:t>
            </a:r>
          </a:p>
          <a:p>
            <a:r>
              <a:rPr lang="zh-CN" altLang="en-US" dirty="0" smtClean="0"/>
              <a:t>第四个为类似路桩栅栏的灯。第</a:t>
            </a:r>
            <a:r>
              <a:rPr lang="en-US" altLang="zh-CN" dirty="0" smtClean="0"/>
              <a:t>7</a:t>
            </a:r>
            <a:r>
              <a:rPr lang="zh-CN" altLang="en-US" dirty="0" smtClean="0"/>
              <a:t>类和第</a:t>
            </a:r>
            <a:r>
              <a:rPr lang="en-US" altLang="zh-CN" dirty="0" smtClean="0"/>
              <a:t>8</a:t>
            </a:r>
            <a:r>
              <a:rPr lang="zh-CN" altLang="en-US" dirty="0" smtClean="0"/>
              <a:t>类产品是重点照明，不过</a:t>
            </a:r>
            <a:r>
              <a:rPr lang="en-US" altLang="zh-CN" dirty="0" smtClean="0"/>
              <a:t>DLC</a:t>
            </a:r>
            <a:r>
              <a:rPr lang="zh-CN" altLang="en-US" dirty="0" smtClean="0"/>
              <a:t>对角度的要求并不高，但必须宣称一个</a:t>
            </a:r>
            <a:r>
              <a:rPr lang="en-US" altLang="zh-CN" dirty="0" smtClean="0"/>
              <a:t>NEMA </a:t>
            </a:r>
            <a:r>
              <a:rPr lang="zh-CN" altLang="en-US" dirty="0" smtClean="0"/>
              <a:t>光束类型，比如</a:t>
            </a:r>
            <a:r>
              <a:rPr lang="en-US" altLang="zh-CN" dirty="0" smtClean="0"/>
              <a:t>NEMA 6X7</a:t>
            </a:r>
            <a:r>
              <a:rPr lang="zh-CN" altLang="en-US" dirty="0" smtClean="0"/>
              <a:t>，代表</a:t>
            </a:r>
            <a:r>
              <a:rPr lang="en-US" altLang="zh-CN" dirty="0" smtClean="0"/>
              <a:t>10%</a:t>
            </a:r>
            <a:r>
              <a:rPr lang="zh-CN" altLang="en-US" dirty="0" smtClean="0"/>
              <a:t>光束角的范围。两类产品主要区别为光通量，</a:t>
            </a:r>
            <a:r>
              <a:rPr lang="en-US" altLang="zh-CN" dirty="0" smtClean="0"/>
              <a:t>1000</a:t>
            </a:r>
            <a:r>
              <a:rPr lang="zh-CN" altLang="en-US" dirty="0" smtClean="0"/>
              <a:t>流明以下为第</a:t>
            </a:r>
            <a:r>
              <a:rPr lang="en-US" altLang="zh-CN" dirty="0" smtClean="0"/>
              <a:t>7</a:t>
            </a:r>
            <a:r>
              <a:rPr lang="zh-CN" altLang="en-US" dirty="0" smtClean="0"/>
              <a:t>类。</a:t>
            </a:r>
            <a:endParaRPr lang="en-US" altLang="zh-CN" dirty="0" smtClean="0"/>
          </a:p>
          <a:p>
            <a:r>
              <a:rPr lang="zh-CN" altLang="en-US" dirty="0" smtClean="0"/>
              <a:t>第</a:t>
            </a:r>
            <a:r>
              <a:rPr lang="en-US" altLang="zh-CN" dirty="0" smtClean="0"/>
              <a:t>9</a:t>
            </a:r>
            <a:r>
              <a:rPr lang="zh-CN" altLang="en-US" dirty="0" smtClean="0"/>
              <a:t>类产品要求必须配备传感器。从第十类开始是室内灯具，</a:t>
            </a:r>
            <a:r>
              <a:rPr lang="en-US" altLang="zh-CN" dirty="0" smtClean="0"/>
              <a:t>10</a:t>
            </a:r>
            <a:r>
              <a:rPr lang="zh-CN" altLang="en-US" dirty="0" smtClean="0"/>
              <a:t>类洗墙灯，目前黎明产品不多。</a:t>
            </a:r>
            <a:r>
              <a:rPr lang="en-US" altLang="zh-CN" dirty="0" smtClean="0"/>
              <a:t>11</a:t>
            </a:r>
            <a:r>
              <a:rPr lang="zh-CN" altLang="en-US" dirty="0" smtClean="0"/>
              <a:t>类是轨道灯。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14</a:t>
            </a:r>
            <a:r>
              <a:rPr lang="zh-CN" altLang="en-US" dirty="0" smtClean="0"/>
              <a:t>类是条形灯通常安装在玻璃橱边缘 的展示柜照明 </a:t>
            </a:r>
            <a:r>
              <a:rPr lang="en-US" altLang="zh-CN" dirty="0" smtClean="0"/>
              <a:t>15</a:t>
            </a:r>
            <a:r>
              <a:rPr lang="zh-CN" altLang="en-US" dirty="0" smtClean="0"/>
              <a:t>到</a:t>
            </a:r>
            <a:r>
              <a:rPr lang="en-US" altLang="zh-CN" dirty="0" smtClean="0"/>
              <a:t>17</a:t>
            </a:r>
            <a:r>
              <a:rPr lang="zh-CN" altLang="en-US" dirty="0" smtClean="0"/>
              <a:t>是面板灯</a:t>
            </a:r>
            <a:endParaRPr lang="en-US" altLang="zh-CN" dirty="0" smtClean="0"/>
          </a:p>
          <a:p>
            <a:r>
              <a:rPr lang="en-US" altLang="zh-CN" dirty="0" smtClean="0"/>
              <a:t>18</a:t>
            </a:r>
            <a:r>
              <a:rPr lang="zh-CN" altLang="en-US" dirty="0" smtClean="0"/>
              <a:t>到</a:t>
            </a:r>
            <a:r>
              <a:rPr lang="en-US" altLang="zh-CN" dirty="0" smtClean="0"/>
              <a:t>21</a:t>
            </a:r>
            <a:r>
              <a:rPr lang="zh-CN" altLang="en-US" dirty="0" smtClean="0"/>
              <a:t>都是一样的支架灯，只是光分布不同。这类产品一般是吊装或表面安装，宽度不超过</a:t>
            </a:r>
            <a:r>
              <a:rPr lang="en-US" altLang="zh-CN" dirty="0" smtClean="0"/>
              <a:t>12</a:t>
            </a:r>
            <a:r>
              <a:rPr lang="zh-CN" altLang="en-US" dirty="0" smtClean="0"/>
              <a:t>英寸。产品可能首尾可以连接，按照光分布，分为直射</a:t>
            </a:r>
            <a:r>
              <a:rPr lang="en-US" altLang="zh-CN" dirty="0" smtClean="0"/>
              <a:t>0-60:40%</a:t>
            </a:r>
            <a:r>
              <a:rPr lang="zh-CN" altLang="en-US" dirty="0" smtClean="0"/>
              <a:t>，反射</a:t>
            </a:r>
            <a:r>
              <a:rPr lang="en-US" altLang="zh-CN" dirty="0" smtClean="0"/>
              <a:t>90-150:50%</a:t>
            </a:r>
            <a:r>
              <a:rPr lang="zh-CN" altLang="en-US" dirty="0" smtClean="0"/>
              <a:t>，半直射</a:t>
            </a:r>
            <a:r>
              <a:rPr lang="en-US" altLang="zh-CN" dirty="0" smtClean="0"/>
              <a:t>0-60:40%, 90-150:35%</a:t>
            </a:r>
            <a:r>
              <a:rPr lang="zh-CN" altLang="en-US" dirty="0" smtClean="0"/>
              <a:t>和半反射</a:t>
            </a:r>
            <a:r>
              <a:rPr lang="en-US" altLang="zh-CN" dirty="0" smtClean="0"/>
              <a:t>90-150:50%</a:t>
            </a:r>
            <a:r>
              <a:rPr lang="zh-CN" altLang="en-US" dirty="0" smtClean="0"/>
              <a:t>，</a:t>
            </a:r>
            <a:r>
              <a:rPr lang="en-US" altLang="zh-CN" dirty="0" smtClean="0"/>
              <a:t>0-60:25%</a:t>
            </a:r>
            <a:r>
              <a:rPr lang="zh-CN" altLang="en-US" dirty="0" smtClean="0"/>
              <a:t>灯具。</a:t>
            </a:r>
            <a:endParaRPr lang="en-US" altLang="zh-CN" dirty="0" smtClean="0"/>
          </a:p>
          <a:p>
            <a:r>
              <a:rPr lang="en-US" altLang="zh-CN" dirty="0" smtClean="0"/>
              <a:t>High bay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low bay</a:t>
            </a:r>
            <a:r>
              <a:rPr lang="zh-CN" altLang="en-US" dirty="0" smtClean="0"/>
              <a:t>有不同的光通量要求（</a:t>
            </a:r>
            <a:r>
              <a:rPr lang="en-US" altLang="zh-CN" dirty="0" smtClean="0"/>
              <a:t>10000</a:t>
            </a:r>
            <a:r>
              <a:rPr lang="zh-CN" altLang="en-US" dirty="0" smtClean="0"/>
              <a:t>和</a:t>
            </a:r>
            <a:r>
              <a:rPr lang="en-US" altLang="zh-CN" dirty="0" smtClean="0"/>
              <a:t>5000</a:t>
            </a:r>
            <a:r>
              <a:rPr lang="zh-CN" altLang="en-US" dirty="0" smtClean="0"/>
              <a:t>）因为安装高度不同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LED</a:t>
            </a:r>
            <a:r>
              <a:rPr lang="zh-CN" altLang="en-US" dirty="0" smtClean="0"/>
              <a:t>替换式的</a:t>
            </a:r>
            <a:r>
              <a:rPr lang="en-US" altLang="zh-CN" dirty="0" smtClean="0"/>
              <a:t>T8</a:t>
            </a:r>
            <a:r>
              <a:rPr lang="zh-CN" altLang="en-US" dirty="0" smtClean="0"/>
              <a:t>灯管一度是</a:t>
            </a:r>
            <a:r>
              <a:rPr lang="en-US" altLang="zh-CN" dirty="0" smtClean="0"/>
              <a:t>DLC</a:t>
            </a:r>
            <a:r>
              <a:rPr lang="zh-CN" altLang="en-US" dirty="0" smtClean="0"/>
              <a:t>认证的热点，目前列名的产品有八百多个型号</a:t>
            </a:r>
            <a:endParaRPr lang="en-US" altLang="zh-CN" dirty="0" smtClean="0"/>
          </a:p>
          <a:p>
            <a:r>
              <a:rPr lang="zh-CN" altLang="en-US" dirty="0" smtClean="0"/>
              <a:t>在旧标准中，安装方式的要求和居高比的要求都曾是比较难以满足的。在标准更新后，安装方式要求已经免除了，所有灯管，无论是否可以直接替换荧光灯，都可以，也必须分到替换灯管类别里面。这里指的直接替换是指</a:t>
            </a:r>
            <a:r>
              <a:rPr lang="en-US" altLang="zh-CN" dirty="0" smtClean="0"/>
              <a:t>LED</a:t>
            </a:r>
            <a:r>
              <a:rPr lang="zh-CN" altLang="en-US" dirty="0" smtClean="0"/>
              <a:t>灯管在安装时不用拆除灯具内</a:t>
            </a:r>
            <a:r>
              <a:rPr lang="zh-CN" altLang="en-US" baseline="0" dirty="0" smtClean="0"/>
              <a:t> 的荧光灯镇流器。另外，</a:t>
            </a:r>
            <a:r>
              <a:rPr lang="en-US" altLang="zh-CN" baseline="0" dirty="0" smtClean="0"/>
              <a:t>DLC</a:t>
            </a:r>
            <a:r>
              <a:rPr lang="zh-CN" altLang="en-US" baseline="0" dirty="0" smtClean="0"/>
              <a:t>不许灯管以翻新套件的形式列名，也就是说，外置电源一拖三或一拖四的产品可能无法认证。这类产品的性能要求</a:t>
            </a:r>
            <a:r>
              <a:rPr lang="en-US" altLang="zh-CN" baseline="0" dirty="0" smtClean="0"/>
              <a:t>DLC</a:t>
            </a:r>
            <a:r>
              <a:rPr lang="zh-CN" altLang="en-US" baseline="0" dirty="0" smtClean="0"/>
              <a:t>还在评估中。</a:t>
            </a:r>
            <a:endParaRPr lang="en-US" altLang="zh-CN" baseline="0" dirty="0" smtClean="0"/>
          </a:p>
          <a:p>
            <a:r>
              <a:rPr lang="zh-CN" altLang="en-US" baseline="0" dirty="0" smtClean="0"/>
              <a:t>此次标准更新了</a:t>
            </a:r>
            <a:r>
              <a:rPr lang="en-US" altLang="zh-CN" baseline="0" dirty="0" smtClean="0"/>
              <a:t>0.6</a:t>
            </a:r>
            <a:r>
              <a:rPr lang="zh-CN" altLang="en-US" baseline="0" dirty="0" smtClean="0"/>
              <a:t>米灯管的要求，不过计划中增加的</a:t>
            </a:r>
            <a:r>
              <a:rPr lang="en-US" altLang="zh-CN" baseline="0" dirty="0" smtClean="0"/>
              <a:t>0.6</a:t>
            </a:r>
            <a:r>
              <a:rPr lang="zh-CN" altLang="en-US" baseline="0" dirty="0" smtClean="0"/>
              <a:t>米</a:t>
            </a:r>
            <a:r>
              <a:rPr lang="en-US" altLang="zh-CN" baseline="0" dirty="0" smtClean="0"/>
              <a:t>U</a:t>
            </a:r>
            <a:r>
              <a:rPr lang="zh-CN" altLang="en-US" baseline="0" dirty="0" smtClean="0"/>
              <a:t>形管没有出现在标准中。</a:t>
            </a:r>
            <a:endParaRPr lang="en-US" altLang="zh-CN" baseline="0" dirty="0" smtClean="0"/>
          </a:p>
          <a:p>
            <a:r>
              <a:rPr lang="zh-CN" altLang="en-US" baseline="0" dirty="0" smtClean="0"/>
              <a:t>要求方面，不计算公差的情况下，</a:t>
            </a:r>
            <a:r>
              <a:rPr lang="en-US" altLang="zh-CN" baseline="0" dirty="0" smtClean="0"/>
              <a:t>1.2</a:t>
            </a:r>
            <a:r>
              <a:rPr lang="zh-CN" altLang="en-US" baseline="0" dirty="0" smtClean="0"/>
              <a:t>米</a:t>
            </a:r>
            <a:r>
              <a:rPr lang="en-US" altLang="zh-CN" baseline="0" dirty="0" smtClean="0"/>
              <a:t>T8</a:t>
            </a:r>
            <a:r>
              <a:rPr lang="zh-CN" altLang="en-US" baseline="0" dirty="0" smtClean="0"/>
              <a:t>管单管光通量要求</a:t>
            </a:r>
            <a:r>
              <a:rPr lang="en-US" altLang="zh-CN" baseline="0" dirty="0" smtClean="0"/>
              <a:t>1600</a:t>
            </a:r>
            <a:r>
              <a:rPr lang="zh-CN" altLang="en-US" baseline="0" dirty="0" smtClean="0"/>
              <a:t>流明，光效</a:t>
            </a:r>
            <a:r>
              <a:rPr lang="en-US" altLang="zh-CN" baseline="0" dirty="0" smtClean="0"/>
              <a:t>100</a:t>
            </a:r>
            <a:r>
              <a:rPr lang="zh-CN" altLang="en-US" baseline="0" dirty="0" smtClean="0"/>
              <a:t>，双管配灯盘</a:t>
            </a:r>
            <a:r>
              <a:rPr lang="en-US" altLang="zh-CN" baseline="0" dirty="0" smtClean="0"/>
              <a:t>3000</a:t>
            </a:r>
            <a:r>
              <a:rPr lang="zh-CN" altLang="en-US" baseline="0" dirty="0" smtClean="0"/>
              <a:t>流明，光效</a:t>
            </a:r>
            <a:r>
              <a:rPr lang="en-US" altLang="zh-CN" baseline="0" dirty="0" smtClean="0"/>
              <a:t>85</a:t>
            </a:r>
          </a:p>
          <a:p>
            <a:r>
              <a:rPr lang="en-US" altLang="zh-CN" baseline="0" dirty="0" smtClean="0"/>
              <a:t>0.6</a:t>
            </a:r>
            <a:r>
              <a:rPr lang="zh-CN" altLang="en-US" baseline="0" dirty="0" smtClean="0"/>
              <a:t>米</a:t>
            </a:r>
            <a:r>
              <a:rPr lang="en-US" altLang="zh-CN" baseline="0" dirty="0" smtClean="0"/>
              <a:t>T8</a:t>
            </a:r>
            <a:r>
              <a:rPr lang="zh-CN" altLang="en-US" baseline="0" dirty="0" smtClean="0"/>
              <a:t>管单管要求光通量</a:t>
            </a:r>
            <a:r>
              <a:rPr lang="en-US" altLang="zh-CN" baseline="0" dirty="0" smtClean="0"/>
              <a:t>800lm</a:t>
            </a:r>
            <a:r>
              <a:rPr lang="zh-CN" altLang="en-US" baseline="0" dirty="0" smtClean="0"/>
              <a:t>，光效也是</a:t>
            </a:r>
            <a:r>
              <a:rPr lang="en-US" altLang="zh-CN" baseline="0" dirty="0" smtClean="0"/>
              <a:t>100</a:t>
            </a:r>
            <a:r>
              <a:rPr lang="zh-CN" altLang="en-US" baseline="0" dirty="0" smtClean="0"/>
              <a:t>，三管配灯盘</a:t>
            </a:r>
            <a:r>
              <a:rPr lang="en-US" altLang="zh-CN" baseline="0" dirty="0" smtClean="0"/>
              <a:t>2000</a:t>
            </a:r>
            <a:r>
              <a:rPr lang="zh-CN" altLang="en-US" baseline="0" dirty="0" smtClean="0"/>
              <a:t>流明，光效</a:t>
            </a:r>
            <a:r>
              <a:rPr lang="en-US" altLang="zh-CN" baseline="0" dirty="0" smtClean="0"/>
              <a:t>85</a:t>
            </a:r>
            <a:r>
              <a:rPr lang="zh-CN" altLang="en-US" baseline="0" dirty="0" smtClean="0"/>
              <a:t>，色温</a:t>
            </a:r>
            <a:r>
              <a:rPr lang="en-US" altLang="zh-CN" baseline="0" dirty="0" smtClean="0"/>
              <a:t>5000</a:t>
            </a:r>
            <a:r>
              <a:rPr lang="zh-CN" altLang="en-US" baseline="0" dirty="0" smtClean="0"/>
              <a:t>，显指</a:t>
            </a:r>
            <a:r>
              <a:rPr lang="en-US" altLang="zh-CN" baseline="0" dirty="0" smtClean="0"/>
              <a:t>80</a:t>
            </a:r>
            <a:r>
              <a:rPr lang="zh-CN" altLang="en-US" baseline="0" dirty="0" smtClean="0"/>
              <a:t>，寿命</a:t>
            </a:r>
            <a:r>
              <a:rPr lang="en-US" altLang="zh-CN" baseline="0" dirty="0" smtClean="0"/>
              <a:t>50000</a:t>
            </a:r>
            <a:r>
              <a:rPr lang="zh-CN" altLang="en-US" baseline="0" dirty="0" smtClean="0"/>
              <a:t>小时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7633-D4D4-44C5-977D-B4129863C88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9CEBB-92F1-441C-8004-E071AFA75997}" type="datetimeFigureOut">
              <a:rPr lang="zh-CN" altLang="en-US"/>
              <a:pPr/>
              <a:t>2013-10-15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F3B8B-76D5-46C4-B759-4D53B6E150A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 bwMode="auto"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D9E8FF"/>
              </a:gs>
              <a:gs pos="51000">
                <a:srgbClr val="EBF5FF"/>
              </a:gs>
              <a:gs pos="88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5" name="直接连接符 14"/>
          <p:cNvCxnSpPr/>
          <p:nvPr userDrawn="1"/>
        </p:nvCxnSpPr>
        <p:spPr>
          <a:xfrm flipV="1">
            <a:off x="0" y="696541"/>
            <a:ext cx="360000" cy="0"/>
          </a:xfrm>
          <a:prstGeom prst="line">
            <a:avLst/>
          </a:prstGeom>
          <a:ln w="50800" cap="sq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 rot="5400000" flipH="1" flipV="1">
            <a:off x="356046" y="411643"/>
            <a:ext cx="322140" cy="248548"/>
          </a:xfrm>
          <a:prstGeom prst="line">
            <a:avLst/>
          </a:prstGeom>
          <a:ln w="5080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16200000" flipV="1">
            <a:off x="452170" y="564066"/>
            <a:ext cx="641606" cy="263168"/>
          </a:xfrm>
          <a:prstGeom prst="line">
            <a:avLst/>
          </a:prstGeom>
          <a:ln w="5080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 rot="5400000" flipH="1" flipV="1">
            <a:off x="867762" y="732445"/>
            <a:ext cx="322140" cy="248548"/>
          </a:xfrm>
          <a:prstGeom prst="line">
            <a:avLst/>
          </a:prstGeom>
          <a:ln w="5080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-305725" y="302839"/>
            <a:ext cx="20906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0" cap="all" spc="0" normalizeH="0" baseline="0" noProof="0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BACL</a:t>
            </a:r>
            <a:endParaRPr kumimoji="0" lang="zh-CN" altLang="en-US" sz="4000" b="1" i="1" u="none" strike="noStrike" kern="0" cap="all" spc="0" normalizeH="0" baseline="0" noProof="0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cxnSp>
        <p:nvCxnSpPr>
          <p:cNvPr id="14" name="直接连接符 13"/>
          <p:cNvCxnSpPr>
            <a:cxnSpLocks/>
          </p:cNvCxnSpPr>
          <p:nvPr userDrawn="1"/>
        </p:nvCxnSpPr>
        <p:spPr>
          <a:xfrm flipH="1">
            <a:off x="1197149" y="694800"/>
            <a:ext cx="7920000" cy="0"/>
          </a:xfrm>
          <a:prstGeom prst="line">
            <a:avLst/>
          </a:prstGeom>
          <a:ln w="50800" cap="sq">
            <a:gradFill flip="none" rotWithShape="1">
              <a:gsLst>
                <a:gs pos="0">
                  <a:srgbClr val="8BBAFF"/>
                </a:gs>
                <a:gs pos="50000">
                  <a:srgbClr val="A2FF5D"/>
                </a:gs>
                <a:gs pos="100000">
                  <a:srgbClr val="FF0000"/>
                </a:gs>
              </a:gsLst>
              <a:lin ang="0" scaled="1"/>
              <a:tileRect/>
            </a:gradFill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signlight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lights.org/resources/file/family-group-application-formv21with-examples-xls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signlights.org/resources/file/application-self-certification-statement-doc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signlights@neep.org" TargetMode="Externa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18" Type="http://schemas.openxmlformats.org/officeDocument/2006/relationships/image" Target="../media/image25.gif"/><Relationship Id="rId26" Type="http://schemas.openxmlformats.org/officeDocument/2006/relationships/image" Target="../media/image33.gif"/><Relationship Id="rId3" Type="http://schemas.openxmlformats.org/officeDocument/2006/relationships/image" Target="../media/image10.gif"/><Relationship Id="rId21" Type="http://schemas.openxmlformats.org/officeDocument/2006/relationships/image" Target="../media/image28.gif"/><Relationship Id="rId7" Type="http://schemas.openxmlformats.org/officeDocument/2006/relationships/image" Target="../media/image14.gif"/><Relationship Id="rId12" Type="http://schemas.openxmlformats.org/officeDocument/2006/relationships/image" Target="../media/image19.jpeg"/><Relationship Id="rId17" Type="http://schemas.openxmlformats.org/officeDocument/2006/relationships/image" Target="../media/image24.gif"/><Relationship Id="rId25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eg"/><Relationship Id="rId20" Type="http://schemas.openxmlformats.org/officeDocument/2006/relationships/image" Target="../media/image27.gif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gif"/><Relationship Id="rId15" Type="http://schemas.openxmlformats.org/officeDocument/2006/relationships/image" Target="../media/image22.gif"/><Relationship Id="rId23" Type="http://schemas.openxmlformats.org/officeDocument/2006/relationships/image" Target="../media/image30.jpeg"/><Relationship Id="rId28" Type="http://schemas.openxmlformats.org/officeDocument/2006/relationships/image" Target="../media/image35.gif"/><Relationship Id="rId10" Type="http://schemas.openxmlformats.org/officeDocument/2006/relationships/image" Target="../media/image17.gif"/><Relationship Id="rId19" Type="http://schemas.openxmlformats.org/officeDocument/2006/relationships/image" Target="../media/image26.gif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gif"/><Relationship Id="rId22" Type="http://schemas.openxmlformats.org/officeDocument/2006/relationships/image" Target="../media/image29.jpeg"/><Relationship Id="rId27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42119" y="1628800"/>
            <a:ext cx="7459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66"/>
                </a:solidFill>
              </a:rPr>
              <a:t>Bay Area Compliance Laboratories Corp</a:t>
            </a:r>
            <a:r>
              <a:rPr lang="en-US" altLang="zh-CN" sz="2800" dirty="0" smtClean="0">
                <a:solidFill>
                  <a:srgbClr val="000066"/>
                </a:solidFill>
              </a:rPr>
              <a:t>.</a:t>
            </a:r>
            <a:endParaRPr lang="en-US" altLang="zh-CN" sz="2800" dirty="0">
              <a:solidFill>
                <a:srgbClr val="000066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6172201"/>
            <a:ext cx="9144000" cy="692497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b="0" dirty="0"/>
          </a:p>
          <a:p>
            <a:pPr>
              <a:spcBef>
                <a:spcPct val="50000"/>
              </a:spcBef>
            </a:pPr>
            <a:endParaRPr lang="en-US" altLang="zh-CN" sz="1400" b="0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4365625"/>
            <a:ext cx="9142412" cy="1752600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6237288"/>
            <a:ext cx="270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CN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www.baclcorp.com</a:t>
            </a:r>
            <a:endParaRPr lang="en-US" altLang="zh-CN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4381" y="2289791"/>
            <a:ext cx="721523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Arial" charset="0"/>
              </a:rPr>
              <a:t>DLC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Arial" charset="0"/>
              </a:rPr>
              <a:t>认证介绍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DAEDEF">
                  <a:lumMod val="50000"/>
                </a:srgbClr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The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DesignLights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™ Consortium (DLC) Qualified Products List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Berlin Sans FB" pitchFamily="34" charset="0"/>
                <a:ea typeface="华文细黑" pitchFamily="2" charset="-122"/>
                <a:cs typeface="Arial" charset="0"/>
              </a:rPr>
              <a:t>Technical Requirements v2.1</a:t>
            </a:r>
            <a:endParaRPr kumimoji="0" lang="zh-CN" alt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39552" y="1196752"/>
          <a:ext cx="8136904" cy="4191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0080"/>
                <a:gridCol w="7416824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14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 smtClean="0"/>
                        <a:t>Display Case Lighting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15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 smtClean="0"/>
                        <a:t>2x2 Luminaires for Ambient Lighting of Interior Commercial Spaces 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16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 smtClean="0"/>
                        <a:t>1x4 Luminaires for Ambient Lighting of Interior Commercial Spaces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17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2x4 Luminaires for Ambient Lighting of Interior Commercial Spaces </a:t>
                      </a:r>
                      <a:endParaRPr lang="zh-CN" alt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18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 Ambient Luminaires: Indirect </a:t>
                      </a:r>
                      <a:endParaRPr lang="zh-CN" alt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19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 Ambient Luminaires: Indirect/Direct </a:t>
                      </a:r>
                      <a:endParaRPr lang="zh-CN" alt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20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 Ambient Luminaires: Direct/Indirect </a:t>
                      </a:r>
                      <a:endParaRPr lang="zh-CN" alt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21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 Ambient Luminaires: Direct </a:t>
                      </a:r>
                      <a:endParaRPr lang="zh-CN" alt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22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High-bay Fixtures for Commercial and Industrial buildings</a:t>
                      </a:r>
                      <a:endParaRPr lang="zh-CN" alt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23</a:t>
                      </a:r>
                      <a:endParaRPr lang="zh-CN" alt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Low-bay Fixtures for Commercial and Industrial buildings</a:t>
                      </a:r>
                      <a:endParaRPr lang="zh-CN" alt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24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High-bay-Aisle Lighting</a:t>
                      </a:r>
                      <a:endParaRPr lang="zh-CN" altLang="en-US" sz="1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806" y="14285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marR="0" lvl="0" indent="0" algn="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 smtClean="0">
                <a:latin typeface="Trebuchet MS" pitchFamily="34" charset="0"/>
                <a:ea typeface="+mj-ea"/>
                <a:cs typeface="+mj-cs"/>
              </a:rPr>
              <a:t>T8 Replacement Lamps</a:t>
            </a:r>
            <a:endParaRPr lang="zh-CN" altLang="en-US" sz="2800" dirty="0"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9552" y="1412776"/>
          <a:ext cx="8136904" cy="762000"/>
        </p:xfrm>
        <a:graphic>
          <a:graphicData uri="http://schemas.openxmlformats.org/drawingml/2006/table">
            <a:tbl>
              <a:tblPr bandRow="1"/>
              <a:tblGrid>
                <a:gridCol w="1656184"/>
                <a:gridCol w="6480720"/>
              </a:tblGrid>
              <a:tr h="37592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900" dirty="0" smtClean="0"/>
                        <a:t>1.2m</a:t>
                      </a:r>
                      <a:r>
                        <a:rPr lang="zh-CN" altLang="en-US" sz="1900" dirty="0" smtClean="0"/>
                        <a:t>灯管</a:t>
                      </a:r>
                      <a:endParaRPr lang="en-US" altLang="zh-CN" sz="19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 smtClean="0"/>
                        <a:t>Four-foot Linear Replacement Lamps</a:t>
                      </a:r>
                      <a:endParaRPr lang="zh-CN" altLang="en-US" sz="19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7592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900" dirty="0" smtClean="0"/>
                        <a:t>0.6m</a:t>
                      </a:r>
                      <a:r>
                        <a:rPr lang="zh-CN" altLang="en-US" sz="1900" dirty="0" smtClean="0"/>
                        <a:t>灯管</a:t>
                      </a:r>
                      <a:endParaRPr lang="en-US" altLang="zh-CN" sz="19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Two-Foot Linear Replacement  Lamps </a:t>
                      </a:r>
                      <a:endParaRPr lang="zh-CN" altLang="en-US" sz="19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5786" y="2857496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无论是直接替换型还是外置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/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内置电源的改进型灯管，都作为此类。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灯管为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T8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，目标是替换荧光灯管。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不同长度的灯管必须装入相应尺寸的嵌入式面板中进行测试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。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0" kern="0" dirty="0" smtClean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产品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要同时满足单管性能要求，及整灯的性能要求。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74676" y="71414"/>
            <a:ext cx="8355042" cy="62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SPECIFICATION CRITERIA METRICS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5580930" cy="3481040"/>
          </a:xfrm>
          <a:prstGeom prst="rect">
            <a:avLst/>
          </a:prstGeom>
        </p:spPr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Minimal Lumen Output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Zonal Lumen Density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CCT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CRI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Efficacy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</a:t>
            </a:r>
            <a:r>
              <a:rPr kumimoji="0" lang="en-US" sz="26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70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Lumen Maintenance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Warranty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Power Factor and THD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71414"/>
            <a:ext cx="8355042" cy="62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en-US" sz="2800" dirty="0" smtClean="0">
                <a:latin typeface="Trebuchet MS" pitchFamily="34" charset="0"/>
                <a:ea typeface="+mj-ea"/>
                <a:cs typeface="+mj-cs"/>
              </a:rPr>
              <a:t>Tolerances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55576" y="1700808"/>
          <a:ext cx="7632848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6424"/>
                <a:gridCol w="3816424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Performance Metric 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Tolerance 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黑体" pitchFamily="2" charset="-122"/>
                          <a:ea typeface="黑体" pitchFamily="2" charset="-122"/>
                        </a:rPr>
                        <a:t>光通量</a:t>
                      </a:r>
                      <a:endParaRPr lang="zh-CN" altLang="en-US" sz="24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-10%</a:t>
                      </a:r>
                      <a:endParaRPr lang="zh-CN" alt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黑体" pitchFamily="2" charset="-122"/>
                          <a:ea typeface="黑体" pitchFamily="2" charset="-122"/>
                        </a:rPr>
                        <a:t>光效</a:t>
                      </a:r>
                      <a:endParaRPr lang="zh-CN" altLang="en-US" sz="24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-3% </a:t>
                      </a:r>
                      <a:endParaRPr lang="zh-CN" alt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CCT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ANSI C78.377 </a:t>
                      </a:r>
                      <a:endParaRPr lang="zh-CN" alt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CRI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-2 points </a:t>
                      </a:r>
                      <a:endParaRPr lang="zh-CN" alt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Power Factor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-3% </a:t>
                      </a:r>
                      <a:endParaRPr lang="zh-CN" alt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Total Harmonic Distortion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+5% 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>
            <a:spLocks/>
          </p:cNvSpPr>
          <p:nvPr/>
        </p:nvSpPr>
        <p:spPr>
          <a:xfrm>
            <a:off x="700118" y="71414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0" kern="0" dirty="0" smtClean="0">
                <a:latin typeface="黑体" pitchFamily="2" charset="-122"/>
                <a:ea typeface="黑体" pitchFamily="2" charset="-122"/>
                <a:cs typeface="+mj-cs"/>
              </a:rPr>
              <a:t>寿命条件的满足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</a:b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4" name="内容占位符 5"/>
          <p:cNvSpPr>
            <a:spLocks noGrp="1"/>
          </p:cNvSpPr>
          <p:nvPr>
            <p:ph idx="1"/>
          </p:nvPr>
        </p:nvSpPr>
        <p:spPr>
          <a:xfrm>
            <a:off x="428596" y="1403367"/>
            <a:ext cx="8229600" cy="513465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None/>
            </a:pPr>
            <a:r>
              <a:rPr lang="zh-CN" altLang="en-US" sz="2400" dirty="0" smtClean="0">
                <a:ea typeface="黑体" pitchFamily="2" charset="-122"/>
              </a:rPr>
              <a:t>有两种方式满足灯具的寿命条件</a:t>
            </a:r>
            <a:r>
              <a:rPr lang="en-US" altLang="zh-CN" sz="2400" dirty="0" smtClean="0">
                <a:ea typeface="黑体" pitchFamily="2" charset="-122"/>
              </a:rPr>
              <a:t>:</a:t>
            </a:r>
          </a:p>
        </p:txBody>
      </p:sp>
      <p:sp>
        <p:nvSpPr>
          <p:cNvPr id="5" name="矩形 4"/>
          <p:cNvSpPr/>
          <p:nvPr/>
        </p:nvSpPr>
        <p:spPr>
          <a:xfrm>
            <a:off x="755576" y="2060848"/>
            <a:ext cx="73883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Font typeface="Wingdings" pitchFamily="2" charset="2"/>
              <a:buChar char="u"/>
            </a:pPr>
            <a:r>
              <a:rPr lang="en-US" altLang="zh-CN" sz="2400" b="0" dirty="0" smtClean="0">
                <a:ea typeface="黑体" pitchFamily="2" charset="-122"/>
              </a:rPr>
              <a:t>Option </a:t>
            </a:r>
            <a:r>
              <a:rPr lang="en-US" altLang="zh-CN" sz="3600" b="0" dirty="0" smtClean="0">
                <a:solidFill>
                  <a:srgbClr val="FF0000"/>
                </a:solidFill>
                <a:ea typeface="黑体" pitchFamily="2" charset="-122"/>
              </a:rPr>
              <a:t>1</a:t>
            </a:r>
            <a:endParaRPr lang="en-US" altLang="zh-CN" sz="2400" b="0" dirty="0" smtClean="0">
              <a:solidFill>
                <a:srgbClr val="FF0000"/>
              </a:solidFill>
              <a:ea typeface="黑体" pitchFamily="2" charset="-122"/>
            </a:endParaRPr>
          </a:p>
          <a:p>
            <a:pPr marL="874800" indent="-514350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b="0" dirty="0" smtClean="0">
                <a:solidFill>
                  <a:srgbClr val="0070C0"/>
                </a:solidFill>
                <a:ea typeface="黑体" pitchFamily="2" charset="-122"/>
              </a:rPr>
              <a:t>LM-80</a:t>
            </a:r>
            <a:r>
              <a:rPr lang="zh-CN" altLang="en-US" sz="2400" b="0" dirty="0" smtClean="0">
                <a:solidFill>
                  <a:srgbClr val="0070C0"/>
                </a:solidFill>
                <a:ea typeface="黑体" pitchFamily="2" charset="-122"/>
              </a:rPr>
              <a:t>测试报告</a:t>
            </a:r>
            <a:endParaRPr lang="en-US" altLang="zh-CN" sz="2400" b="0" dirty="0" smtClean="0">
              <a:solidFill>
                <a:srgbClr val="0070C0"/>
              </a:solidFill>
              <a:ea typeface="黑体" pitchFamily="2" charset="-122"/>
            </a:endParaRPr>
          </a:p>
          <a:p>
            <a:pPr marL="874800" indent="-514350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b="0" dirty="0" smtClean="0">
                <a:solidFill>
                  <a:srgbClr val="0070C0"/>
                </a:solidFill>
                <a:ea typeface="黑体" pitchFamily="2" charset="-122"/>
              </a:rPr>
              <a:t>ISTMT </a:t>
            </a:r>
            <a:r>
              <a:rPr lang="zh-CN" altLang="en-US" sz="2400" b="0" dirty="0" smtClean="0">
                <a:solidFill>
                  <a:srgbClr val="0070C0"/>
                </a:solidFill>
                <a:ea typeface="黑体" pitchFamily="2" charset="-122"/>
              </a:rPr>
              <a:t>测试报告</a:t>
            </a:r>
            <a:endParaRPr lang="en-US" altLang="zh-CN" sz="2400" b="0" dirty="0" smtClean="0">
              <a:solidFill>
                <a:srgbClr val="0070C0"/>
              </a:solidFill>
              <a:ea typeface="黑体" pitchFamily="2" charset="-122"/>
            </a:endParaRPr>
          </a:p>
          <a:p>
            <a:pPr marL="874800" indent="-514350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b="0" dirty="0" smtClean="0">
                <a:solidFill>
                  <a:srgbClr val="0070C0"/>
                </a:solidFill>
                <a:ea typeface="黑体" pitchFamily="2" charset="-122"/>
              </a:rPr>
              <a:t>TM-21 </a:t>
            </a:r>
            <a:r>
              <a:rPr lang="en-US" altLang="zh-CN" sz="2400" b="0" dirty="0" smtClean="0">
                <a:solidFill>
                  <a:srgbClr val="0070C0"/>
                </a:solidFill>
                <a:ea typeface="黑体" pitchFamily="2" charset="-122"/>
              </a:rPr>
              <a:t>calculator</a:t>
            </a:r>
          </a:p>
          <a:p>
            <a:pPr marL="874800" indent="-514350">
              <a:spcAft>
                <a:spcPts val="0"/>
              </a:spcAft>
              <a:buFont typeface="Arial" pitchFamily="34" charset="0"/>
              <a:buChar char="•"/>
            </a:pPr>
            <a:endParaRPr lang="en-US" altLang="zh-CN" sz="2400" b="0" dirty="0" smtClean="0">
              <a:solidFill>
                <a:srgbClr val="0070C0"/>
              </a:solidFill>
              <a:ea typeface="黑体" pitchFamily="2" charset="-122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lang="en-US" altLang="zh-CN" sz="2400" b="0" dirty="0" smtClean="0">
                <a:ea typeface="黑体" pitchFamily="2" charset="-122"/>
              </a:rPr>
              <a:t>Option </a:t>
            </a:r>
            <a:r>
              <a:rPr lang="en-US" altLang="zh-CN" sz="3600" b="0" dirty="0" smtClean="0">
                <a:solidFill>
                  <a:srgbClr val="FF0000"/>
                </a:solidFill>
                <a:ea typeface="黑体" pitchFamily="2" charset="-122"/>
              </a:rPr>
              <a:t>2</a:t>
            </a:r>
            <a:endParaRPr lang="en-US" altLang="zh-CN" sz="2400" b="0" dirty="0" smtClean="0">
              <a:solidFill>
                <a:srgbClr val="FF0000"/>
              </a:solidFill>
              <a:ea typeface="黑体" pitchFamily="2" charset="-122"/>
            </a:endParaRPr>
          </a:p>
          <a:p>
            <a:pPr marL="874800" indent="-514350">
              <a:spcAft>
                <a:spcPts val="1200"/>
              </a:spcAft>
              <a:buFont typeface="Arial" pitchFamily="34" charset="0"/>
              <a:buChar char="•"/>
            </a:pPr>
            <a:r>
              <a:rPr lang="zh-CN" altLang="en-US" sz="2400" b="0" dirty="0" smtClean="0">
                <a:solidFill>
                  <a:srgbClr val="0070C0"/>
                </a:solidFill>
                <a:ea typeface="黑体" pitchFamily="2" charset="-122"/>
              </a:rPr>
              <a:t>灯具的</a:t>
            </a:r>
            <a:r>
              <a:rPr lang="en-US" altLang="zh-CN" sz="2400" b="0" dirty="0" smtClean="0">
                <a:solidFill>
                  <a:srgbClr val="0070C0"/>
                </a:solidFill>
                <a:ea typeface="黑体" pitchFamily="2" charset="-122"/>
              </a:rPr>
              <a:t>6000</a:t>
            </a:r>
            <a:r>
              <a:rPr lang="zh-CN" altLang="en-US" sz="2400" b="0" dirty="0" smtClean="0">
                <a:solidFill>
                  <a:srgbClr val="0070C0"/>
                </a:solidFill>
                <a:ea typeface="黑体" pitchFamily="2" charset="-122"/>
              </a:rPr>
              <a:t>小时的</a:t>
            </a:r>
            <a:r>
              <a:rPr lang="en-US" altLang="zh-CN" sz="2400" b="0" dirty="0" smtClean="0">
                <a:solidFill>
                  <a:srgbClr val="0070C0"/>
                </a:solidFill>
                <a:ea typeface="黑体" pitchFamily="2" charset="-122"/>
              </a:rPr>
              <a:t>LM-79</a:t>
            </a:r>
            <a:r>
              <a:rPr lang="zh-CN" altLang="en-US" sz="2400" b="0" dirty="0" smtClean="0">
                <a:solidFill>
                  <a:srgbClr val="0070C0"/>
                </a:solidFill>
                <a:ea typeface="黑体" pitchFamily="2" charset="-122"/>
              </a:rPr>
              <a:t>报告</a:t>
            </a:r>
            <a:endParaRPr lang="en-US" altLang="en-US" sz="2400" b="0" dirty="0" smtClean="0">
              <a:solidFill>
                <a:srgbClr val="0070C0"/>
              </a:solidFill>
              <a:ea typeface="黑体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>
            <a:spLocks/>
          </p:cNvSpPr>
          <p:nvPr/>
        </p:nvSpPr>
        <p:spPr>
          <a:xfrm>
            <a:off x="700118" y="71414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0" kern="0" dirty="0" smtClean="0">
                <a:latin typeface="黑体" pitchFamily="2" charset="-122"/>
                <a:ea typeface="黑体" pitchFamily="2" charset="-122"/>
                <a:cs typeface="+mj-cs"/>
              </a:rPr>
              <a:t>寿命条件的满足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</a:b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11247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spcAft>
                <a:spcPts val="1200"/>
              </a:spcAft>
              <a:buFont typeface="Wingdings" pitchFamily="2" charset="2"/>
              <a:buChar char="u"/>
            </a:pPr>
            <a:r>
              <a:rPr lang="en-US" altLang="zh-CN" b="0" dirty="0" smtClean="0">
                <a:ea typeface="黑体" pitchFamily="2" charset="-122"/>
              </a:rPr>
              <a:t>Option </a:t>
            </a:r>
            <a:r>
              <a:rPr lang="en-US" altLang="zh-CN" sz="2800" b="0" dirty="0" smtClean="0">
                <a:solidFill>
                  <a:srgbClr val="FF0000"/>
                </a:solidFill>
                <a:ea typeface="黑体" pitchFamily="2" charset="-122"/>
              </a:rPr>
              <a:t>1</a:t>
            </a:r>
            <a:endParaRPr lang="en-US" altLang="en-US" sz="2800" b="0" dirty="0" smtClean="0">
              <a:solidFill>
                <a:srgbClr val="FF0000"/>
              </a:solidFill>
              <a:ea typeface="黑体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87624" y="1556792"/>
          <a:ext cx="7027714" cy="4944046"/>
        </p:xfrm>
        <a:graphic>
          <a:graphicData uri="http://schemas.openxmlformats.org/drawingml/2006/table">
            <a:tbl>
              <a:tblPr/>
              <a:tblGrid>
                <a:gridCol w="89400"/>
                <a:gridCol w="2000335"/>
                <a:gridCol w="641168"/>
                <a:gridCol w="78225"/>
                <a:gridCol w="458177"/>
                <a:gridCol w="916355"/>
                <a:gridCol w="41907"/>
                <a:gridCol w="447003"/>
                <a:gridCol w="877242"/>
                <a:gridCol w="41907"/>
                <a:gridCol w="448399"/>
                <a:gridCol w="916355"/>
                <a:gridCol w="71241"/>
              </a:tblGrid>
              <a:tr h="202105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LM-80 Test Inputs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2846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Description of LED Light Source Tested </a:t>
                      </a:r>
                      <a:br>
                        <a:rPr lang="en-US" sz="5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(manufacturer, model, catalog number)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Test Data for 55⁰C Case Temperature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Test Data for 85⁰C Case Temperature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Test Data for 95⁰C Case Temperature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119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l" fontAlgn="t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  <a:r>
                        <a:rPr lang="en-US" altLang="zh-CN" sz="5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LED Package</a:t>
                      </a:r>
                      <a:endParaRPr lang="zh-CN" altLang="en-US" sz="5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Time (hours)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Lumen Maintenance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Time (hours)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Lumen Maintenance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Time (hours)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Lumen Maintenance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84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99.63%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99.36%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544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99.19%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98.73%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98.58%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8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98.53%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97.94%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97.60%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544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97.98%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97.29%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97.02%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8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97.25%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96.48%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96.12%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8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LM-80 Testing Details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95.23%</a:t>
                      </a:r>
                      <a:endParaRPr lang="zh-CN" alt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96.32%</a:t>
                      </a:r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63.23%</a:t>
                      </a:r>
                      <a:endParaRPr lang="zh-CN" alt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23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number of units tested per case temperature: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23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Number of failures: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23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Number of units measured: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7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23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Test duration (hours):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23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Tested drive current (mA):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23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Tested case temperature 1 (T</a:t>
                      </a:r>
                      <a:r>
                        <a:rPr lang="en-US" sz="5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 ⁰C):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23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Tested case temperature 2 (T</a:t>
                      </a:r>
                      <a:r>
                        <a:rPr lang="en-US" sz="5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 ⁰C):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0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Tested case temperature 3 (T</a:t>
                      </a:r>
                      <a:r>
                        <a:rPr lang="en-US" sz="5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 ⁰C):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862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l" fontAlgn="t"/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544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8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0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8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233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841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841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58169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In-Situ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Inputs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67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Drive current for each 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LED package/array/module (mA):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620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In-situ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case temperature (T</a:t>
                      </a:r>
                      <a:r>
                        <a:rPr lang="en-US" sz="5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 ⁰C):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zh-CN" alt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4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2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Percentage of initial lumens to project to (e.g. for L</a:t>
                      </a:r>
                      <a:r>
                        <a:rPr lang="en-US" sz="500" b="0" i="0" u="none" strike="noStrike" baseline="-25000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 enter 70):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84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841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86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Results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32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771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Time (t) at which to estimate lumen maintenance (hours):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  <a:r>
                        <a:rPr lang="en-US" altLang="zh-CN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36000</a:t>
                      </a:r>
                      <a:endParaRPr lang="zh-CN" alt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8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Lumen maintenance at time (t) (%):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  <a:r>
                        <a:rPr lang="en-US" altLang="zh-CN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50000</a:t>
                      </a:r>
                      <a:endParaRPr lang="zh-CN" alt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7EB"/>
                    </a:solidFill>
                  </a:tcPr>
                </a:tc>
                <a:tc rowSpan="3" gridSpan="6">
                  <a:txBody>
                    <a:bodyPr/>
                    <a:lstStyle/>
                    <a:p>
                      <a:pPr algn="l" fontAlgn="t"/>
                      <a:r>
                        <a:rPr lang="zh-CN" altLang="en-US" sz="5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8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Calculated L70 (hours):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altLang="zh-CN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50000</a:t>
                      </a:r>
                      <a:endParaRPr lang="zh-CN" alt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7EB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8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Reported L70 (hours):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altLang="zh-CN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36000</a:t>
                      </a:r>
                      <a:endParaRPr lang="zh-CN" alt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7EB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241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>
            <a:spLocks/>
          </p:cNvSpPr>
          <p:nvPr/>
        </p:nvSpPr>
        <p:spPr>
          <a:xfrm>
            <a:off x="700118" y="71414"/>
            <a:ext cx="8229600" cy="58259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0" kern="0" dirty="0" smtClean="0">
                <a:latin typeface="黑体" pitchFamily="2" charset="-122"/>
                <a:ea typeface="黑体" pitchFamily="2" charset="-122"/>
                <a:cs typeface="+mj-cs"/>
              </a:rPr>
              <a:t>寿命条件的满足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</a:b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11247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spcAft>
                <a:spcPts val="1200"/>
              </a:spcAft>
              <a:buFont typeface="Wingdings" pitchFamily="2" charset="2"/>
              <a:buChar char="u"/>
            </a:pPr>
            <a:r>
              <a:rPr lang="en-US" altLang="zh-CN" b="0" dirty="0" smtClean="0">
                <a:ea typeface="黑体" pitchFamily="2" charset="-122"/>
              </a:rPr>
              <a:t>Option </a:t>
            </a:r>
            <a:r>
              <a:rPr lang="en-US" altLang="zh-CN" sz="2800" b="0" dirty="0" smtClean="0">
                <a:solidFill>
                  <a:srgbClr val="FF0000"/>
                </a:solidFill>
                <a:ea typeface="黑体" pitchFamily="2" charset="-122"/>
              </a:rPr>
              <a:t>1</a:t>
            </a:r>
            <a:endParaRPr lang="en-US" altLang="en-US" sz="2800" b="0" dirty="0" smtClean="0">
              <a:solidFill>
                <a:srgbClr val="FF0000"/>
              </a:solidFill>
              <a:ea typeface="黑体" pitchFamily="2" charset="-122"/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 l="8289" r="3015"/>
          <a:stretch>
            <a:fillRect/>
          </a:stretch>
        </p:blipFill>
        <p:spPr bwMode="auto">
          <a:xfrm>
            <a:off x="467544" y="1628800"/>
            <a:ext cx="82175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331640" y="4293096"/>
          <a:ext cx="6007100" cy="1506463"/>
        </p:xfrm>
        <a:graphic>
          <a:graphicData uri="http://schemas.openxmlformats.org/drawingml/2006/table">
            <a:tbl>
              <a:tblPr/>
              <a:tblGrid>
                <a:gridCol w="4549004"/>
                <a:gridCol w="1458096"/>
              </a:tblGrid>
              <a:tr h="2952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Results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Time (t) at which to estimate lumen maintenance (hours):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36000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Lumen maintenance at time (t) (%):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82.57%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7EB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Calculated L70 (hours):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53000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7EB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Reported L70 (hours):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&gt;36000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7EB"/>
                    </a:solidFill>
                  </a:tcPr>
                </a:tc>
              </a:tr>
            </a:tbl>
          </a:graphicData>
        </a:graphic>
      </p:graphicFrame>
      <p:sp>
        <p:nvSpPr>
          <p:cNvPr id="10" name="椭圆 9"/>
          <p:cNvSpPr/>
          <p:nvPr/>
        </p:nvSpPr>
        <p:spPr bwMode="auto">
          <a:xfrm>
            <a:off x="5737191" y="5052365"/>
            <a:ext cx="172819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>
            <a:spLocks/>
          </p:cNvSpPr>
          <p:nvPr/>
        </p:nvSpPr>
        <p:spPr>
          <a:xfrm>
            <a:off x="700118" y="71414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0" kern="0" dirty="0" smtClean="0">
                <a:latin typeface="黑体" pitchFamily="2" charset="-122"/>
                <a:ea typeface="黑体" pitchFamily="2" charset="-122"/>
                <a:cs typeface="+mj-cs"/>
              </a:rPr>
              <a:t>寿命条件的满足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</a:b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11247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spcAft>
                <a:spcPts val="1200"/>
              </a:spcAft>
              <a:buFont typeface="Wingdings" pitchFamily="2" charset="2"/>
              <a:buChar char="u"/>
            </a:pPr>
            <a:r>
              <a:rPr lang="en-US" altLang="zh-CN" b="0" dirty="0" smtClean="0">
                <a:ea typeface="黑体" pitchFamily="2" charset="-122"/>
              </a:rPr>
              <a:t>Option </a:t>
            </a:r>
            <a:r>
              <a:rPr lang="en-US" altLang="zh-CN" sz="2800" b="0" dirty="0" smtClean="0">
                <a:solidFill>
                  <a:srgbClr val="FF0000"/>
                </a:solidFill>
                <a:ea typeface="黑体" pitchFamily="2" charset="-122"/>
              </a:rPr>
              <a:t>2</a:t>
            </a:r>
            <a:endParaRPr lang="en-US" altLang="en-US" sz="2800" b="0" dirty="0" smtClean="0">
              <a:solidFill>
                <a:srgbClr val="FF0000"/>
              </a:solidFill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25734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>
            <a:spLocks/>
          </p:cNvSpPr>
          <p:nvPr/>
        </p:nvSpPr>
        <p:spPr>
          <a:xfrm>
            <a:off x="3671910" y="142852"/>
            <a:ext cx="5186370" cy="65403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DLC</a:t>
            </a:r>
            <a:r>
              <a:rPr lang="zh-CN" altLang="en-US" sz="3200" b="0" kern="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  <a:cs typeface="+mj-cs"/>
              </a:rPr>
              <a:t>当前</a:t>
            </a: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实验室要求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4" name="内容占位符 5"/>
          <p:cNvSpPr>
            <a:spLocks noGrp="1"/>
          </p:cNvSpPr>
          <p:nvPr>
            <p:ph idx="1"/>
          </p:nvPr>
        </p:nvSpPr>
        <p:spPr>
          <a:xfrm>
            <a:off x="428596" y="1714489"/>
            <a:ext cx="5500726" cy="4525963"/>
          </a:xfrm>
        </p:spPr>
        <p:txBody>
          <a:bodyPr/>
          <a:lstStyle/>
          <a:p>
            <a:pPr marL="442627" lvl="0" indent="-442627">
              <a:buFont typeface="Wingdings" pitchFamily="2" charset="2"/>
              <a:buChar char="§"/>
              <a:defRPr/>
            </a:pPr>
            <a:r>
              <a:rPr lang="en-US" sz="2800" kern="1200" dirty="0" smtClean="0">
                <a:solidFill>
                  <a:srgbClr val="616161"/>
                </a:solidFill>
                <a:latin typeface="Trebuchet MS" pitchFamily="34" charset="0"/>
              </a:rPr>
              <a:t>LM-79:</a:t>
            </a:r>
          </a:p>
          <a:p>
            <a:pPr marL="842677" lvl="1" indent="-442627">
              <a:buFont typeface="Wingdings" pitchFamily="2" charset="2"/>
              <a:buChar char="§"/>
              <a:defRPr/>
            </a:pPr>
            <a:r>
              <a:rPr lang="en-US" sz="2000" kern="1200" dirty="0" smtClean="0">
                <a:solidFill>
                  <a:srgbClr val="00B0F0"/>
                </a:solidFill>
                <a:latin typeface="Trebuchet MS" pitchFamily="34" charset="0"/>
                <a:cs typeface="+mn-cs"/>
              </a:rPr>
              <a:t>Lighting Facts listed </a:t>
            </a:r>
            <a:r>
              <a:rPr lang="en-US" altLang="zh-CN" sz="2000" kern="1200" dirty="0" smtClean="0">
                <a:solidFill>
                  <a:srgbClr val="00B0F0"/>
                </a:solidFill>
                <a:latin typeface="Trebuchet MS" pitchFamily="34" charset="0"/>
                <a:cs typeface="+mn-cs"/>
              </a:rPr>
              <a:t>lab</a:t>
            </a:r>
            <a:endParaRPr lang="en-US" sz="2000" kern="1200" dirty="0" smtClean="0">
              <a:solidFill>
                <a:srgbClr val="00B0F0"/>
              </a:solidFill>
              <a:latin typeface="Trebuchet MS" pitchFamily="34" charset="0"/>
              <a:cs typeface="+mn-cs"/>
            </a:endParaRPr>
          </a:p>
          <a:p>
            <a:pPr marL="442627" lvl="0" indent="-442627">
              <a:buFont typeface="Wingdings" pitchFamily="2" charset="2"/>
              <a:buChar char="§"/>
              <a:defRPr/>
            </a:pPr>
            <a:r>
              <a:rPr lang="en-US" sz="2800" kern="1200" dirty="0" smtClean="0">
                <a:solidFill>
                  <a:srgbClr val="616161"/>
                </a:solidFill>
                <a:latin typeface="Trebuchet MS" pitchFamily="34" charset="0"/>
              </a:rPr>
              <a:t>LM-80:</a:t>
            </a:r>
          </a:p>
          <a:p>
            <a:pPr marL="842677" lvl="1" indent="-442627">
              <a:buFont typeface="Wingdings" pitchFamily="2" charset="2"/>
              <a:buChar char="§"/>
              <a:defRPr/>
            </a:pPr>
            <a:r>
              <a:rPr lang="en-US" sz="2000" kern="1200" dirty="0" smtClean="0">
                <a:solidFill>
                  <a:srgbClr val="00B0F0"/>
                </a:solidFill>
                <a:latin typeface="Trebuchet MS" pitchFamily="34" charset="0"/>
                <a:cs typeface="+mn-cs"/>
              </a:rPr>
              <a:t>NVLAP, or</a:t>
            </a:r>
          </a:p>
          <a:p>
            <a:pPr marL="842677" lvl="1" indent="-442627">
              <a:buFont typeface="Wingdings" pitchFamily="2" charset="2"/>
              <a:buChar char="§"/>
              <a:defRPr/>
            </a:pPr>
            <a:r>
              <a:rPr lang="en-US" sz="2000" kern="1200" dirty="0" smtClean="0">
                <a:solidFill>
                  <a:srgbClr val="00B0F0"/>
                </a:solidFill>
                <a:latin typeface="Trebuchet MS" pitchFamily="34" charset="0"/>
                <a:cs typeface="+mn-cs"/>
              </a:rPr>
              <a:t>LED Manufacturer In-House Testing</a:t>
            </a:r>
          </a:p>
          <a:p>
            <a:pPr marL="442627" lvl="0" indent="-442627">
              <a:buFont typeface="Wingdings" pitchFamily="2" charset="2"/>
              <a:buChar char="§"/>
              <a:defRPr/>
            </a:pPr>
            <a:r>
              <a:rPr lang="en-US" sz="2800" kern="1200" dirty="0" smtClean="0">
                <a:solidFill>
                  <a:srgbClr val="616161"/>
                </a:solidFill>
                <a:latin typeface="Trebuchet MS" pitchFamily="34" charset="0"/>
              </a:rPr>
              <a:t>ISTMT:</a:t>
            </a:r>
          </a:p>
          <a:p>
            <a:pPr marL="842677" lvl="1" indent="-442627">
              <a:buFont typeface="Wingdings" pitchFamily="2" charset="2"/>
              <a:buChar char="§"/>
              <a:defRPr/>
            </a:pPr>
            <a:r>
              <a:rPr lang="en-US" sz="2000" kern="1200" dirty="0" smtClean="0">
                <a:solidFill>
                  <a:srgbClr val="00B0F0"/>
                </a:solidFill>
                <a:latin typeface="Trebuchet MS" pitchFamily="34" charset="0"/>
                <a:cs typeface="+mn-cs"/>
              </a:rPr>
              <a:t>OSHA NRTL</a:t>
            </a:r>
          </a:p>
          <a:p>
            <a:pPr marL="842677" lvl="1" indent="-442627">
              <a:buFont typeface="Wingdings" pitchFamily="2" charset="2"/>
              <a:buChar char="§"/>
              <a:defRPr/>
            </a:pPr>
            <a:r>
              <a:rPr lang="en-US" sz="2000" kern="1200" dirty="0" smtClean="0">
                <a:solidFill>
                  <a:srgbClr val="00B0F0"/>
                </a:solidFill>
                <a:latin typeface="Trebuchet MS" pitchFamily="34" charset="0"/>
                <a:cs typeface="+mn-cs"/>
              </a:rPr>
              <a:t>UL DAP</a:t>
            </a:r>
          </a:p>
          <a:p>
            <a:pPr marL="842677" lvl="1" indent="-442627">
              <a:buFont typeface="Wingdings" pitchFamily="2" charset="2"/>
              <a:buChar char="§"/>
              <a:defRPr/>
            </a:pPr>
            <a:r>
              <a:rPr lang="en-US" sz="2000" kern="1200" dirty="0" smtClean="0">
                <a:solidFill>
                  <a:srgbClr val="00B0F0"/>
                </a:solidFill>
                <a:latin typeface="Trebuchet MS" pitchFamily="34" charset="0"/>
                <a:cs typeface="+mn-cs"/>
              </a:rPr>
              <a:t>“</a:t>
            </a:r>
            <a:r>
              <a:rPr lang="en-US" sz="2000" kern="1200" dirty="0" err="1" smtClean="0">
                <a:solidFill>
                  <a:srgbClr val="00B0F0"/>
                </a:solidFill>
                <a:latin typeface="Trebuchet MS" pitchFamily="34" charset="0"/>
                <a:cs typeface="+mn-cs"/>
              </a:rPr>
              <a:t>CALiPER</a:t>
            </a:r>
            <a:r>
              <a:rPr lang="en-US" sz="2000" kern="1200" dirty="0" smtClean="0">
                <a:solidFill>
                  <a:srgbClr val="00B0F0"/>
                </a:solidFill>
                <a:latin typeface="Trebuchet MS" pitchFamily="34" charset="0"/>
                <a:cs typeface="+mn-cs"/>
              </a:rPr>
              <a:t> Recognized”: NVLAP LM-79 Accreditation</a:t>
            </a:r>
          </a:p>
          <a:p>
            <a:pPr marL="514350" indent="-514350">
              <a:buFont typeface="Wingdings" pitchFamily="2" charset="2"/>
              <a:buChar char="u"/>
            </a:pPr>
            <a:endParaRPr lang="zh-CN" altLang="en-US" sz="1800" dirty="0"/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6000760" y="1285861"/>
            <a:ext cx="1428760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BACL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2006733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0" u="none" dirty="0" smtClean="0">
                <a:solidFill>
                  <a:srgbClr val="00B050"/>
                </a:solidFill>
                <a:latin typeface="Kristen ITC" pitchFamily="66" charset="0"/>
                <a:ea typeface="宋体"/>
              </a:rPr>
              <a:t>√</a:t>
            </a:r>
            <a:endParaRPr lang="zh-CN" altLang="en-US" sz="4000" b="0" u="none" dirty="0">
              <a:solidFill>
                <a:srgbClr val="00B050"/>
              </a:solidFill>
              <a:latin typeface="Kristen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300037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0" u="none" dirty="0" smtClean="0">
                <a:solidFill>
                  <a:srgbClr val="00B050"/>
                </a:solidFill>
                <a:latin typeface="Kristen ITC" pitchFamily="66" charset="0"/>
                <a:ea typeface="宋体"/>
              </a:rPr>
              <a:t>√</a:t>
            </a:r>
            <a:endParaRPr lang="zh-CN" altLang="en-US" sz="4000" b="0" u="none" dirty="0">
              <a:solidFill>
                <a:srgbClr val="00B050"/>
              </a:solidFill>
              <a:latin typeface="Kristen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600" y="4364188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0" u="none" dirty="0" smtClean="0">
                <a:solidFill>
                  <a:srgbClr val="00B050"/>
                </a:solidFill>
                <a:latin typeface="Kristen ITC" pitchFamily="66" charset="0"/>
                <a:ea typeface="宋体"/>
              </a:rPr>
              <a:t>√</a:t>
            </a:r>
            <a:endParaRPr lang="zh-CN" altLang="en-US" sz="4000" b="0" u="none" dirty="0">
              <a:solidFill>
                <a:srgbClr val="00B050"/>
              </a:solidFill>
              <a:latin typeface="Kristen ITC" pitchFamily="66" charset="0"/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971600" y="3717032"/>
            <a:ext cx="6408712" cy="92333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800" b="0" u="none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根据新的</a:t>
            </a:r>
            <a:r>
              <a:rPr lang="en-US" altLang="zh-CN" sz="1800" b="0" u="none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DLC</a:t>
            </a:r>
            <a:r>
              <a:rPr lang="zh-CN" altLang="en-US" sz="1800" b="0" u="none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实验室认可政策要求，</a:t>
            </a:r>
            <a:r>
              <a:rPr lang="en-US" altLang="zh-CN" sz="1800" b="0" u="none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DLC</a:t>
            </a:r>
            <a:r>
              <a:rPr lang="zh-CN" altLang="en-US" sz="1800" b="0" u="none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将调整</a:t>
            </a:r>
            <a:r>
              <a:rPr lang="en-US" altLang="zh-CN" sz="1800" b="0" u="none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LM-80</a:t>
            </a:r>
            <a:r>
              <a:rPr lang="zh-CN" altLang="en-US" sz="1800" b="0" u="none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实验室认可要求，改为</a:t>
            </a:r>
            <a:r>
              <a:rPr lang="en-US" altLang="zh-CN" sz="1800" b="0" u="none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EPA</a:t>
            </a:r>
            <a:r>
              <a:rPr lang="zh-CN" altLang="en-US" sz="1800" b="0" u="none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认可实验室，没有授权的制造商实验室出具的测试报告将不再被接受。新政策计划在</a:t>
            </a:r>
            <a:r>
              <a:rPr lang="en-US" altLang="zh-CN" sz="1800" b="0" u="none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2014/01/01</a:t>
            </a:r>
            <a:r>
              <a:rPr lang="zh-CN" altLang="en-US" sz="1800" b="0" u="none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正式生效</a:t>
            </a:r>
            <a:endParaRPr lang="zh-CN" altLang="en-US" sz="1800" b="0" u="none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7"/>
          <p:cNvSpPr>
            <a:spLocks noGrp="1"/>
          </p:cNvSpPr>
          <p:nvPr>
            <p:ph idx="1"/>
          </p:nvPr>
        </p:nvSpPr>
        <p:spPr>
          <a:xfrm>
            <a:off x="4142265" y="137722"/>
            <a:ext cx="4716015" cy="64807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en-US" dirty="0" smtClean="0">
                <a:latin typeface="+mj-lt"/>
                <a:ea typeface="+mj-ea"/>
                <a:cs typeface="+mj-cs"/>
              </a:rPr>
              <a:t>GETTING LISTED</a:t>
            </a:r>
          </a:p>
          <a:p>
            <a:pPr marL="442627" marR="0" lvl="0" indent="-442627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5" name="Slide Number Placeholder 1"/>
          <p:cNvSpPr txBox="1">
            <a:spLocks/>
          </p:cNvSpPr>
          <p:nvPr/>
        </p:nvSpPr>
        <p:spPr bwMode="auto">
          <a:xfrm>
            <a:off x="6868841" y="6038131"/>
            <a:ext cx="2346325" cy="4143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FE50E1-F196-48E0-B020-47C026FAB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16161">
                    <a:tint val="75000"/>
                  </a:srgb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/>
              </a:rPr>
              <a:pPr marL="0" marR="0" lvl="0" indent="0" algn="r" defTabSz="508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616161">
                  <a:tint val="75000"/>
                </a:srgbClr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ＭＳ Ｐゴシック"/>
            </a:endParaRPr>
          </a:p>
        </p:txBody>
      </p:sp>
      <p:grpSp>
        <p:nvGrpSpPr>
          <p:cNvPr id="36" name="Group 45"/>
          <p:cNvGrpSpPr/>
          <p:nvPr/>
        </p:nvGrpSpPr>
        <p:grpSpPr>
          <a:xfrm>
            <a:off x="2479405" y="1034849"/>
            <a:ext cx="1775469" cy="4953001"/>
            <a:chOff x="1867041" y="2209800"/>
            <a:chExt cx="1775469" cy="4953001"/>
          </a:xfrm>
        </p:grpSpPr>
        <p:sp>
          <p:nvSpPr>
            <p:cNvPr id="37" name="Rounded Rectangle 4"/>
            <p:cNvSpPr/>
            <p:nvPr/>
          </p:nvSpPr>
          <p:spPr bwMode="auto">
            <a:xfrm>
              <a:off x="1867042" y="2209800"/>
              <a:ext cx="1775468" cy="108797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txBody>
            <a:bodyPr lIns="27940" tIns="20955" rIns="27940" bIns="20955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Step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2: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MFR submits a DLC application</a:t>
              </a:r>
            </a:p>
          </p:txBody>
        </p:sp>
        <p:sp>
          <p:nvSpPr>
            <p:cNvPr id="38" name="Rounded Rectangle 4"/>
            <p:cNvSpPr/>
            <p:nvPr/>
          </p:nvSpPr>
          <p:spPr bwMode="auto">
            <a:xfrm>
              <a:off x="1867041" y="6324600"/>
              <a:ext cx="1775467" cy="83820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txBody>
            <a:bodyPr lIns="25400" tIns="19050" rIns="25400" bIns="19050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DLC application form</a:t>
              </a:r>
            </a:p>
          </p:txBody>
        </p:sp>
        <p:sp>
          <p:nvSpPr>
            <p:cNvPr id="39" name="Rounded Rectangle 4"/>
            <p:cNvSpPr/>
            <p:nvPr/>
          </p:nvSpPr>
          <p:spPr bwMode="auto">
            <a:xfrm>
              <a:off x="1867042" y="5281352"/>
              <a:ext cx="1775467" cy="87811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txBody>
            <a:bodyPr lIns="25400" tIns="19050" rIns="25400" bIns="19050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LM-80,</a:t>
              </a:r>
              <a:b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</a:b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ISTMT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, and warranty</a:t>
              </a:r>
            </a:p>
          </p:txBody>
        </p:sp>
        <p:grpSp>
          <p:nvGrpSpPr>
            <p:cNvPr id="40" name="Group 9"/>
            <p:cNvGrpSpPr/>
            <p:nvPr/>
          </p:nvGrpSpPr>
          <p:grpSpPr bwMode="auto">
            <a:xfrm>
              <a:off x="1867042" y="3462911"/>
              <a:ext cx="1775468" cy="1049658"/>
              <a:chOff x="19204" y="1157070"/>
              <a:chExt cx="1667760" cy="519020"/>
            </a:xfrm>
            <a:solidFill>
              <a:srgbClr val="A5B13C"/>
            </a:solidFill>
          </p:grpSpPr>
          <p:sp>
            <p:nvSpPr>
              <p:cNvPr id="42" name="Rounded Rectangle 36"/>
              <p:cNvSpPr/>
              <p:nvPr/>
            </p:nvSpPr>
            <p:spPr>
              <a:xfrm>
                <a:off x="149678" y="1194708"/>
                <a:ext cx="1394952" cy="401880"/>
              </a:xfrm>
              <a:prstGeom prst="roundRect">
                <a:avLst>
                  <a:gd name="adj" fmla="val 10000"/>
                </a:avLst>
              </a:prstGeom>
              <a:grpFill/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43" name="Rounded Rectangle 4"/>
              <p:cNvSpPr/>
              <p:nvPr/>
            </p:nvSpPr>
            <p:spPr>
              <a:xfrm>
                <a:off x="19204" y="1157070"/>
                <a:ext cx="1667760" cy="51902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txBody>
              <a:bodyPr lIns="25400" tIns="19050" rIns="25400" bIns="19050" spcCol="127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1849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LM-79 integrating sphere report</a:t>
                </a:r>
              </a:p>
            </p:txBody>
          </p:sp>
        </p:grpSp>
        <p:sp>
          <p:nvSpPr>
            <p:cNvPr id="41" name="Rounded Rectangle 4"/>
            <p:cNvSpPr/>
            <p:nvPr/>
          </p:nvSpPr>
          <p:spPr bwMode="auto">
            <a:xfrm>
              <a:off x="1867042" y="4581009"/>
              <a:ext cx="1775468" cy="43850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txBody>
            <a:bodyPr lIns="25400" tIns="19050" rIns="25400" bIns="19050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IES file</a:t>
              </a:r>
            </a:p>
          </p:txBody>
        </p:sp>
      </p:grpSp>
      <p:grpSp>
        <p:nvGrpSpPr>
          <p:cNvPr id="44" name="Group 46"/>
          <p:cNvGrpSpPr/>
          <p:nvPr/>
        </p:nvGrpSpPr>
        <p:grpSpPr>
          <a:xfrm>
            <a:off x="4837397" y="1034847"/>
            <a:ext cx="1794767" cy="5468428"/>
            <a:chOff x="4114800" y="2200791"/>
            <a:chExt cx="1794767" cy="5468428"/>
          </a:xfrm>
        </p:grpSpPr>
        <p:sp>
          <p:nvSpPr>
            <p:cNvPr id="45" name="Rounded Rectangle 4"/>
            <p:cNvSpPr/>
            <p:nvPr/>
          </p:nvSpPr>
          <p:spPr bwMode="auto">
            <a:xfrm>
              <a:off x="4114800" y="2200791"/>
              <a:ext cx="1775469" cy="10879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lIns="27940" tIns="20955" rIns="27940" bIns="20955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Step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3: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DLC reviews the application </a:t>
              </a:r>
            </a:p>
          </p:txBody>
        </p:sp>
        <p:sp>
          <p:nvSpPr>
            <p:cNvPr id="46" name="Rounded Rectangle 4"/>
            <p:cNvSpPr/>
            <p:nvPr/>
          </p:nvSpPr>
          <p:spPr bwMode="auto">
            <a:xfrm>
              <a:off x="4114800" y="6799172"/>
              <a:ext cx="1785867" cy="8700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lIns="25400" tIns="19050" rIns="25400" bIns="19050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Verify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LM-80,</a:t>
              </a:r>
              <a:b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</a:b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ISTMT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, warranty</a:t>
              </a:r>
            </a:p>
          </p:txBody>
        </p:sp>
        <p:sp>
          <p:nvSpPr>
            <p:cNvPr id="47" name="Rounded Rectangle 4"/>
            <p:cNvSpPr/>
            <p:nvPr/>
          </p:nvSpPr>
          <p:spPr bwMode="auto">
            <a:xfrm>
              <a:off x="4114800" y="3354860"/>
              <a:ext cx="1785867" cy="108429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lIns="25400" tIns="19050" rIns="25400" bIns="19050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Verify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that</a:t>
              </a:r>
              <a:b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</a:b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LM-79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claimed metrics are accurate</a:t>
              </a:r>
            </a:p>
          </p:txBody>
        </p:sp>
        <p:sp>
          <p:nvSpPr>
            <p:cNvPr id="48" name="Rounded Rectangle 4"/>
            <p:cNvSpPr/>
            <p:nvPr/>
          </p:nvSpPr>
          <p:spPr bwMode="auto">
            <a:xfrm>
              <a:off x="4114800" y="5897296"/>
              <a:ext cx="1794767" cy="8357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lIns="25400" tIns="19050" rIns="25400" bIns="19050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Verify zonal lumen density data</a:t>
              </a:r>
            </a:p>
          </p:txBody>
        </p:sp>
        <p:sp>
          <p:nvSpPr>
            <p:cNvPr id="49" name="Rounded Rectangle 4"/>
            <p:cNvSpPr/>
            <p:nvPr/>
          </p:nvSpPr>
          <p:spPr bwMode="auto">
            <a:xfrm>
              <a:off x="4114800" y="4505252"/>
              <a:ext cx="1785868" cy="13259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lIns="25400" tIns="19050" rIns="25400" bIns="19050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Verify integrating sphere criteria for the given application</a:t>
              </a:r>
            </a:p>
          </p:txBody>
        </p:sp>
      </p:grpSp>
      <p:cxnSp>
        <p:nvCxnSpPr>
          <p:cNvPr id="50" name="Straight Arrow Connector 18"/>
          <p:cNvCxnSpPr/>
          <p:nvPr/>
        </p:nvCxnSpPr>
        <p:spPr bwMode="auto">
          <a:xfrm flipV="1">
            <a:off x="6612866" y="1566217"/>
            <a:ext cx="508461" cy="12616"/>
          </a:xfrm>
          <a:prstGeom prst="straightConnector1">
            <a:avLst/>
          </a:prstGeom>
          <a:noFill/>
          <a:ln w="38100" cap="flat" cmpd="sng" algn="ctr">
            <a:solidFill>
              <a:srgbClr val="616161"/>
            </a:solidFill>
            <a:prstDash val="solid"/>
            <a:tailEnd type="triangle" w="lg" len="lg"/>
          </a:ln>
          <a:effectLst/>
        </p:spPr>
      </p:cxnSp>
      <p:grpSp>
        <p:nvGrpSpPr>
          <p:cNvPr id="51" name="Group 48"/>
          <p:cNvGrpSpPr/>
          <p:nvPr/>
        </p:nvGrpSpPr>
        <p:grpSpPr>
          <a:xfrm>
            <a:off x="7142695" y="1034847"/>
            <a:ext cx="1775469" cy="2209800"/>
            <a:chOff x="6492091" y="2209800"/>
            <a:chExt cx="1775469" cy="2209800"/>
          </a:xfrm>
        </p:grpSpPr>
        <p:sp>
          <p:nvSpPr>
            <p:cNvPr id="52" name="Rounded Rectangle 4"/>
            <p:cNvSpPr/>
            <p:nvPr/>
          </p:nvSpPr>
          <p:spPr bwMode="auto">
            <a:xfrm>
              <a:off x="6492091" y="2209800"/>
              <a:ext cx="1775469" cy="108797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lIns="27940" tIns="20955" rIns="27940" bIns="20955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Step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4: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DLC approves the application</a:t>
              </a:r>
            </a:p>
          </p:txBody>
        </p:sp>
        <p:sp>
          <p:nvSpPr>
            <p:cNvPr id="53" name="Rounded Rectangle 4"/>
            <p:cNvSpPr/>
            <p:nvPr/>
          </p:nvSpPr>
          <p:spPr bwMode="auto">
            <a:xfrm>
              <a:off x="6492091" y="3466201"/>
              <a:ext cx="1775469" cy="95339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lIns="25400" tIns="19050" rIns="25400" bIns="19050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Product appears on the DLC  QPL</a:t>
              </a:r>
            </a:p>
          </p:txBody>
        </p:sp>
      </p:grpSp>
      <p:cxnSp>
        <p:nvCxnSpPr>
          <p:cNvPr id="54" name="Straight Arrow Connector 49"/>
          <p:cNvCxnSpPr/>
          <p:nvPr/>
        </p:nvCxnSpPr>
        <p:spPr bwMode="auto">
          <a:xfrm flipV="1">
            <a:off x="4256944" y="1577256"/>
            <a:ext cx="508461" cy="12616"/>
          </a:xfrm>
          <a:prstGeom prst="straightConnector1">
            <a:avLst/>
          </a:prstGeom>
          <a:noFill/>
          <a:ln w="38100" cap="flat" cmpd="sng" algn="ctr">
            <a:solidFill>
              <a:srgbClr val="616161"/>
            </a:solidFill>
            <a:prstDash val="solid"/>
            <a:tailEnd type="triangle" w="lg" len="lg"/>
          </a:ln>
          <a:effectLst/>
        </p:spPr>
      </p:cxnSp>
      <p:grpSp>
        <p:nvGrpSpPr>
          <p:cNvPr id="55" name="Group 24"/>
          <p:cNvGrpSpPr/>
          <p:nvPr/>
        </p:nvGrpSpPr>
        <p:grpSpPr>
          <a:xfrm>
            <a:off x="193403" y="1043857"/>
            <a:ext cx="1775470" cy="4953001"/>
            <a:chOff x="1867040" y="2209800"/>
            <a:chExt cx="1775470" cy="4953001"/>
          </a:xfrm>
        </p:grpSpPr>
        <p:sp>
          <p:nvSpPr>
            <p:cNvPr id="56" name="Rounded Rectangle 4"/>
            <p:cNvSpPr/>
            <p:nvPr/>
          </p:nvSpPr>
          <p:spPr bwMode="auto">
            <a:xfrm>
              <a:off x="1867042" y="2209800"/>
              <a:ext cx="1775468" cy="108797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txBody>
            <a:bodyPr lIns="27940" tIns="20955" rIns="27940" bIns="20955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Step </a:t>
              </a:r>
              <a:r>
                <a:rPr kumimoji="0" lang="en-US" sz="2400" b="1" i="0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1:</a:t>
              </a:r>
              <a:endParaRPr kumimoji="0" lang="en-US" sz="2400" b="1" i="0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MFR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tests their product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57" name="Rounded Rectangle 4"/>
            <p:cNvSpPr/>
            <p:nvPr/>
          </p:nvSpPr>
          <p:spPr bwMode="auto">
            <a:xfrm>
              <a:off x="1867041" y="6324600"/>
              <a:ext cx="1775467" cy="83820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txBody>
            <a:bodyPr lIns="25400" tIns="19050" rIns="25400" bIns="19050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LM-80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58" name="Rounded Rectangle 4"/>
            <p:cNvSpPr/>
            <p:nvPr/>
          </p:nvSpPr>
          <p:spPr bwMode="auto">
            <a:xfrm>
              <a:off x="1867042" y="5257801"/>
              <a:ext cx="1775467" cy="87811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txBody>
            <a:bodyPr lIns="25400" tIns="19050" rIns="25400" bIns="19050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ISTMT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grpSp>
          <p:nvGrpSpPr>
            <p:cNvPr id="59" name="Group 9"/>
            <p:cNvGrpSpPr/>
            <p:nvPr/>
          </p:nvGrpSpPr>
          <p:grpSpPr bwMode="auto">
            <a:xfrm>
              <a:off x="1867042" y="3462911"/>
              <a:ext cx="1775468" cy="1049658"/>
              <a:chOff x="19204" y="1157070"/>
              <a:chExt cx="1667760" cy="519020"/>
            </a:xfrm>
            <a:solidFill>
              <a:srgbClr val="A5B13C"/>
            </a:solidFill>
          </p:grpSpPr>
          <p:sp>
            <p:nvSpPr>
              <p:cNvPr id="61" name="Rounded Rectangle 38"/>
              <p:cNvSpPr/>
              <p:nvPr/>
            </p:nvSpPr>
            <p:spPr>
              <a:xfrm>
                <a:off x="149678" y="1194708"/>
                <a:ext cx="1394952" cy="401880"/>
              </a:xfrm>
              <a:prstGeom prst="roundRect">
                <a:avLst>
                  <a:gd name="adj" fmla="val 10000"/>
                </a:avLst>
              </a:prstGeom>
              <a:grpFill/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62" name="Rounded Rectangle 4"/>
              <p:cNvSpPr/>
              <p:nvPr/>
            </p:nvSpPr>
            <p:spPr>
              <a:xfrm>
                <a:off x="19204" y="1157070"/>
                <a:ext cx="1667760" cy="51902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txBody>
              <a:bodyPr lIns="25400" tIns="19050" rIns="25400" bIns="19050" spcCol="127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1849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LM-79 integrating sphere report</a:t>
                </a:r>
              </a:p>
            </p:txBody>
          </p:sp>
        </p:grpSp>
        <p:sp>
          <p:nvSpPr>
            <p:cNvPr id="60" name="Rounded Rectangle 4"/>
            <p:cNvSpPr/>
            <p:nvPr/>
          </p:nvSpPr>
          <p:spPr bwMode="auto">
            <a:xfrm>
              <a:off x="1867040" y="4590696"/>
              <a:ext cx="1775468" cy="43850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txBody>
            <a:bodyPr lIns="25400" tIns="19050" rIns="25400" bIns="19050" spcCol="1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18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IES file</a:t>
              </a:r>
            </a:p>
          </p:txBody>
        </p:sp>
      </p:grpSp>
      <p:cxnSp>
        <p:nvCxnSpPr>
          <p:cNvPr id="63" name="Straight Arrow Connector 42"/>
          <p:cNvCxnSpPr/>
          <p:nvPr/>
        </p:nvCxnSpPr>
        <p:spPr bwMode="auto">
          <a:xfrm flipV="1">
            <a:off x="1946005" y="1577256"/>
            <a:ext cx="508461" cy="12616"/>
          </a:xfrm>
          <a:prstGeom prst="straightConnector1">
            <a:avLst/>
          </a:prstGeom>
          <a:noFill/>
          <a:ln w="38100" cap="flat" cmpd="sng" algn="ctr">
            <a:solidFill>
              <a:srgbClr val="616161"/>
            </a:solidFill>
            <a:prstDash val="solid"/>
            <a:tailEnd type="triangle" w="lg" len="lg"/>
          </a:ln>
          <a:effectLst/>
        </p:spPr>
      </p:cxn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ntent Placeholder 2"/>
          <p:cNvSpPr>
            <a:spLocks noGrp="1"/>
          </p:cNvSpPr>
          <p:nvPr>
            <p:ph idx="1"/>
          </p:nvPr>
        </p:nvSpPr>
        <p:spPr>
          <a:xfrm>
            <a:off x="214314" y="1178520"/>
            <a:ext cx="4717726" cy="5130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 smtClean="0">
                <a:latin typeface="Arial" pitchFamily="34" charset="0"/>
                <a:ea typeface="黑体" pitchFamily="2" charset="-122"/>
              </a:rPr>
              <a:t>什么是</a:t>
            </a:r>
            <a:r>
              <a:rPr lang="en-US" altLang="zh-CN" sz="2400" dirty="0" smtClean="0">
                <a:latin typeface="Arial" pitchFamily="34" charset="0"/>
                <a:ea typeface="黑体" pitchFamily="2" charset="-122"/>
              </a:rPr>
              <a:t>DLC QPL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2400" dirty="0" smtClean="0">
              <a:latin typeface="Arial" pitchFamily="34" charset="0"/>
              <a:ea typeface="黑体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 smtClean="0">
                <a:latin typeface="Arial" pitchFamily="34" charset="0"/>
                <a:ea typeface="黑体" pitchFamily="2" charset="-122"/>
              </a:rPr>
              <a:t>商用产品认证</a:t>
            </a:r>
            <a:endParaRPr lang="en-US" altLang="zh-CN" sz="2400" dirty="0" smtClean="0">
              <a:latin typeface="Arial" pitchFamily="34" charset="0"/>
              <a:ea typeface="黑体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2400" dirty="0" smtClean="0">
              <a:latin typeface="Arial" pitchFamily="34" charset="0"/>
              <a:ea typeface="黑体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611560" y="4581128"/>
            <a:ext cx="3279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AA5F"/>
                </a:solidFill>
              </a:rPr>
              <a:t>http://www.designlights.org/</a:t>
            </a:r>
            <a:endParaRPr lang="zh-CN" altLang="en-US" dirty="0">
              <a:solidFill>
                <a:srgbClr val="FFAA5F"/>
              </a:solidFill>
            </a:endParaRPr>
          </a:p>
        </p:txBody>
      </p:sp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491" y="1000108"/>
            <a:ext cx="2500330" cy="229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8" name="Picture 2" descr="http://image.cn.made-in-china.com/2f0j01OeCtDcAkELrP/%E5%B7%A5%E7%9F%BF%E7%81%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375" y="2428869"/>
            <a:ext cx="214314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1491" y="3429000"/>
            <a:ext cx="2071702" cy="155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3" y="3857629"/>
            <a:ext cx="19145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429000"/>
            <a:ext cx="3779912" cy="83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五边形 8"/>
          <p:cNvSpPr/>
          <p:nvPr/>
        </p:nvSpPr>
        <p:spPr bwMode="auto">
          <a:xfrm>
            <a:off x="342624" y="4666784"/>
            <a:ext cx="251520" cy="216024"/>
          </a:xfrm>
          <a:prstGeom prst="homePlate">
            <a:avLst/>
          </a:prstGeom>
          <a:solidFill>
            <a:srgbClr val="004D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10" name="Picture 2" descr="\\192.168.1.7\cshared\Templates\Logo and color guide\NEEP logos for web\neep_title_web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996952"/>
            <a:ext cx="2194560" cy="145946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>
            <a:spLocks/>
          </p:cNvSpPr>
          <p:nvPr/>
        </p:nvSpPr>
        <p:spPr>
          <a:xfrm>
            <a:off x="457200" y="1196752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递交方式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</a:b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4" name="内容占位符 5"/>
          <p:cNvSpPr>
            <a:spLocks noGrp="1"/>
          </p:cNvSpPr>
          <p:nvPr>
            <p:ph idx="1"/>
          </p:nvPr>
        </p:nvSpPr>
        <p:spPr>
          <a:xfrm>
            <a:off x="1187624" y="2204864"/>
            <a:ext cx="3279308" cy="3249769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Wingdings" pitchFamily="2" charset="2"/>
              <a:buChar char="u"/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网页递交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u"/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邮件递交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5"/>
          <p:cNvSpPr>
            <a:spLocks noGrp="1"/>
          </p:cNvSpPr>
          <p:nvPr>
            <p:ph idx="1"/>
          </p:nvPr>
        </p:nvSpPr>
        <p:spPr>
          <a:xfrm>
            <a:off x="539552" y="1052737"/>
            <a:ext cx="3279308" cy="648072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None/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网页递交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8136904" cy="34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5"/>
          <p:cNvSpPr>
            <a:spLocks noGrp="1"/>
          </p:cNvSpPr>
          <p:nvPr>
            <p:ph idx="1"/>
          </p:nvPr>
        </p:nvSpPr>
        <p:spPr>
          <a:xfrm>
            <a:off x="539552" y="1052737"/>
            <a:ext cx="3279308" cy="648072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None/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邮件递交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86116" y="3701481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 </a:t>
            </a:r>
            <a:r>
              <a:rPr lang="en-US" altLang="zh-CN" sz="3200" dirty="0" smtClean="0">
                <a:hlinkClick r:id="rId3"/>
              </a:rPr>
              <a:t>info@designlights.org</a:t>
            </a:r>
            <a:endParaRPr lang="zh-CN" altLang="en-US" sz="3200" dirty="0"/>
          </a:p>
        </p:txBody>
      </p:sp>
      <p:pic>
        <p:nvPicPr>
          <p:cNvPr id="2050" name="Picture 2" descr="\\192.168.6.16\公司公共文件夹\个人临时文件夹（每周系统自动清空）\daniel\EMAIL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428868"/>
            <a:ext cx="2404769" cy="216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5"/>
          <p:cNvSpPr>
            <a:spLocks noGrp="1"/>
          </p:cNvSpPr>
          <p:nvPr>
            <p:ph idx="1"/>
          </p:nvPr>
        </p:nvSpPr>
        <p:spPr>
          <a:xfrm>
            <a:off x="539552" y="1052737"/>
            <a:ext cx="3279308" cy="648072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None/>
            </a:pPr>
            <a:r>
              <a:rPr lang="en-US" altLang="zh-CN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Fee</a:t>
            </a:r>
          </a:p>
        </p:txBody>
      </p:sp>
      <p:sp>
        <p:nvSpPr>
          <p:cNvPr id="6" name="内容占位符 5"/>
          <p:cNvSpPr txBox="1">
            <a:spLocks/>
          </p:cNvSpPr>
          <p:nvPr/>
        </p:nvSpPr>
        <p:spPr>
          <a:xfrm>
            <a:off x="971600" y="1844824"/>
            <a:ext cx="7128792" cy="3249769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单个型号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$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500</a:t>
            </a: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，不同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CCT</a:t>
            </a: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作为同一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group</a:t>
            </a:r>
            <a:r>
              <a:rPr lang="zh-CN" altLang="en-US" sz="3200" b="0" kern="0" dirty="0" smtClean="0">
                <a:latin typeface="+mn-lt"/>
                <a:ea typeface="黑体" pitchFamily="2" charset="-122"/>
              </a:rPr>
              <a:t>递交</a:t>
            </a:r>
            <a:endParaRPr lang="en-US" altLang="zh-CN" sz="3200" b="0" kern="0" dirty="0" smtClean="0">
              <a:latin typeface="+mn-lt"/>
              <a:ea typeface="黑体" pitchFamily="2" charset="-122"/>
            </a:endParaRPr>
          </a:p>
          <a:p>
            <a:pPr marL="514350" lvl="0" indent="-51435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lang="zh-CN" altLang="en-US" sz="3200" b="0" kern="0" dirty="0" smtClean="0">
                <a:latin typeface="黑体" pitchFamily="2" charset="-122"/>
                <a:ea typeface="黑体" pitchFamily="2" charset="-122"/>
              </a:rPr>
              <a:t>单个型号</a:t>
            </a:r>
            <a:r>
              <a:rPr lang="en-US" altLang="zh-CN" sz="3200" b="0" kern="0" dirty="0" smtClean="0">
                <a:latin typeface="黑体" pitchFamily="2" charset="-122"/>
                <a:ea typeface="黑体" pitchFamily="2" charset="-122"/>
              </a:rPr>
              <a:t>$</a:t>
            </a:r>
            <a:r>
              <a:rPr lang="en-US" altLang="zh-CN" sz="3200" b="0" kern="0" dirty="0" smtClean="0">
                <a:ea typeface="黑体" pitchFamily="2" charset="-122"/>
              </a:rPr>
              <a:t>500</a:t>
            </a:r>
            <a:r>
              <a:rPr lang="zh-CN" altLang="en-US" sz="3200" b="0" kern="0" dirty="0" smtClean="0">
                <a:ea typeface="黑体" pitchFamily="2" charset="-122"/>
              </a:rPr>
              <a:t>，使用内部测试数据递交的</a:t>
            </a:r>
            <a:r>
              <a:rPr lang="en-US" altLang="zh-CN" sz="3200" b="0" kern="0" dirty="0" smtClean="0">
                <a:ea typeface="黑体" pitchFamily="2" charset="-122"/>
              </a:rPr>
              <a:t>family</a:t>
            </a:r>
            <a:r>
              <a:rPr lang="zh-CN" altLang="en-US" sz="3200" b="0" kern="0" dirty="0" smtClean="0">
                <a:ea typeface="黑体" pitchFamily="2" charset="-122"/>
              </a:rPr>
              <a:t>产品</a:t>
            </a:r>
            <a:r>
              <a:rPr lang="en-US" altLang="zh-CN" sz="3200" b="0" kern="0" dirty="0" smtClean="0">
                <a:latin typeface="黑体" pitchFamily="2" charset="-122"/>
                <a:ea typeface="黑体" pitchFamily="2" charset="-122"/>
              </a:rPr>
              <a:t>$</a:t>
            </a:r>
            <a:r>
              <a:rPr lang="en-US" altLang="zh-CN" sz="3200" b="0" kern="0" dirty="0" smtClean="0">
                <a:ea typeface="黑体" pitchFamily="2" charset="-122"/>
              </a:rPr>
              <a:t>25</a:t>
            </a:r>
          </a:p>
          <a:p>
            <a:pPr marL="514350" lvl="0" indent="-51435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Private Label</a:t>
            </a: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费用</a:t>
            </a:r>
            <a:r>
              <a:rPr lang="en-US" altLang="zh-CN" sz="3200" b="0" kern="0" dirty="0" smtClean="0">
                <a:latin typeface="黑体" pitchFamily="2" charset="-122"/>
                <a:ea typeface="黑体" pitchFamily="2" charset="-122"/>
              </a:rPr>
              <a:t>$</a:t>
            </a:r>
            <a:r>
              <a:rPr lang="en-US" altLang="zh-CN" sz="3200" b="0" kern="0" dirty="0" smtClean="0">
                <a:ea typeface="黑体" pitchFamily="2" charset="-122"/>
              </a:rPr>
              <a:t>50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黑体" pitchFamily="2" charset="-122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5"/>
          <p:cNvSpPr>
            <a:spLocks noGrp="1"/>
          </p:cNvSpPr>
          <p:nvPr>
            <p:ph idx="1"/>
          </p:nvPr>
        </p:nvSpPr>
        <p:spPr>
          <a:xfrm>
            <a:off x="539552" y="1052737"/>
            <a:ext cx="3279308" cy="648072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None/>
            </a:pPr>
            <a:r>
              <a:rPr lang="zh-CN" altLang="en-US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资料要求</a:t>
            </a:r>
            <a:endParaRPr lang="en-US" altLang="zh-CN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6" name="内容占位符 5"/>
          <p:cNvSpPr txBox="1">
            <a:spLocks/>
          </p:cNvSpPr>
          <p:nvPr/>
        </p:nvSpPr>
        <p:spPr>
          <a:xfrm>
            <a:off x="683568" y="1772816"/>
            <a:ext cx="4536504" cy="453650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  <a:defRPr/>
            </a:pPr>
            <a:r>
              <a:rPr lang="en-US" altLang="zh-CN" sz="2000" b="0" u="sng" dirty="0" smtClean="0">
                <a:hlinkClick r:id="rId3"/>
              </a:rPr>
              <a:t>Application Form (</a:t>
            </a:r>
            <a:r>
              <a:rPr lang="en-US" altLang="zh-CN" sz="2000" b="0" u="sng" dirty="0" err="1" smtClean="0">
                <a:hlinkClick r:id="rId3"/>
              </a:rPr>
              <a:t>xlsx</a:t>
            </a:r>
            <a:r>
              <a:rPr lang="en-US" altLang="zh-CN" sz="2000" b="0" u="sng" dirty="0" smtClean="0">
                <a:hlinkClick r:id="rId3"/>
              </a:rPr>
              <a:t>)</a:t>
            </a:r>
            <a:endParaRPr lang="en-US" altLang="zh-CN" sz="2000" b="0" u="sng" dirty="0" smtClean="0"/>
          </a:p>
          <a:p>
            <a:pPr marL="514350" lvl="0" indent="-51435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  <a:defRPr/>
            </a:pPr>
            <a:r>
              <a:rPr lang="en-US" altLang="zh-CN" sz="2000" b="0" u="sng" dirty="0" smtClean="0">
                <a:hlinkClick r:id="rId3"/>
              </a:rPr>
              <a:t>specification sheet</a:t>
            </a:r>
          </a:p>
          <a:p>
            <a:pPr marL="514350" indent="-51435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  <a:defRPr/>
            </a:pPr>
            <a:r>
              <a:rPr lang="en-US" altLang="zh-CN" sz="2000" b="0" u="sng" dirty="0" smtClean="0">
                <a:hlinkClick r:id="rId3"/>
              </a:rPr>
              <a:t>LED package specification sheet</a:t>
            </a:r>
          </a:p>
          <a:p>
            <a:pPr marL="514350" lvl="0" indent="-51435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  <a:defRPr/>
            </a:pPr>
            <a:r>
              <a:rPr lang="en-US" altLang="zh-CN" sz="2000" b="0" u="sng" dirty="0" smtClean="0">
                <a:hlinkClick r:id="rId3"/>
              </a:rPr>
              <a:t>LM-79 report(s)</a:t>
            </a:r>
          </a:p>
          <a:p>
            <a:pPr marL="514350" lvl="0" indent="-51435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  <a:defRPr/>
            </a:pPr>
            <a:r>
              <a:rPr lang="en-US" altLang="zh-CN" sz="2000" b="0" u="sng" dirty="0" smtClean="0">
                <a:hlinkClick r:id="rId3"/>
              </a:rPr>
              <a:t>IES photometric file</a:t>
            </a:r>
          </a:p>
          <a:p>
            <a:pPr marL="514350" lvl="0" indent="-51435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  <a:defRPr/>
            </a:pPr>
            <a:endParaRPr lang="en-US" altLang="zh-CN" sz="2000" b="0" u="sng" dirty="0" smtClean="0">
              <a:hlinkClick r:id="rId3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76464" y="342900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  <a:defRPr/>
            </a:pPr>
            <a:r>
              <a:rPr lang="en-US" altLang="zh-CN" sz="2000" b="0" u="sng" dirty="0" smtClean="0">
                <a:solidFill>
                  <a:srgbClr val="000000"/>
                </a:solidFill>
                <a:hlinkClick r:id="rId3"/>
              </a:rPr>
              <a:t>Warranty </a:t>
            </a:r>
          </a:p>
          <a:p>
            <a:pPr marL="514350" lvl="0" indent="-51435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  <a:defRPr/>
            </a:pPr>
            <a:r>
              <a:rPr lang="en-US" altLang="zh-CN" sz="2000" b="0" u="sng" dirty="0" smtClean="0">
                <a:solidFill>
                  <a:srgbClr val="000000"/>
                </a:solidFill>
                <a:hlinkClick r:id="rId4"/>
              </a:rPr>
              <a:t>Self-certification Statement (</a:t>
            </a:r>
            <a:r>
              <a:rPr lang="en-US" altLang="zh-CN" sz="2000" b="0" u="sng" dirty="0" err="1" smtClean="0">
                <a:solidFill>
                  <a:srgbClr val="000000"/>
                </a:solidFill>
                <a:hlinkClick r:id="rId4"/>
              </a:rPr>
              <a:t>docx</a:t>
            </a:r>
            <a:r>
              <a:rPr lang="en-US" altLang="zh-CN" sz="2000" b="0" u="sng" dirty="0" smtClean="0">
                <a:solidFill>
                  <a:srgbClr val="000000"/>
                </a:solidFill>
                <a:hlinkClick r:id="rId4"/>
              </a:rPr>
              <a:t>)</a:t>
            </a:r>
            <a:endParaRPr lang="en-US" altLang="zh-CN" sz="2000" b="0" u="sng" dirty="0" smtClean="0">
              <a:solidFill>
                <a:srgbClr val="000000"/>
              </a:solidFill>
            </a:endParaRPr>
          </a:p>
          <a:p>
            <a:pPr marL="514350" lvl="0" indent="-51435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  <a:defRPr/>
            </a:pPr>
            <a:r>
              <a:rPr lang="en-US" altLang="zh-CN" sz="2000" b="0" u="sng" dirty="0" smtClean="0">
                <a:solidFill>
                  <a:srgbClr val="000000"/>
                </a:solidFill>
                <a:hlinkClick r:id="rId4"/>
              </a:rPr>
              <a:t>installation instructions</a:t>
            </a:r>
            <a:endParaRPr lang="en-US" altLang="zh-CN" sz="2000" b="0" u="sng" dirty="0" smtClean="0">
              <a:solidFill>
                <a:srgbClr val="000000"/>
              </a:solidFill>
            </a:endParaRPr>
          </a:p>
          <a:p>
            <a:pPr marL="514350" lvl="0" indent="-51435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  <a:defRPr/>
            </a:pPr>
            <a:r>
              <a:rPr lang="en-US" altLang="zh-CN" sz="2000" b="0" u="sng" dirty="0" smtClean="0">
                <a:solidFill>
                  <a:srgbClr val="000000"/>
                </a:solidFill>
                <a:hlinkClick r:id="rId4"/>
              </a:rPr>
              <a:t>safety certification</a:t>
            </a:r>
          </a:p>
          <a:p>
            <a:pPr marL="514350" indent="-51435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  <a:defRPr/>
            </a:pPr>
            <a:r>
              <a:rPr lang="en-US" altLang="zh-CN" sz="2000" b="0" u="sng" dirty="0" smtClean="0">
                <a:solidFill>
                  <a:srgbClr val="000000"/>
                </a:solidFill>
                <a:hlinkClick r:id="rId4"/>
              </a:rPr>
              <a:t>Lumen maintenance information</a:t>
            </a:r>
            <a:endParaRPr lang="en-US" altLang="zh-CN" sz="2000" b="0" u="sng" dirty="0" smtClean="0">
              <a:solidFill>
                <a:srgbClr val="000000"/>
              </a:solidFill>
              <a:hlinkClick r:id="rId3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5040560"/>
          </a:xfrm>
        </p:spPr>
        <p:txBody>
          <a:bodyPr/>
          <a:lstStyle/>
          <a:p>
            <a:pPr marL="442627" indent="-442627">
              <a:buFont typeface="Wingdings" pitchFamily="2" charset="2"/>
              <a:buChar char="§"/>
              <a:defRPr/>
            </a:pPr>
            <a:r>
              <a:rPr lang="en-US" sz="2400" dirty="0" smtClean="0"/>
              <a:t>Intended for products which has scalable performance characteristics</a:t>
            </a:r>
          </a:p>
          <a:p>
            <a:pPr marL="442627" indent="-442627">
              <a:buFont typeface="Wingdings" pitchFamily="2" charset="2"/>
              <a:buChar char="§"/>
              <a:defRPr/>
            </a:pPr>
            <a:r>
              <a:rPr lang="en-US" sz="2400" dirty="0" smtClean="0"/>
              <a:t>Testing sufficient to “bracket” group:</a:t>
            </a:r>
          </a:p>
          <a:p>
            <a:pPr marL="874498" lvl="1" indent="-442627">
              <a:buFont typeface="Wingdings" pitchFamily="2" charset="2"/>
              <a:buChar char="§"/>
              <a:defRPr/>
            </a:pPr>
            <a:r>
              <a:rPr lang="en-US" sz="2000" dirty="0" smtClean="0"/>
              <a:t>Scaled performance tables</a:t>
            </a:r>
          </a:p>
          <a:p>
            <a:pPr marL="874498" lvl="1" indent="-442627"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LM-79s for lowest light output, lowest efficacy, additional CCTs</a:t>
            </a:r>
          </a:p>
          <a:p>
            <a:pPr marL="874498" lvl="1" indent="-442627"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IES files for additional optics</a:t>
            </a:r>
          </a:p>
          <a:p>
            <a:pPr marL="874498" lvl="1" indent="-442627"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LM-80 for LEDs</a:t>
            </a:r>
          </a:p>
          <a:p>
            <a:pPr marL="874498" lvl="1" indent="-442627"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ISTMT for worst case thermals</a:t>
            </a:r>
          </a:p>
          <a:p>
            <a:pPr marL="442627" indent="-442627">
              <a:buFont typeface="Wingdings" pitchFamily="2" charset="2"/>
              <a:buChar char="§"/>
              <a:defRPr/>
            </a:pPr>
            <a:r>
              <a:rPr lang="en-US" sz="2400" u="sng" dirty="0" smtClean="0"/>
              <a:t>ALL</a:t>
            </a:r>
            <a:r>
              <a:rPr lang="en-US" sz="2400" dirty="0" smtClean="0"/>
              <a:t> testing (for both single products and family groups) must be demonstrably “</a:t>
            </a:r>
            <a:r>
              <a:rPr lang="en-US" sz="2400" dirty="0" smtClean="0">
                <a:solidFill>
                  <a:srgbClr val="FF0000"/>
                </a:solidFill>
              </a:rPr>
              <a:t>worst-case</a:t>
            </a:r>
            <a:r>
              <a:rPr lang="en-US" sz="2400" dirty="0" smtClean="0"/>
              <a:t>” conditions</a:t>
            </a:r>
          </a:p>
        </p:txBody>
      </p:sp>
      <p:sp>
        <p:nvSpPr>
          <p:cNvPr id="6" name="矩形 5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altLang="zh-CN" sz="3200" dirty="0" smtClean="0">
                <a:latin typeface="+mj-lt"/>
                <a:ea typeface="+mj-ea"/>
                <a:cs typeface="+mj-cs"/>
              </a:rPr>
              <a:t>PRODUCT FAMILY GROUPS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43608" y="1412776"/>
            <a:ext cx="7128792" cy="3816424"/>
          </a:xfrm>
        </p:spPr>
        <p:txBody>
          <a:bodyPr/>
          <a:lstStyle/>
          <a:p>
            <a:pPr marL="442627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Lighting Facts Label</a:t>
            </a:r>
            <a:r>
              <a:rPr lang="zh-CN" altLang="en-US" sz="2400" dirty="0" smtClean="0"/>
              <a:t>的列名是</a:t>
            </a:r>
            <a:r>
              <a:rPr lang="en-US" altLang="zh-CN" sz="2400" dirty="0" smtClean="0"/>
              <a:t>DLC</a:t>
            </a:r>
            <a:r>
              <a:rPr lang="zh-CN" altLang="en-US" sz="2400" dirty="0" smtClean="0"/>
              <a:t>审核的前提</a:t>
            </a:r>
            <a:endParaRPr lang="en-US" altLang="zh-CN" sz="2400" dirty="0" smtClean="0"/>
          </a:p>
          <a:p>
            <a:pPr marL="442627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zh-CN" altLang="en-US" sz="2400" dirty="0" smtClean="0"/>
              <a:t>递交</a:t>
            </a:r>
            <a:r>
              <a:rPr lang="en-US" altLang="zh-CN" sz="2400" dirty="0" err="1" smtClean="0"/>
              <a:t>lightingfacts</a:t>
            </a:r>
            <a:r>
              <a:rPr lang="zh-CN" altLang="en-US" sz="2400" dirty="0" smtClean="0"/>
              <a:t>时必须勾选实测值选项，并在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项关键参数处填入实测值</a:t>
            </a:r>
            <a:endParaRPr lang="en-US" altLang="zh-CN" sz="2400" dirty="0" smtClean="0"/>
          </a:p>
          <a:p>
            <a:pPr marL="442627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zh-CN" altLang="en-US" sz="2400" dirty="0" smtClean="0"/>
              <a:t>在是否申请</a:t>
            </a:r>
            <a:r>
              <a:rPr lang="en-US" altLang="zh-CN" sz="2400" dirty="0" smtClean="0"/>
              <a:t>DLC</a:t>
            </a:r>
            <a:r>
              <a:rPr lang="zh-CN" altLang="en-US" sz="2400" dirty="0" smtClean="0"/>
              <a:t>处，勾选申请</a:t>
            </a:r>
            <a:r>
              <a:rPr lang="en-US" altLang="zh-CN" sz="2400" dirty="0" smtClean="0"/>
              <a:t>DLC</a:t>
            </a:r>
          </a:p>
          <a:p>
            <a:pPr marL="442627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zh-CN" sz="2400" b="1" dirty="0" smtClean="0"/>
              <a:t>Optional Metrics</a:t>
            </a:r>
          </a:p>
          <a:p>
            <a:pPr marL="442627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zh-CN" altLang="en-US" sz="2400" dirty="0" smtClean="0"/>
              <a:t>特殊类别产品</a:t>
            </a:r>
            <a:endParaRPr lang="en-US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altLang="zh-CN" sz="3200" dirty="0" smtClean="0">
                <a:latin typeface="+mj-lt"/>
                <a:ea typeface="+mj-ea"/>
                <a:cs typeface="+mj-cs"/>
              </a:rPr>
              <a:t>LED Lighting Facts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68760" y="3136613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zh-CN" altLang="en-US" sz="3200" dirty="0" smtClean="0">
                <a:latin typeface="黑体" pitchFamily="2" charset="-122"/>
                <a:ea typeface="黑体" pitchFamily="2" charset="-122"/>
                <a:cs typeface="+mj-cs"/>
              </a:rPr>
              <a:t>递交常见问题</a:t>
            </a:r>
            <a:endParaRPr lang="en-US" altLang="zh-CN" sz="3200" dirty="0" smtClean="0">
              <a:latin typeface="黑体" pitchFamily="2" charset="-122"/>
              <a:ea typeface="黑体" pitchFamily="2" charset="-122"/>
              <a:cs typeface="+mj-cs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43608" y="1412776"/>
            <a:ext cx="7128792" cy="648072"/>
          </a:xfrm>
        </p:spPr>
        <p:txBody>
          <a:bodyPr/>
          <a:lstStyle/>
          <a:p>
            <a:pPr marL="442627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zh-CN" altLang="en-US" sz="2400" dirty="0" smtClean="0"/>
              <a:t>使用</a:t>
            </a:r>
            <a:r>
              <a:rPr lang="en-US" altLang="zh-CN" sz="2400" dirty="0" smtClean="0"/>
              <a:t>LED</a:t>
            </a:r>
            <a:r>
              <a:rPr lang="zh-CN" altLang="en-US" sz="2400" dirty="0" smtClean="0"/>
              <a:t>灯管的灯具申请</a:t>
            </a:r>
            <a:r>
              <a:rPr lang="en-US" altLang="zh-CN" sz="2400" dirty="0" smtClean="0"/>
              <a:t>DLC</a:t>
            </a:r>
          </a:p>
        </p:txBody>
      </p:sp>
      <p:sp>
        <p:nvSpPr>
          <p:cNvPr id="6" name="矩形 5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zh-CN" altLang="en-US" sz="3200" dirty="0" smtClean="0">
                <a:latin typeface="+mj-lt"/>
                <a:ea typeface="+mj-ea"/>
                <a:cs typeface="+mj-cs"/>
              </a:rPr>
              <a:t>递交常见问题</a:t>
            </a:r>
            <a:endParaRPr lang="en-US" altLang="zh-CN" sz="3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979712" y="2204864"/>
            <a:ext cx="4104456" cy="1368152"/>
          </a:xfrm>
          <a:prstGeom prst="rect">
            <a:avLst/>
          </a:prstGeom>
        </p:spPr>
        <p:txBody>
          <a:bodyPr/>
          <a:lstStyle/>
          <a:p>
            <a:pPr marL="442627" marR="0" lvl="0" indent="-442627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目前此类灯具不可以申请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 descr="\\192.168.6.16\公司公共文件夹\个人临时文件夹（每周系统自动清空）\daniel\FAQ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429000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43608" y="1412776"/>
            <a:ext cx="7128792" cy="3816424"/>
          </a:xfrm>
        </p:spPr>
        <p:txBody>
          <a:bodyPr/>
          <a:lstStyle/>
          <a:p>
            <a:pPr marL="442627" lvl="0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zh-CN" altLang="en-US" sz="2400" dirty="0" smtClean="0">
                <a:solidFill>
                  <a:srgbClr val="000000"/>
                </a:solidFill>
              </a:rPr>
              <a:t>旋转灯头的</a:t>
            </a:r>
            <a:r>
              <a:rPr lang="en-US" altLang="zh-CN" sz="2400" dirty="0" smtClean="0">
                <a:solidFill>
                  <a:srgbClr val="000000"/>
                </a:solidFill>
              </a:rPr>
              <a:t>LED</a:t>
            </a:r>
            <a:r>
              <a:rPr lang="zh-CN" altLang="en-US" sz="2400" dirty="0" smtClean="0">
                <a:solidFill>
                  <a:srgbClr val="000000"/>
                </a:solidFill>
              </a:rPr>
              <a:t>灯管</a:t>
            </a:r>
            <a:endParaRPr lang="en-US" altLang="zh-CN" sz="2400" dirty="0" smtClean="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zh-CN" altLang="en-US" sz="3200" dirty="0" smtClean="0">
                <a:latin typeface="+mj-lt"/>
                <a:ea typeface="+mj-ea"/>
                <a:cs typeface="+mj-cs"/>
              </a:rPr>
              <a:t>递交常见问题</a:t>
            </a:r>
            <a:endParaRPr lang="en-US" altLang="zh-CN" sz="3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979712" y="2204864"/>
            <a:ext cx="4104456" cy="1368152"/>
          </a:xfrm>
          <a:prstGeom prst="rect">
            <a:avLst/>
          </a:prstGeom>
        </p:spPr>
        <p:txBody>
          <a:bodyPr/>
          <a:lstStyle/>
          <a:p>
            <a:pPr marL="442627" marR="0" lvl="0" indent="-442627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目前此类灯具不可以申请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 descr="Organizational_Chart_28FEB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088" b="4604"/>
          <a:stretch>
            <a:fillRect/>
          </a:stretch>
        </p:blipFill>
        <p:spPr>
          <a:xfrm>
            <a:off x="2" y="930492"/>
            <a:ext cx="9159527" cy="5112568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43608" y="1412776"/>
            <a:ext cx="7128792" cy="504056"/>
          </a:xfrm>
        </p:spPr>
        <p:txBody>
          <a:bodyPr/>
          <a:lstStyle/>
          <a:p>
            <a:pPr marL="442627" lvl="0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zh-CN" altLang="en-US" sz="2400" dirty="0" smtClean="0">
                <a:solidFill>
                  <a:srgbClr val="000000"/>
                </a:solidFill>
              </a:rPr>
              <a:t>宽电压产品的测试电压</a:t>
            </a:r>
            <a:endParaRPr lang="en-US" altLang="zh-CN" sz="2400" dirty="0" smtClean="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zh-CN" altLang="en-US" sz="3200" dirty="0" smtClean="0">
                <a:latin typeface="+mj-lt"/>
                <a:ea typeface="+mj-ea"/>
                <a:cs typeface="+mj-cs"/>
              </a:rPr>
              <a:t>递交常见问题</a:t>
            </a:r>
            <a:endParaRPr lang="en-US" altLang="zh-CN" sz="3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979712" y="2204864"/>
            <a:ext cx="6696744" cy="1368152"/>
          </a:xfrm>
          <a:prstGeom prst="rect">
            <a:avLst/>
          </a:prstGeom>
        </p:spPr>
        <p:txBody>
          <a:bodyPr/>
          <a:lstStyle/>
          <a:p>
            <a:pPr marR="0" lvl="0" indent="-442627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一般认为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120V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为光电测试的要求电压，最高电压下测试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THD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和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43608" y="1412776"/>
            <a:ext cx="7128792" cy="504056"/>
          </a:xfrm>
        </p:spPr>
        <p:txBody>
          <a:bodyPr/>
          <a:lstStyle/>
          <a:p>
            <a:pPr marL="442627" lvl="0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ISTMT</a:t>
            </a:r>
            <a:r>
              <a:rPr lang="zh-CN" altLang="en-US" sz="2400" dirty="0" smtClean="0">
                <a:solidFill>
                  <a:srgbClr val="000000"/>
                </a:solidFill>
              </a:rPr>
              <a:t>温度测试公差</a:t>
            </a:r>
            <a:endParaRPr lang="en-US" altLang="zh-CN" sz="2400" dirty="0" smtClean="0">
              <a:solidFill>
                <a:srgbClr val="000000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979712" y="2204864"/>
            <a:ext cx="6696744" cy="1368152"/>
          </a:xfrm>
          <a:prstGeom prst="rect">
            <a:avLst/>
          </a:prstGeom>
        </p:spPr>
        <p:txBody>
          <a:bodyPr/>
          <a:lstStyle/>
          <a:p>
            <a:pPr marR="0" lvl="0" indent="-442627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DLC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接受热电偶公差≤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1.1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ºC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或者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0.4%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，取大者。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zh-CN" altLang="en-US" sz="3200" dirty="0" smtClean="0">
                <a:latin typeface="+mj-lt"/>
                <a:ea typeface="+mj-ea"/>
                <a:cs typeface="+mj-cs"/>
              </a:rPr>
              <a:t>递交常见问题</a:t>
            </a:r>
            <a:endParaRPr lang="en-US" altLang="zh-CN" sz="32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43608" y="1412776"/>
            <a:ext cx="7128792" cy="504056"/>
          </a:xfrm>
        </p:spPr>
        <p:txBody>
          <a:bodyPr/>
          <a:lstStyle/>
          <a:p>
            <a:pPr marL="442627" lvl="0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LM-80</a:t>
            </a:r>
            <a:r>
              <a:rPr lang="zh-CN" altLang="en-US" sz="2400" dirty="0" smtClean="0">
                <a:solidFill>
                  <a:srgbClr val="000000"/>
                </a:solidFill>
              </a:rPr>
              <a:t>驱动电流误差</a:t>
            </a:r>
            <a:endParaRPr lang="en-US" altLang="zh-CN" sz="2400" dirty="0" smtClean="0">
              <a:solidFill>
                <a:srgbClr val="000000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979712" y="2204864"/>
            <a:ext cx="6696744" cy="1368152"/>
          </a:xfrm>
          <a:prstGeom prst="rect">
            <a:avLst/>
          </a:prstGeom>
        </p:spPr>
        <p:txBody>
          <a:bodyPr/>
          <a:lstStyle/>
          <a:p>
            <a:pPr marR="0" lvl="0" indent="-442627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DLC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接受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的公差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。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zh-CN" altLang="en-US" sz="3200" dirty="0" smtClean="0">
                <a:latin typeface="+mj-lt"/>
                <a:ea typeface="+mj-ea"/>
                <a:cs typeface="+mj-cs"/>
              </a:rPr>
              <a:t>递交常见问题</a:t>
            </a:r>
            <a:endParaRPr lang="en-US" altLang="zh-CN" sz="32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43608" y="1412776"/>
            <a:ext cx="7128792" cy="504056"/>
          </a:xfrm>
        </p:spPr>
        <p:txBody>
          <a:bodyPr/>
          <a:lstStyle/>
          <a:p>
            <a:pPr marL="442627" lvl="0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zh-CN" altLang="en-US" sz="2400" dirty="0" smtClean="0">
                <a:solidFill>
                  <a:srgbClr val="000000"/>
                </a:solidFill>
              </a:rPr>
              <a:t>担保是否有要求</a:t>
            </a:r>
            <a:endParaRPr lang="en-US" altLang="zh-CN" sz="2400" dirty="0" smtClean="0">
              <a:solidFill>
                <a:srgbClr val="000000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979712" y="2204864"/>
            <a:ext cx="6696744" cy="1368152"/>
          </a:xfrm>
          <a:prstGeom prst="rect">
            <a:avLst/>
          </a:prstGeom>
        </p:spPr>
        <p:txBody>
          <a:bodyPr/>
          <a:lstStyle/>
          <a:p>
            <a:pPr marR="0" lvl="0" indent="-442627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DLC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要求客户对整个灯具，包含光源、外壳、散热器、电源和电气、光学等部件，进行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年的担保。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442627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CN" altLang="en-US" sz="2400" b="0" kern="0" dirty="0" smtClean="0">
                <a:latin typeface="+mn-lt"/>
                <a:ea typeface="+mn-ea"/>
              </a:rPr>
              <a:t>客户应明确担保适用的条件及相关术语</a:t>
            </a:r>
            <a:endParaRPr lang="en-US" altLang="zh-CN" sz="2400" b="0" kern="0" dirty="0" smtClean="0"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zh-CN" altLang="en-US" sz="3200" dirty="0" smtClean="0">
                <a:latin typeface="+mj-lt"/>
                <a:ea typeface="+mj-ea"/>
                <a:cs typeface="+mj-cs"/>
              </a:rPr>
              <a:t>递交常见问题</a:t>
            </a:r>
            <a:endParaRPr lang="en-US" altLang="zh-CN" sz="32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43608" y="1412776"/>
            <a:ext cx="7128792" cy="504056"/>
          </a:xfrm>
        </p:spPr>
        <p:txBody>
          <a:bodyPr/>
          <a:lstStyle/>
          <a:p>
            <a:pPr marL="442627" lvl="0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zh-CN" altLang="en-US" sz="2400" dirty="0" smtClean="0">
                <a:solidFill>
                  <a:srgbClr val="000000"/>
                </a:solidFill>
              </a:rPr>
              <a:t>产品升级怎么办</a:t>
            </a:r>
            <a:endParaRPr lang="en-US" altLang="zh-CN" sz="2400" dirty="0" smtClean="0">
              <a:solidFill>
                <a:srgbClr val="000000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979712" y="2204864"/>
            <a:ext cx="6696744" cy="1368152"/>
          </a:xfrm>
          <a:prstGeom prst="rect">
            <a:avLst/>
          </a:prstGeom>
        </p:spPr>
        <p:txBody>
          <a:bodyPr/>
          <a:lstStyle/>
          <a:p>
            <a:pPr marR="0" lvl="0" indent="-442627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产品升级需要更新列名时，应重新测试递交。</a:t>
            </a:r>
            <a:r>
              <a:rPr lang="en-US" altLang="zh-CN" sz="2400" b="0" kern="0" dirty="0" smtClean="0">
                <a:latin typeface="+mn-lt"/>
                <a:ea typeface="+mn-ea"/>
              </a:rPr>
              <a:t>DLC</a:t>
            </a:r>
            <a:r>
              <a:rPr lang="zh-CN" altLang="en-US" sz="2400" b="0" kern="0" dirty="0" smtClean="0">
                <a:latin typeface="+mn-lt"/>
                <a:ea typeface="+mn-ea"/>
              </a:rPr>
              <a:t>会收取一定的审核费。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442627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CN" altLang="en-US" sz="2400" b="0" kern="0" dirty="0" smtClean="0">
                <a:latin typeface="+mn-lt"/>
                <a:ea typeface="+mn-ea"/>
              </a:rPr>
              <a:t>升级会删除掉原有列名。除非客户更改升级后的型号。同一型号名不可能列两次</a:t>
            </a:r>
            <a:endParaRPr lang="en-US" altLang="zh-CN" sz="2400" b="0" kern="0" dirty="0" smtClean="0"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zh-CN" altLang="en-US" sz="3200" dirty="0" smtClean="0">
                <a:latin typeface="+mj-lt"/>
                <a:ea typeface="+mj-ea"/>
                <a:cs typeface="+mj-cs"/>
              </a:rPr>
              <a:t>递交常见问题</a:t>
            </a:r>
            <a:endParaRPr lang="en-US" altLang="zh-CN" sz="32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43608" y="1412776"/>
            <a:ext cx="7128792" cy="504056"/>
          </a:xfrm>
        </p:spPr>
        <p:txBody>
          <a:bodyPr/>
          <a:lstStyle/>
          <a:p>
            <a:pPr marL="442627" lvl="0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zh-CN" altLang="en-US" sz="2400" dirty="0" smtClean="0">
                <a:solidFill>
                  <a:srgbClr val="000000"/>
                </a:solidFill>
              </a:rPr>
              <a:t>有差异的产品可以使用同一型号吗？</a:t>
            </a:r>
            <a:endParaRPr lang="en-US" altLang="zh-CN" sz="2400" dirty="0" smtClean="0">
              <a:solidFill>
                <a:srgbClr val="000000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979712" y="2204864"/>
            <a:ext cx="6696744" cy="1368152"/>
          </a:xfrm>
          <a:prstGeom prst="rect">
            <a:avLst/>
          </a:prstGeom>
        </p:spPr>
        <p:txBody>
          <a:bodyPr/>
          <a:lstStyle/>
          <a:p>
            <a:pPr marR="0" lvl="0" indent="-442627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CN" altLang="en-US" sz="2400" b="0" kern="0" dirty="0" smtClean="0">
                <a:latin typeface="+mn-lt"/>
                <a:ea typeface="+mn-ea"/>
              </a:rPr>
              <a:t>不可以</a:t>
            </a:r>
            <a:endParaRPr lang="en-US" altLang="zh-CN" sz="2400" b="0" kern="0" dirty="0" smtClean="0"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zh-CN" altLang="en-US" sz="3200" dirty="0" smtClean="0">
                <a:latin typeface="+mj-lt"/>
                <a:ea typeface="+mj-ea"/>
                <a:cs typeface="+mj-cs"/>
              </a:rPr>
              <a:t>递交常见问题</a:t>
            </a:r>
            <a:endParaRPr lang="en-US" altLang="zh-CN" sz="32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43608" y="1412776"/>
            <a:ext cx="7128792" cy="504056"/>
          </a:xfrm>
        </p:spPr>
        <p:txBody>
          <a:bodyPr/>
          <a:lstStyle/>
          <a:p>
            <a:pPr marL="442627" lvl="0" indent="-442627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zh-CN" altLang="en-US" sz="2400" dirty="0" smtClean="0">
                <a:solidFill>
                  <a:srgbClr val="000000"/>
                </a:solidFill>
              </a:rPr>
              <a:t>同一款产品可以申请两个以上类别码？</a:t>
            </a:r>
            <a:endParaRPr lang="en-US" altLang="zh-CN" sz="2400" dirty="0" smtClean="0">
              <a:solidFill>
                <a:srgbClr val="000000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979712" y="2204864"/>
            <a:ext cx="3960440" cy="504056"/>
          </a:xfrm>
          <a:prstGeom prst="rect">
            <a:avLst/>
          </a:prstGeom>
        </p:spPr>
        <p:txBody>
          <a:bodyPr/>
          <a:lstStyle/>
          <a:p>
            <a:pPr marR="0" lvl="0" indent="-442627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CN" altLang="en-US" sz="2400" b="0" kern="0" dirty="0" smtClean="0">
                <a:latin typeface="+mn-lt"/>
                <a:ea typeface="+mn-ea"/>
              </a:rPr>
              <a:t>可以，但要分别审核和收费</a:t>
            </a:r>
            <a:endParaRPr lang="en-US" altLang="zh-CN" sz="2400" b="0" kern="0" dirty="0" smtClean="0"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zh-CN" altLang="en-US" sz="3200" dirty="0" smtClean="0">
                <a:latin typeface="+mj-lt"/>
                <a:ea typeface="+mj-ea"/>
                <a:cs typeface="+mj-cs"/>
              </a:rPr>
              <a:t>递交常见问题</a:t>
            </a:r>
            <a:endParaRPr lang="en-US" altLang="zh-CN" sz="32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zh-CN" altLang="en-US" sz="3200" dirty="0" smtClean="0">
                <a:latin typeface="+mj-lt"/>
                <a:ea typeface="+mj-ea"/>
                <a:cs typeface="+mj-cs"/>
              </a:rPr>
              <a:t>列名查询</a:t>
            </a:r>
            <a:endParaRPr lang="en-US" altLang="zh-CN" sz="32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34513"/>
          <a:stretch>
            <a:fillRect/>
          </a:stretch>
        </p:blipFill>
        <p:spPr bwMode="auto">
          <a:xfrm>
            <a:off x="827584" y="1124744"/>
            <a:ext cx="6984776" cy="455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zh-CN" altLang="en-US" sz="3200" dirty="0" smtClean="0">
                <a:latin typeface="+mj-lt"/>
                <a:ea typeface="+mj-ea"/>
                <a:cs typeface="+mj-cs"/>
              </a:rPr>
              <a:t>列名查询</a:t>
            </a:r>
            <a:endParaRPr lang="en-US" altLang="zh-CN" sz="32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3722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41984" y="142852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altLang="zh-CN" sz="3200" dirty="0" smtClean="0">
                <a:latin typeface="+mj-lt"/>
                <a:ea typeface="+mj-ea"/>
                <a:cs typeface="+mj-cs"/>
              </a:rPr>
              <a:t>DLC Logo</a:t>
            </a:r>
            <a:endParaRPr lang="en-US" altLang="zh-CN" sz="32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\\192.168.6.16\公司公共文件夹\个人临时文件夹（每周系统自动清空）\daniel\d-l-c-q-p-l-l-i-s-t-e-d--logowatermark-jp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8267"/>
            <a:ext cx="1905000" cy="1911350"/>
          </a:xfrm>
          <a:prstGeom prst="rect">
            <a:avLst/>
          </a:prstGeom>
          <a:noFill/>
        </p:spPr>
      </p:pic>
      <p:pic>
        <p:nvPicPr>
          <p:cNvPr id="1027" name="Picture 3" descr="\\192.168.6.16\公司公共文件夹\个人临时文件夹（每周系统自动清空）\daniel\img-logo-dl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753021"/>
            <a:ext cx="4025900" cy="8905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4324657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Program Logo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79381" y="4396095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DLC QPL Logo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857488" y="1109947"/>
            <a:ext cx="4209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5"/>
              </a:rPr>
              <a:t>Designlights@neep.org</a:t>
            </a:r>
            <a:endParaRPr lang="zh-CN" altLang="en-US" sz="28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6437" t="18108"/>
          <a:stretch>
            <a:fillRect/>
          </a:stretch>
        </p:blipFill>
        <p:spPr bwMode="auto">
          <a:xfrm>
            <a:off x="357160" y="1142983"/>
            <a:ext cx="8609007" cy="521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6"/>
          <p:cNvSpPr>
            <a:spLocks noGrp="1"/>
          </p:cNvSpPr>
          <p:nvPr>
            <p:ph sz="half" idx="1"/>
          </p:nvPr>
        </p:nvSpPr>
        <p:spPr>
          <a:xfrm>
            <a:off x="357160" y="5357827"/>
            <a:ext cx="3962401" cy="762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4000" b="1" dirty="0" smtClean="0">
                <a:solidFill>
                  <a:srgbClr val="1FA1B0"/>
                </a:solidFill>
                <a:latin typeface="Trebuchet MS" pitchFamily="34" charset="0"/>
                <a:ea typeface="ＭＳ Ｐゴシック"/>
                <a:cs typeface="Trebuchet MS" pitchFamily="34" charset="0"/>
              </a:rPr>
              <a:t>MEMBER MAP</a:t>
            </a:r>
          </a:p>
          <a:p>
            <a:pPr marL="497987" indent="-497987">
              <a:buNone/>
              <a:defRPr/>
            </a:pPr>
            <a:endParaRPr lang="en-US" sz="1600" b="1" dirty="0" smtClean="0">
              <a:solidFill>
                <a:srgbClr val="1FA1B0"/>
              </a:solidFill>
            </a:endParaRPr>
          </a:p>
          <a:p>
            <a:pPr marL="497987" indent="-497987">
              <a:defRPr/>
            </a:pPr>
            <a:endParaRPr lang="en-US" sz="2800" b="1" dirty="0" smtClean="0">
              <a:solidFill>
                <a:srgbClr val="1FA1B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000240"/>
            <a:ext cx="7572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宋体" pitchFamily="2" charset="-122"/>
              <a:buChar char="★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  BACL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拥有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NVLAP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授权，可以出具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LM-79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报告并提供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IES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文件。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7CA8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宋体" pitchFamily="2" charset="-122"/>
              <a:buChar char="★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  BACL 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可以进行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ISTMT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和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LM-80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测试并拥有授权，并根据丰富的经验协助您评估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LM-80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测试报告。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7CA8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宋体" pitchFamily="2" charset="-122"/>
              <a:buChar char="★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  对于最为关注的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LED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灯管产品，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BACL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特从美国引进原装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DLC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指定型号的支架，用于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DLC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测试，帮助您顺利获得认证。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7CA8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宋体" pitchFamily="2" charset="-122"/>
              <a:buChar char="★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  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我们协助认证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DOE </a:t>
            </a: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lightingfacts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 Label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CA8"/>
                </a:solidFill>
                <a:effectLst/>
                <a:uLnTx/>
                <a:uFillTx/>
              </a:rPr>
              <a:t>，免去您的认证困扰。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21442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457200" algn="l">
              <a:spcBef>
                <a:spcPts val="1200"/>
              </a:spcBef>
              <a:spcAft>
                <a:spcPts val="1200"/>
              </a:spcAft>
            </a:pPr>
            <a:r>
              <a:rPr lang="zh-CN" altLang="en-US" sz="2800" b="0" dirty="0" smtClean="0">
                <a:latin typeface="黑体" pitchFamily="2" charset="-122"/>
                <a:ea typeface="黑体" pitchFamily="2" charset="-122"/>
              </a:rPr>
              <a:t>我们</a:t>
            </a:r>
            <a:r>
              <a:rPr lang="zh-CN" altLang="en-US" sz="2800" b="0" u="none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可以</a:t>
            </a:r>
            <a:r>
              <a:rPr lang="zh-CN" altLang="en-US" sz="2800" b="0" u="none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向您提供优质认证服务：</a:t>
            </a:r>
            <a:endParaRPr lang="en-US" altLang="zh-CN" sz="2800" b="0" u="none" dirty="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2.pn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" y="1"/>
            <a:ext cx="9142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 descr="4.pn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59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-214313" y="883329"/>
            <a:ext cx="6773609" cy="4677422"/>
            <a:chOff x="-214115" y="662175"/>
            <a:chExt cx="6774168" cy="3508834"/>
          </a:xfrm>
        </p:grpSpPr>
        <p:pic>
          <p:nvPicPr>
            <p:cNvPr id="27658" name="Text Box 4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524" y="2432248"/>
              <a:ext cx="6608577" cy="131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Text Box 4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09489" y="662175"/>
              <a:ext cx="4999108" cy="142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图片 13" descr="5.png"/>
            <p:cNvPicPr>
              <a:picLocks noChangeAspect="1"/>
            </p:cNvPicPr>
            <p:nvPr/>
          </p:nvPicPr>
          <p:blipFill>
            <a:blip r:embed="rId7" cstate="print"/>
            <a:srcRect r="75" b="124"/>
            <a:stretch>
              <a:fillRect/>
            </a:stretch>
          </p:blipFill>
          <p:spPr bwMode="auto">
            <a:xfrm>
              <a:off x="-17217" y="2275299"/>
              <a:ext cx="5363975" cy="609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Text Box 47"/>
            <p:cNvSpPr txBox="1">
              <a:spLocks noChangeArrowheads="1"/>
            </p:cNvSpPr>
            <p:nvPr/>
          </p:nvSpPr>
          <p:spPr bwMode="auto">
            <a:xfrm>
              <a:off x="-214115" y="3000565"/>
              <a:ext cx="6072689" cy="1170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defTabSz="814388"/>
              <a:endParaRPr lang="en-US" altLang="zh-CN" sz="9600">
                <a:solidFill>
                  <a:schemeClr val="bg1"/>
                </a:solidFill>
                <a:latin typeface="Eras Demi ITC" pitchFamily="34" charset="0"/>
                <a:ea typeface="Arial Unicode MS" pitchFamily="34" charset="-122"/>
                <a:cs typeface="Arial" charset="0"/>
              </a:endParaRPr>
            </a:p>
          </p:txBody>
        </p:sp>
      </p:grpSp>
      <p:pic>
        <p:nvPicPr>
          <p:cNvPr id="11" name="图片 10" descr="2.png"/>
          <p:cNvPicPr>
            <a:picLocks noChangeAspect="1"/>
          </p:cNvPicPr>
          <p:nvPr/>
        </p:nvPicPr>
        <p:blipFill>
          <a:blip r:embed="rId3" cstate="print">
            <a:grayscl/>
          </a:blip>
          <a:srcRect l="62604"/>
          <a:stretch>
            <a:fillRect/>
          </a:stretch>
        </p:blipFill>
        <p:spPr bwMode="auto">
          <a:xfrm>
            <a:off x="5738815" y="0"/>
            <a:ext cx="3417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ext Box 4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7102" y="-865188"/>
            <a:ext cx="5407025" cy="486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Text Box 4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7102" y="-865188"/>
            <a:ext cx="5407025" cy="486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Text Box 4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10" y="-891480"/>
            <a:ext cx="5699125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285984" y="3000377"/>
            <a:ext cx="42148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14388"/>
            <a:r>
              <a:rPr lang="en-US" altLang="zh-CN" sz="6000" dirty="0" smtClean="0">
                <a:solidFill>
                  <a:schemeClr val="bg1"/>
                </a:solidFill>
                <a:latin typeface="Eras Demi ITC" pitchFamily="34" charset="0"/>
                <a:ea typeface="Arial Unicode MS" pitchFamily="34" charset="-122"/>
                <a:cs typeface="Arial" charset="0"/>
              </a:rPr>
              <a:t>Thank You</a:t>
            </a:r>
            <a:endParaRPr lang="en-US" altLang="zh-CN" sz="6000" dirty="0">
              <a:solidFill>
                <a:schemeClr val="bg1"/>
              </a:solidFill>
              <a:latin typeface="Eras Demi ITC" pitchFamily="34" charset="0"/>
              <a:ea typeface="Arial Unicode MS" pitchFamily="34" charset="-122"/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2222E-6 -3.39203E-6 L -0.81372 -3.3920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9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2222E-6 -3.39203E-6 L -0.81372 -3.39203E-6 " pathEditMode="relative" rAng="0" ptsTypes="AA">
                                      <p:cBhvr>
                                        <p:cTn id="20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2222E-6 -3.39203E-6 L -0.81372 -3.39203E-6 " pathEditMode="relative" rAng="0" ptsTypes="AA">
                                      <p:cBhvr>
                                        <p:cTn id="28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8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8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27584" y="1052736"/>
            <a:ext cx="78488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US" sz="13800" u="none" dirty="0" smtClean="0">
                <a:solidFill>
                  <a:srgbClr val="00A0AF">
                    <a:alpha val="15000"/>
                  </a:srgbClr>
                </a:solidFill>
                <a:latin typeface="Trebuchet MS" pitchFamily="34" charset="0"/>
              </a:rPr>
              <a:t>MEMBERS</a:t>
            </a:r>
            <a:endParaRPr lang="en-US" sz="13800" u="none" dirty="0">
              <a:solidFill>
                <a:srgbClr val="00A0AF">
                  <a:alpha val="15000"/>
                </a:srgbClr>
              </a:solidFill>
              <a:latin typeface="Trebuchet MS" pitchFamily="34" charset="0"/>
            </a:endParaRPr>
          </a:p>
        </p:txBody>
      </p:sp>
      <p:pic>
        <p:nvPicPr>
          <p:cNvPr id="4" name="Picture 25" descr="BCHydr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493737"/>
            <a:ext cx="1123680" cy="217713"/>
          </a:xfrm>
          <a:prstGeom prst="rect">
            <a:avLst/>
          </a:prstGeom>
        </p:spPr>
      </p:pic>
      <p:pic>
        <p:nvPicPr>
          <p:cNvPr id="5" name="Picture 26" descr="BG&amp;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284958"/>
            <a:ext cx="842759" cy="339367"/>
          </a:xfrm>
          <a:prstGeom prst="rect">
            <a:avLst/>
          </a:prstGeom>
        </p:spPr>
      </p:pic>
      <p:pic>
        <p:nvPicPr>
          <p:cNvPr id="6" name="Picture 27" descr="CapeLightCompac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664497"/>
            <a:ext cx="688787" cy="688787"/>
          </a:xfrm>
          <a:prstGeom prst="rect">
            <a:avLst/>
          </a:prstGeom>
        </p:spPr>
      </p:pic>
      <p:pic>
        <p:nvPicPr>
          <p:cNvPr id="8" name="Picture 30" descr="DCSE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1196752"/>
            <a:ext cx="1030039" cy="337104"/>
          </a:xfrm>
          <a:prstGeom prst="rect">
            <a:avLst/>
          </a:prstGeom>
        </p:spPr>
      </p:pic>
      <p:pic>
        <p:nvPicPr>
          <p:cNvPr id="9" name="Picture 31" descr="EfficiencyMain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3893330"/>
            <a:ext cx="965662" cy="391217"/>
          </a:xfrm>
          <a:prstGeom prst="rect">
            <a:avLst/>
          </a:prstGeom>
        </p:spPr>
      </p:pic>
      <p:pic>
        <p:nvPicPr>
          <p:cNvPr id="12" name="Picture 33" descr="HydroQuebec.gif"/>
          <p:cNvPicPr>
            <a:picLocks noChangeAspect="1"/>
          </p:cNvPicPr>
          <p:nvPr/>
        </p:nvPicPr>
        <p:blipFill>
          <a:blip r:embed="rId8" cstate="print"/>
          <a:srcRect t="26000" b="30000"/>
          <a:stretch>
            <a:fillRect/>
          </a:stretch>
        </p:blipFill>
        <p:spPr>
          <a:xfrm>
            <a:off x="266399" y="1052736"/>
            <a:ext cx="1151771" cy="506779"/>
          </a:xfrm>
          <a:prstGeom prst="rect">
            <a:avLst/>
          </a:prstGeom>
        </p:spPr>
      </p:pic>
      <p:pic>
        <p:nvPicPr>
          <p:cNvPr id="13" name="Picture 34" descr="JE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399" y="3641604"/>
            <a:ext cx="998517" cy="647927"/>
          </a:xfrm>
          <a:prstGeom prst="rect">
            <a:avLst/>
          </a:prstGeom>
        </p:spPr>
      </p:pic>
      <p:pic>
        <p:nvPicPr>
          <p:cNvPr id="14" name="Picture 35" descr="LIPA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399" y="4856049"/>
            <a:ext cx="758484" cy="367867"/>
          </a:xfrm>
          <a:prstGeom prst="rect">
            <a:avLst/>
          </a:prstGeom>
        </p:spPr>
      </p:pic>
      <p:pic>
        <p:nvPicPr>
          <p:cNvPr id="15" name="Picture 36" descr="MEE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3099732"/>
            <a:ext cx="1369484" cy="470435"/>
          </a:xfrm>
          <a:prstGeom prst="rect">
            <a:avLst/>
          </a:prstGeom>
        </p:spPr>
      </p:pic>
      <p:pic>
        <p:nvPicPr>
          <p:cNvPr id="16" name="Picture 37" descr="MissouriRiverEnergyServic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6399" y="2355722"/>
            <a:ext cx="1292231" cy="340287"/>
          </a:xfrm>
          <a:prstGeom prst="rect">
            <a:avLst/>
          </a:prstGeom>
        </p:spPr>
      </p:pic>
      <p:pic>
        <p:nvPicPr>
          <p:cNvPr id="17" name="Picture 38" descr="NationalGrid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96136" y="1196752"/>
            <a:ext cx="1193909" cy="358173"/>
          </a:xfrm>
          <a:prstGeom prst="rect">
            <a:avLst/>
          </a:prstGeom>
        </p:spPr>
      </p:pic>
      <p:pic>
        <p:nvPicPr>
          <p:cNvPr id="18" name="Picture 39" descr="NEEA.gif"/>
          <p:cNvPicPr>
            <a:picLocks noChangeAspect="1"/>
          </p:cNvPicPr>
          <p:nvPr/>
        </p:nvPicPr>
        <p:blipFill>
          <a:blip r:embed="rId14" cstate="print"/>
          <a:srcRect l="19378"/>
          <a:stretch>
            <a:fillRect/>
          </a:stretch>
        </p:blipFill>
        <p:spPr>
          <a:xfrm>
            <a:off x="5796136" y="3726480"/>
            <a:ext cx="1113145" cy="607771"/>
          </a:xfrm>
          <a:prstGeom prst="rect">
            <a:avLst/>
          </a:prstGeom>
        </p:spPr>
      </p:pic>
      <p:pic>
        <p:nvPicPr>
          <p:cNvPr id="19" name="Picture 40" descr="NHEC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67944" y="5433574"/>
            <a:ext cx="1225512" cy="494047"/>
          </a:xfrm>
          <a:prstGeom prst="rect">
            <a:avLst/>
          </a:prstGeom>
        </p:spPr>
      </p:pic>
      <p:pic>
        <p:nvPicPr>
          <p:cNvPr id="20" name="Picture 41" descr="NRCanada.jpg"/>
          <p:cNvPicPr>
            <a:picLocks noChangeAspect="1"/>
          </p:cNvPicPr>
          <p:nvPr/>
        </p:nvPicPr>
        <p:blipFill>
          <a:blip r:embed="rId16" cstate="print"/>
          <a:srcRect l="16042" t="42000" r="16000" b="44662"/>
          <a:stretch>
            <a:fillRect/>
          </a:stretch>
        </p:blipFill>
        <p:spPr>
          <a:xfrm>
            <a:off x="4067944" y="2348880"/>
            <a:ext cx="1625823" cy="374695"/>
          </a:xfrm>
          <a:prstGeom prst="rect">
            <a:avLst/>
          </a:prstGeom>
        </p:spPr>
      </p:pic>
      <p:pic>
        <p:nvPicPr>
          <p:cNvPr id="21" name="Picture 42" descr="NSTAR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993887" y="1122040"/>
            <a:ext cx="1236047" cy="294967"/>
          </a:xfrm>
          <a:prstGeom prst="rect">
            <a:avLst/>
          </a:prstGeom>
        </p:spPr>
      </p:pic>
      <p:pic>
        <p:nvPicPr>
          <p:cNvPr id="22" name="Picture 43" descr="NYSERDA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93887" y="5645921"/>
            <a:ext cx="1335682" cy="375367"/>
          </a:xfrm>
          <a:prstGeom prst="rect">
            <a:avLst/>
          </a:prstGeom>
        </p:spPr>
      </p:pic>
      <p:pic>
        <p:nvPicPr>
          <p:cNvPr id="23" name="Picture 44" descr="PECO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452320" y="1196752"/>
            <a:ext cx="1516967" cy="435427"/>
          </a:xfrm>
          <a:prstGeom prst="rect">
            <a:avLst/>
          </a:prstGeom>
        </p:spPr>
      </p:pic>
      <p:pic>
        <p:nvPicPr>
          <p:cNvPr id="24" name="Picture 45" descr="PG&amp;E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796136" y="5070365"/>
            <a:ext cx="574637" cy="642241"/>
          </a:xfrm>
          <a:prstGeom prst="rect">
            <a:avLst/>
          </a:prstGeom>
        </p:spPr>
      </p:pic>
      <p:pic>
        <p:nvPicPr>
          <p:cNvPr id="25" name="Picture 46" descr="PSNH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993887" y="4095963"/>
            <a:ext cx="1292231" cy="341149"/>
          </a:xfrm>
          <a:prstGeom prst="rect">
            <a:avLst/>
          </a:prstGeom>
        </p:spPr>
      </p:pic>
      <p:pic>
        <p:nvPicPr>
          <p:cNvPr id="28" name="Picture 49" descr="SDG&amp;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067944" y="4567485"/>
            <a:ext cx="1210430" cy="574319"/>
          </a:xfrm>
          <a:prstGeom prst="rect">
            <a:avLst/>
          </a:prstGeom>
        </p:spPr>
      </p:pic>
      <p:pic>
        <p:nvPicPr>
          <p:cNvPr id="29" name="Picture 50" descr="SMUD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452320" y="3213407"/>
            <a:ext cx="1088645" cy="640627"/>
          </a:xfrm>
          <a:prstGeom prst="rect">
            <a:avLst/>
          </a:prstGeom>
        </p:spPr>
      </p:pic>
      <p:pic>
        <p:nvPicPr>
          <p:cNvPr id="30" name="Picture 51" descr="UI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993887" y="3322933"/>
            <a:ext cx="1007799" cy="466107"/>
          </a:xfrm>
          <a:prstGeom prst="rect">
            <a:avLst/>
          </a:prstGeom>
        </p:spPr>
      </p:pic>
      <p:pic>
        <p:nvPicPr>
          <p:cNvPr id="31" name="Picture 52" descr="WECC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993887" y="4811376"/>
            <a:ext cx="1404599" cy="561840"/>
          </a:xfrm>
          <a:prstGeom prst="rect">
            <a:avLst/>
          </a:prstGeom>
        </p:spPr>
      </p:pic>
      <p:pic>
        <p:nvPicPr>
          <p:cNvPr id="32" name="Picture 53" descr="WIFOE.gi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993887" y="2132856"/>
            <a:ext cx="1313300" cy="526725"/>
          </a:xfrm>
          <a:prstGeom prst="rect">
            <a:avLst/>
          </a:prstGeom>
        </p:spPr>
      </p:pic>
      <p:pic>
        <p:nvPicPr>
          <p:cNvPr id="34" name="Picture 56" descr="SaltRiverProject.gi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452320" y="4417097"/>
            <a:ext cx="1575527" cy="685819"/>
          </a:xfrm>
          <a:prstGeom prst="rect">
            <a:avLst/>
          </a:prstGeom>
        </p:spPr>
      </p:pic>
      <p:pic>
        <p:nvPicPr>
          <p:cNvPr id="35" name="Picture 57" descr="UNITIL.gif"/>
          <p:cNvPicPr>
            <a:picLocks noChangeAspect="1"/>
          </p:cNvPicPr>
          <p:nvPr/>
        </p:nvPicPr>
        <p:blipFill>
          <a:blip r:embed="rId28" cstate="print"/>
          <a:srcRect t="27822" b="28160"/>
          <a:stretch>
            <a:fillRect/>
          </a:stretch>
        </p:blipFill>
        <p:spPr>
          <a:xfrm>
            <a:off x="266399" y="2998663"/>
            <a:ext cx="1123680" cy="494621"/>
          </a:xfrm>
          <a:prstGeom prst="rect">
            <a:avLst/>
          </a:prstGeom>
        </p:spPr>
      </p:pic>
      <p:pic>
        <p:nvPicPr>
          <p:cNvPr id="36" name="Picture 2" descr="http://www.essexshoppes.com/SiteImages/Efficiency_Vermont_Logo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66399" y="5229200"/>
            <a:ext cx="1424432" cy="772732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171291" y="1428736"/>
          <a:ext cx="872119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任意多边形 4"/>
          <p:cNvSpPr/>
          <p:nvPr/>
        </p:nvSpPr>
        <p:spPr bwMode="auto">
          <a:xfrm>
            <a:off x="923597" y="1556791"/>
            <a:ext cx="7824869" cy="3396379"/>
          </a:xfrm>
          <a:custGeom>
            <a:avLst/>
            <a:gdLst>
              <a:gd name="connsiteX0" fmla="*/ 0 w 7718961"/>
              <a:gd name="connsiteY0" fmla="*/ 4191990 h 4191990"/>
              <a:gd name="connsiteX1" fmla="*/ 2933205 w 7718961"/>
              <a:gd name="connsiteY1" fmla="*/ 3586348 h 4191990"/>
              <a:gd name="connsiteX2" fmla="*/ 4417621 w 7718961"/>
              <a:gd name="connsiteY2" fmla="*/ 1911927 h 4191990"/>
              <a:gd name="connsiteX3" fmla="*/ 5676405 w 7718961"/>
              <a:gd name="connsiteY3" fmla="*/ 1341912 h 4191990"/>
              <a:gd name="connsiteX4" fmla="*/ 6614556 w 7718961"/>
              <a:gd name="connsiteY4" fmla="*/ 736270 h 4191990"/>
              <a:gd name="connsiteX5" fmla="*/ 7718961 w 7718961"/>
              <a:gd name="connsiteY5" fmla="*/ 0 h 4191990"/>
              <a:gd name="connsiteX0" fmla="*/ 0 w 7786563"/>
              <a:gd name="connsiteY0" fmla="*/ 3803516 h 3803516"/>
              <a:gd name="connsiteX1" fmla="*/ 2933205 w 7786563"/>
              <a:gd name="connsiteY1" fmla="*/ 3197874 h 3803516"/>
              <a:gd name="connsiteX2" fmla="*/ 4417621 w 7786563"/>
              <a:gd name="connsiteY2" fmla="*/ 1523453 h 3803516"/>
              <a:gd name="connsiteX3" fmla="*/ 5676405 w 7786563"/>
              <a:gd name="connsiteY3" fmla="*/ 953438 h 3803516"/>
              <a:gd name="connsiteX4" fmla="*/ 6614556 w 7786563"/>
              <a:gd name="connsiteY4" fmla="*/ 347796 h 3803516"/>
              <a:gd name="connsiteX5" fmla="*/ 7786563 w 7786563"/>
              <a:gd name="connsiteY5" fmla="*/ 0 h 3803516"/>
              <a:gd name="connsiteX0" fmla="*/ 0 w 7786563"/>
              <a:gd name="connsiteY0" fmla="*/ 3803516 h 3805677"/>
              <a:gd name="connsiteX1" fmla="*/ 513755 w 7786563"/>
              <a:gd name="connsiteY1" fmla="*/ 3664513 h 3805677"/>
              <a:gd name="connsiteX2" fmla="*/ 2933205 w 7786563"/>
              <a:gd name="connsiteY2" fmla="*/ 3197874 h 3805677"/>
              <a:gd name="connsiteX3" fmla="*/ 4417621 w 7786563"/>
              <a:gd name="connsiteY3" fmla="*/ 1523453 h 3805677"/>
              <a:gd name="connsiteX4" fmla="*/ 5676405 w 7786563"/>
              <a:gd name="connsiteY4" fmla="*/ 953438 h 3805677"/>
              <a:gd name="connsiteX5" fmla="*/ 6614556 w 7786563"/>
              <a:gd name="connsiteY5" fmla="*/ 347796 h 3805677"/>
              <a:gd name="connsiteX6" fmla="*/ 7786563 w 7786563"/>
              <a:gd name="connsiteY6" fmla="*/ 0 h 3805677"/>
              <a:gd name="connsiteX0" fmla="*/ 3919 w 7790482"/>
              <a:gd name="connsiteY0" fmla="*/ 3803516 h 3916713"/>
              <a:gd name="connsiteX1" fmla="*/ 85626 w 7790482"/>
              <a:gd name="connsiteY1" fmla="*/ 3893546 h 3916713"/>
              <a:gd name="connsiteX2" fmla="*/ 517674 w 7790482"/>
              <a:gd name="connsiteY2" fmla="*/ 3664513 h 3916713"/>
              <a:gd name="connsiteX3" fmla="*/ 2937124 w 7790482"/>
              <a:gd name="connsiteY3" fmla="*/ 3197874 h 3916713"/>
              <a:gd name="connsiteX4" fmla="*/ 4421540 w 7790482"/>
              <a:gd name="connsiteY4" fmla="*/ 1523453 h 3916713"/>
              <a:gd name="connsiteX5" fmla="*/ 5680324 w 7790482"/>
              <a:gd name="connsiteY5" fmla="*/ 953438 h 3916713"/>
              <a:gd name="connsiteX6" fmla="*/ 6618475 w 7790482"/>
              <a:gd name="connsiteY6" fmla="*/ 347796 h 3916713"/>
              <a:gd name="connsiteX7" fmla="*/ 7790482 w 7790482"/>
              <a:gd name="connsiteY7" fmla="*/ 0 h 3916713"/>
              <a:gd name="connsiteX0" fmla="*/ 99929 w 7886492"/>
              <a:gd name="connsiteY0" fmla="*/ 3803516 h 3933146"/>
              <a:gd name="connsiteX1" fmla="*/ 181636 w 7886492"/>
              <a:gd name="connsiteY1" fmla="*/ 3893546 h 3933146"/>
              <a:gd name="connsiteX2" fmla="*/ 1189748 w 7886492"/>
              <a:gd name="connsiteY2" fmla="*/ 3817201 h 3933146"/>
              <a:gd name="connsiteX3" fmla="*/ 3033134 w 7886492"/>
              <a:gd name="connsiteY3" fmla="*/ 3197874 h 3933146"/>
              <a:gd name="connsiteX4" fmla="*/ 4517550 w 7886492"/>
              <a:gd name="connsiteY4" fmla="*/ 1523453 h 3933146"/>
              <a:gd name="connsiteX5" fmla="*/ 5776334 w 7886492"/>
              <a:gd name="connsiteY5" fmla="*/ 953438 h 3933146"/>
              <a:gd name="connsiteX6" fmla="*/ 6714485 w 7886492"/>
              <a:gd name="connsiteY6" fmla="*/ 347796 h 3933146"/>
              <a:gd name="connsiteX7" fmla="*/ 7886492 w 7886492"/>
              <a:gd name="connsiteY7" fmla="*/ 0 h 3933146"/>
              <a:gd name="connsiteX0" fmla="*/ 99929 w 7886492"/>
              <a:gd name="connsiteY0" fmla="*/ 3803516 h 3969889"/>
              <a:gd name="connsiteX1" fmla="*/ 181636 w 7886492"/>
              <a:gd name="connsiteY1" fmla="*/ 3893546 h 3969889"/>
              <a:gd name="connsiteX2" fmla="*/ 1189748 w 7886492"/>
              <a:gd name="connsiteY2" fmla="*/ 3817201 h 3969889"/>
              <a:gd name="connsiteX3" fmla="*/ 2773924 w 7886492"/>
              <a:gd name="connsiteY3" fmla="*/ 2977417 h 3969889"/>
              <a:gd name="connsiteX4" fmla="*/ 4517550 w 7886492"/>
              <a:gd name="connsiteY4" fmla="*/ 1523453 h 3969889"/>
              <a:gd name="connsiteX5" fmla="*/ 5776334 w 7886492"/>
              <a:gd name="connsiteY5" fmla="*/ 953438 h 3969889"/>
              <a:gd name="connsiteX6" fmla="*/ 6714485 w 7886492"/>
              <a:gd name="connsiteY6" fmla="*/ 347796 h 3969889"/>
              <a:gd name="connsiteX7" fmla="*/ 7886492 w 7886492"/>
              <a:gd name="connsiteY7" fmla="*/ 0 h 3969889"/>
              <a:gd name="connsiteX0" fmla="*/ 99929 w 7886492"/>
              <a:gd name="connsiteY0" fmla="*/ 3803516 h 3969889"/>
              <a:gd name="connsiteX1" fmla="*/ 181636 w 7886492"/>
              <a:gd name="connsiteY1" fmla="*/ 3893546 h 3969889"/>
              <a:gd name="connsiteX2" fmla="*/ 1189748 w 7886492"/>
              <a:gd name="connsiteY2" fmla="*/ 3817201 h 3969889"/>
              <a:gd name="connsiteX3" fmla="*/ 2773924 w 7886492"/>
              <a:gd name="connsiteY3" fmla="*/ 2977417 h 3969889"/>
              <a:gd name="connsiteX4" fmla="*/ 4934164 w 7886492"/>
              <a:gd name="connsiteY4" fmla="*/ 2061289 h 3969889"/>
              <a:gd name="connsiteX5" fmla="*/ 5776334 w 7886492"/>
              <a:gd name="connsiteY5" fmla="*/ 953438 h 3969889"/>
              <a:gd name="connsiteX6" fmla="*/ 6714485 w 7886492"/>
              <a:gd name="connsiteY6" fmla="*/ 347796 h 3969889"/>
              <a:gd name="connsiteX7" fmla="*/ 7886492 w 7886492"/>
              <a:gd name="connsiteY7" fmla="*/ 0 h 3969889"/>
              <a:gd name="connsiteX0" fmla="*/ 99929 w 7886492"/>
              <a:gd name="connsiteY0" fmla="*/ 3803516 h 3969889"/>
              <a:gd name="connsiteX1" fmla="*/ 181636 w 7886492"/>
              <a:gd name="connsiteY1" fmla="*/ 3893546 h 3969889"/>
              <a:gd name="connsiteX2" fmla="*/ 1189748 w 7886492"/>
              <a:gd name="connsiteY2" fmla="*/ 3817201 h 3969889"/>
              <a:gd name="connsiteX3" fmla="*/ 2773924 w 7886492"/>
              <a:gd name="connsiteY3" fmla="*/ 2977417 h 3969889"/>
              <a:gd name="connsiteX4" fmla="*/ 4934164 w 7886492"/>
              <a:gd name="connsiteY4" fmla="*/ 2061289 h 3969889"/>
              <a:gd name="connsiteX5" fmla="*/ 6158300 w 7886492"/>
              <a:gd name="connsiteY5" fmla="*/ 1450536 h 3969889"/>
              <a:gd name="connsiteX6" fmla="*/ 6714485 w 7886492"/>
              <a:gd name="connsiteY6" fmla="*/ 347796 h 3969889"/>
              <a:gd name="connsiteX7" fmla="*/ 7886492 w 7886492"/>
              <a:gd name="connsiteY7" fmla="*/ 0 h 3969889"/>
              <a:gd name="connsiteX0" fmla="*/ 99929 w 7886492"/>
              <a:gd name="connsiteY0" fmla="*/ 3803516 h 3969889"/>
              <a:gd name="connsiteX1" fmla="*/ 181636 w 7886492"/>
              <a:gd name="connsiteY1" fmla="*/ 3893546 h 3969889"/>
              <a:gd name="connsiteX2" fmla="*/ 1189748 w 7886492"/>
              <a:gd name="connsiteY2" fmla="*/ 3817201 h 3969889"/>
              <a:gd name="connsiteX3" fmla="*/ 2773924 w 7886492"/>
              <a:gd name="connsiteY3" fmla="*/ 2977417 h 3969889"/>
              <a:gd name="connsiteX4" fmla="*/ 4934164 w 7886492"/>
              <a:gd name="connsiteY4" fmla="*/ 2061289 h 3969889"/>
              <a:gd name="connsiteX5" fmla="*/ 6158300 w 7886492"/>
              <a:gd name="connsiteY5" fmla="*/ 1450536 h 3969889"/>
              <a:gd name="connsiteX6" fmla="*/ 7166412 w 7886492"/>
              <a:gd name="connsiteY6" fmla="*/ 839784 h 3969889"/>
              <a:gd name="connsiteX7" fmla="*/ 7886492 w 7886492"/>
              <a:gd name="connsiteY7" fmla="*/ 0 h 3969889"/>
              <a:gd name="connsiteX0" fmla="*/ 99929 w 7814484"/>
              <a:gd name="connsiteY0" fmla="*/ 3498140 h 3664513"/>
              <a:gd name="connsiteX1" fmla="*/ 181636 w 7814484"/>
              <a:gd name="connsiteY1" fmla="*/ 3588170 h 3664513"/>
              <a:gd name="connsiteX2" fmla="*/ 1189748 w 7814484"/>
              <a:gd name="connsiteY2" fmla="*/ 3511825 h 3664513"/>
              <a:gd name="connsiteX3" fmla="*/ 2773924 w 7814484"/>
              <a:gd name="connsiteY3" fmla="*/ 2672041 h 3664513"/>
              <a:gd name="connsiteX4" fmla="*/ 4934164 w 7814484"/>
              <a:gd name="connsiteY4" fmla="*/ 1755913 h 3664513"/>
              <a:gd name="connsiteX5" fmla="*/ 6158300 w 7814484"/>
              <a:gd name="connsiteY5" fmla="*/ 1145160 h 3664513"/>
              <a:gd name="connsiteX6" fmla="*/ 7166412 w 7814484"/>
              <a:gd name="connsiteY6" fmla="*/ 534408 h 3664513"/>
              <a:gd name="connsiteX7" fmla="*/ 7814484 w 7814484"/>
              <a:gd name="connsiteY7" fmla="*/ 0 h 3664513"/>
              <a:gd name="connsiteX0" fmla="*/ 48005 w 7824869"/>
              <a:gd name="connsiteY0" fmla="*/ 3588169 h 3664513"/>
              <a:gd name="connsiteX1" fmla="*/ 192021 w 7824869"/>
              <a:gd name="connsiteY1" fmla="*/ 3588170 h 3664513"/>
              <a:gd name="connsiteX2" fmla="*/ 1200133 w 7824869"/>
              <a:gd name="connsiteY2" fmla="*/ 3511825 h 3664513"/>
              <a:gd name="connsiteX3" fmla="*/ 2784309 w 7824869"/>
              <a:gd name="connsiteY3" fmla="*/ 2672041 h 3664513"/>
              <a:gd name="connsiteX4" fmla="*/ 4944549 w 7824869"/>
              <a:gd name="connsiteY4" fmla="*/ 1755913 h 3664513"/>
              <a:gd name="connsiteX5" fmla="*/ 6168685 w 7824869"/>
              <a:gd name="connsiteY5" fmla="*/ 1145160 h 3664513"/>
              <a:gd name="connsiteX6" fmla="*/ 7176797 w 7824869"/>
              <a:gd name="connsiteY6" fmla="*/ 534408 h 3664513"/>
              <a:gd name="connsiteX7" fmla="*/ 7824869 w 7824869"/>
              <a:gd name="connsiteY7" fmla="*/ 0 h 3664513"/>
              <a:gd name="connsiteX0" fmla="*/ 48005 w 7824869"/>
              <a:gd name="connsiteY0" fmla="*/ 3588169 h 3639065"/>
              <a:gd name="connsiteX1" fmla="*/ 192021 w 7824869"/>
              <a:gd name="connsiteY1" fmla="*/ 3588170 h 3639065"/>
              <a:gd name="connsiteX2" fmla="*/ 1200133 w 7824869"/>
              <a:gd name="connsiteY2" fmla="*/ 3511825 h 3639065"/>
              <a:gd name="connsiteX3" fmla="*/ 2784309 w 7824869"/>
              <a:gd name="connsiteY3" fmla="*/ 2824729 h 3639065"/>
              <a:gd name="connsiteX4" fmla="*/ 4944549 w 7824869"/>
              <a:gd name="connsiteY4" fmla="*/ 1755913 h 3639065"/>
              <a:gd name="connsiteX5" fmla="*/ 6168685 w 7824869"/>
              <a:gd name="connsiteY5" fmla="*/ 1145160 h 3639065"/>
              <a:gd name="connsiteX6" fmla="*/ 7176797 w 7824869"/>
              <a:gd name="connsiteY6" fmla="*/ 534408 h 3639065"/>
              <a:gd name="connsiteX7" fmla="*/ 7824869 w 7824869"/>
              <a:gd name="connsiteY7" fmla="*/ 0 h 3639065"/>
              <a:gd name="connsiteX0" fmla="*/ 48005 w 7824869"/>
              <a:gd name="connsiteY0" fmla="*/ 3588169 h 3600894"/>
              <a:gd name="connsiteX1" fmla="*/ 192021 w 7824869"/>
              <a:gd name="connsiteY1" fmla="*/ 3588170 h 3600894"/>
              <a:gd name="connsiteX2" fmla="*/ 1200133 w 7824869"/>
              <a:gd name="connsiteY2" fmla="*/ 3511825 h 3600894"/>
              <a:gd name="connsiteX3" fmla="*/ 2078912 w 7824869"/>
              <a:gd name="connsiteY3" fmla="*/ 3095486 h 3600894"/>
              <a:gd name="connsiteX4" fmla="*/ 2784309 w 7824869"/>
              <a:gd name="connsiteY4" fmla="*/ 2824729 h 3600894"/>
              <a:gd name="connsiteX5" fmla="*/ 4944549 w 7824869"/>
              <a:gd name="connsiteY5" fmla="*/ 1755913 h 3600894"/>
              <a:gd name="connsiteX6" fmla="*/ 6168685 w 7824869"/>
              <a:gd name="connsiteY6" fmla="*/ 1145160 h 3600894"/>
              <a:gd name="connsiteX7" fmla="*/ 7176797 w 7824869"/>
              <a:gd name="connsiteY7" fmla="*/ 534408 h 3600894"/>
              <a:gd name="connsiteX8" fmla="*/ 7824869 w 7824869"/>
              <a:gd name="connsiteY8" fmla="*/ 0 h 360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4869" h="3600894">
                <a:moveTo>
                  <a:pt x="48005" y="3588169"/>
                </a:moveTo>
                <a:cubicBezTo>
                  <a:pt x="49187" y="3587919"/>
                  <a:pt x="0" y="3600894"/>
                  <a:pt x="192021" y="3588170"/>
                </a:cubicBezTo>
                <a:cubicBezTo>
                  <a:pt x="384042" y="3575446"/>
                  <a:pt x="885651" y="3593939"/>
                  <a:pt x="1200133" y="3511825"/>
                </a:cubicBezTo>
                <a:cubicBezTo>
                  <a:pt x="1514615" y="3429711"/>
                  <a:pt x="1814883" y="3210002"/>
                  <a:pt x="2078912" y="3095486"/>
                </a:cubicBezTo>
                <a:cubicBezTo>
                  <a:pt x="2342941" y="2980970"/>
                  <a:pt x="2306703" y="3047991"/>
                  <a:pt x="2784309" y="2824729"/>
                </a:cubicBezTo>
                <a:cubicBezTo>
                  <a:pt x="3261915" y="2601467"/>
                  <a:pt x="4380486" y="2035841"/>
                  <a:pt x="4944549" y="1755913"/>
                </a:cubicBezTo>
                <a:cubicBezTo>
                  <a:pt x="5508612" y="1475985"/>
                  <a:pt x="5796644" y="1348744"/>
                  <a:pt x="6168685" y="1145160"/>
                </a:cubicBezTo>
                <a:cubicBezTo>
                  <a:pt x="6540726" y="941576"/>
                  <a:pt x="7176797" y="534408"/>
                  <a:pt x="7176797" y="534408"/>
                </a:cubicBezTo>
                <a:cubicBezTo>
                  <a:pt x="7517223" y="310756"/>
                  <a:pt x="7567570" y="219693"/>
                  <a:pt x="7824869" y="0"/>
                </a:cubicBezTo>
              </a:path>
            </a:pathLst>
          </a:custGeom>
          <a:ln>
            <a:solidFill>
              <a:srgbClr val="990000"/>
            </a:solidFill>
            <a:headEnd type="none" w="med" len="med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5"/>
          <p:cNvSpPr>
            <a:spLocks noGrp="1"/>
          </p:cNvSpPr>
          <p:nvPr>
            <p:ph sz="half" idx="4294967295"/>
          </p:nvPr>
        </p:nvSpPr>
        <p:spPr>
          <a:xfrm>
            <a:off x="457200" y="2302437"/>
            <a:ext cx="4040188" cy="4125923"/>
          </a:xfrm>
          <a:prstGeom prst="rect">
            <a:avLst/>
          </a:prstGeom>
        </p:spPr>
        <p:txBody>
          <a:bodyPr/>
          <a:lstStyle/>
          <a:p>
            <a:r>
              <a:rPr lang="zh-CN" altLang="en-US" sz="2000" dirty="0" smtClean="0"/>
              <a:t>非营利性合作组织主办</a:t>
            </a:r>
            <a:endParaRPr lang="en-US" altLang="zh-CN" sz="2000" dirty="0" smtClean="0"/>
          </a:p>
          <a:p>
            <a:r>
              <a:rPr lang="zh-CN" altLang="en-US" sz="2000" dirty="0" smtClean="0"/>
              <a:t>主要在北美有影响力</a:t>
            </a:r>
            <a:endParaRPr lang="en-US" altLang="zh-CN" sz="2000" dirty="0" smtClean="0"/>
          </a:p>
          <a:p>
            <a:r>
              <a:rPr lang="zh-CN" altLang="en-US" sz="2000" dirty="0" smtClean="0"/>
              <a:t>主要认证商用大型</a:t>
            </a:r>
            <a:r>
              <a:rPr lang="en-US" altLang="zh-CN" sz="2000" dirty="0" smtClean="0"/>
              <a:t>LED</a:t>
            </a:r>
            <a:r>
              <a:rPr lang="zh-CN" altLang="en-US" sz="2000" dirty="0" smtClean="0"/>
              <a:t>灯具偏重户外应用</a:t>
            </a:r>
            <a:endParaRPr lang="en-US" altLang="zh-CN" sz="2000" dirty="0" smtClean="0"/>
          </a:p>
          <a:p>
            <a:r>
              <a:rPr lang="zh-CN" altLang="en-US" sz="2000" dirty="0" smtClean="0"/>
              <a:t>为能效刺激计划提供依据</a:t>
            </a:r>
            <a:endParaRPr lang="en-US" altLang="zh-CN" sz="2000" dirty="0" smtClean="0"/>
          </a:p>
          <a:p>
            <a:r>
              <a:rPr lang="zh-CN" altLang="en-US" sz="2000" dirty="0" smtClean="0"/>
              <a:t>认证主要针对大型采购，面向事业公司管理者、采购商</a:t>
            </a:r>
            <a:endParaRPr lang="en-US" altLang="zh-CN" sz="2000" dirty="0" smtClean="0"/>
          </a:p>
          <a:p>
            <a:r>
              <a:rPr lang="zh-CN" altLang="en-US" sz="2000" dirty="0" smtClean="0"/>
              <a:t>有</a:t>
            </a:r>
            <a:r>
              <a:rPr lang="en-US" altLang="zh-CN" sz="2000" dirty="0" smtClean="0"/>
              <a:t>DLC</a:t>
            </a:r>
            <a:r>
              <a:rPr lang="zh-CN" altLang="en-US" sz="2000" dirty="0" smtClean="0"/>
              <a:t>合作组织及地方能效机构提供刺激和补贴</a:t>
            </a:r>
            <a:endParaRPr lang="en-US" altLang="zh-CN" sz="2000" dirty="0" smtClean="0"/>
          </a:p>
          <a:p>
            <a:r>
              <a:rPr lang="zh-CN" altLang="en-US" sz="2000" dirty="0" smtClean="0"/>
              <a:t>自愿性认证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4294967295"/>
          </p:nvPr>
        </p:nvSpPr>
        <p:spPr>
          <a:xfrm>
            <a:off x="4645027" y="2303796"/>
            <a:ext cx="4041775" cy="4125600"/>
          </a:xfrm>
          <a:prstGeom prst="rect">
            <a:avLst/>
          </a:prstGeom>
        </p:spPr>
        <p:txBody>
          <a:bodyPr/>
          <a:lstStyle/>
          <a:p>
            <a:r>
              <a:rPr lang="zh-CN" altLang="en-US" sz="2000" dirty="0" smtClean="0"/>
              <a:t>联邦政府主管的能效计划</a:t>
            </a:r>
            <a:endParaRPr lang="en-US" altLang="zh-CN" sz="2000" dirty="0" smtClean="0"/>
          </a:p>
          <a:p>
            <a:r>
              <a:rPr lang="zh-CN" altLang="en-US" sz="2000" dirty="0" smtClean="0"/>
              <a:t>影响北美、欧洲、澳洲等</a:t>
            </a:r>
            <a:endParaRPr lang="en-US" altLang="zh-CN" sz="2000" dirty="0" smtClean="0"/>
          </a:p>
          <a:p>
            <a:r>
              <a:rPr lang="zh-CN" altLang="en-US" sz="2000" dirty="0" smtClean="0"/>
              <a:t>包括</a:t>
            </a:r>
            <a:r>
              <a:rPr lang="en-US" altLang="zh-CN" sz="2000" dirty="0" smtClean="0"/>
              <a:t>LED</a:t>
            </a:r>
            <a:r>
              <a:rPr lang="zh-CN" altLang="en-US" sz="2000" dirty="0" smtClean="0"/>
              <a:t>灯具及荧光灯、卤素灯、</a:t>
            </a:r>
            <a:r>
              <a:rPr lang="en-US" altLang="zh-CN" sz="2000" dirty="0" smtClean="0"/>
              <a:t>HID</a:t>
            </a:r>
            <a:r>
              <a:rPr lang="zh-CN" altLang="en-US" sz="2000" dirty="0" smtClean="0"/>
              <a:t>灯等小型家用灯具</a:t>
            </a:r>
            <a:endParaRPr lang="en-US" altLang="zh-CN" sz="2000" dirty="0" smtClean="0"/>
          </a:p>
          <a:p>
            <a:r>
              <a:rPr lang="zh-CN" altLang="en-US" sz="2000" dirty="0" smtClean="0"/>
              <a:t>引导居民消费</a:t>
            </a:r>
            <a:endParaRPr lang="en-US" altLang="zh-CN" sz="2000" dirty="0" smtClean="0"/>
          </a:p>
          <a:p>
            <a:r>
              <a:rPr lang="zh-CN" altLang="en-US" sz="2000" dirty="0" smtClean="0"/>
              <a:t>主要针对零售、也同时影响大型采购。主要面向消费者</a:t>
            </a:r>
            <a:endParaRPr lang="en-US" altLang="zh-CN" sz="2000" dirty="0" smtClean="0"/>
          </a:p>
          <a:p>
            <a:r>
              <a:rPr lang="zh-CN" altLang="en-US" sz="2000" dirty="0" smtClean="0"/>
              <a:t>有国家组织的补贴及地方、各能效机构的补贴</a:t>
            </a:r>
            <a:endParaRPr lang="en-US" altLang="zh-CN" sz="2000" dirty="0" smtClean="0"/>
          </a:p>
          <a:p>
            <a:r>
              <a:rPr lang="zh-CN" altLang="en-US" sz="2000" dirty="0" smtClean="0"/>
              <a:t>自愿性认证</a:t>
            </a:r>
            <a:endParaRPr lang="zh-CN" altLang="en-US" sz="20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73744"/>
            <a:ext cx="2143140" cy="78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373743"/>
            <a:ext cx="1643074" cy="79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469101"/>
            <a:ext cx="77048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Tx/>
              <a:buFont typeface="Wingdings 3" pitchFamily="18" charset="2"/>
              <a:buChar char="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 DLC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目前标准版本为</a:t>
            </a: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V2.1</a:t>
            </a:r>
            <a:endParaRPr lang="en-US" altLang="zh-CN" sz="2400" b="0" u="none" kern="0" dirty="0" smtClean="0">
              <a:solidFill>
                <a:srgbClr val="FF0000"/>
              </a:solidFill>
              <a:latin typeface="+mn-lt"/>
              <a:ea typeface="黑体" pitchFamily="2" charset="-122"/>
            </a:endParaRPr>
          </a:p>
          <a:p>
            <a:pPr marL="7200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Tx/>
              <a:buFont typeface="Wingdings 3" pitchFamily="18" charset="2"/>
              <a:buChar char="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 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涵盖</a:t>
            </a:r>
            <a:r>
              <a:rPr kumimoji="0" lang="en-US" altLang="zh-CN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37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类产品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(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比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2.0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版本增加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5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类产品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黑体" pitchFamily="2" charset="-122"/>
              </a:rPr>
              <a:t>)</a:t>
            </a:r>
            <a:endParaRPr lang="en-US" altLang="zh-CN" sz="2400" b="0" u="none" kern="0" dirty="0" smtClean="0">
              <a:solidFill>
                <a:sysClr val="windowText" lastClr="000000"/>
              </a:solidFill>
              <a:latin typeface="+mn-lt"/>
              <a:ea typeface="黑体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39552" y="1052736"/>
          <a:ext cx="8136904" cy="4953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6104"/>
                <a:gridCol w="7200800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1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 smtClean="0"/>
                        <a:t>Outdoor Pole/Arm-Mounted Area and Roadway Luminaires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2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 smtClean="0"/>
                        <a:t>Outdoor Pole/Arm-Mounted Decorative Luminaires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3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 smtClean="0"/>
                        <a:t>Outdoor Wall-Mounted Area Luminaires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4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 smtClean="0"/>
                        <a:t>Bollards 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5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 smtClean="0"/>
                        <a:t>Parking Garage Luminaires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6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dirty="0" smtClean="0"/>
                        <a:t>Fuel Pump Canopy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7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Landscape/Accent Flood and Spot Lighting</a:t>
                      </a:r>
                      <a:endParaRPr lang="zh-CN" alt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8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Architectural Flood and Spot Lighting</a:t>
                      </a:r>
                      <a:endParaRPr lang="zh-CN" alt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9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Stairwell and Passageway Lighting</a:t>
                      </a:r>
                      <a:endParaRPr lang="zh-CN" alt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10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900" dirty="0" smtClean="0"/>
                        <a:t>Wall-wash Luminaires</a:t>
                      </a:r>
                      <a:endParaRPr lang="zh-CN" alt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11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Track or Mono-point Directional Lighting Fixtures</a:t>
                      </a:r>
                      <a:endParaRPr lang="zh-CN" alt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12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Vertical Refrigerated Case Lighting</a:t>
                      </a:r>
                      <a:endParaRPr lang="zh-CN" alt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13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Horizontal Refrigerated Case Lighting</a:t>
                      </a:r>
                      <a:endParaRPr lang="zh-CN" alt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AD9F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AE9FA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AD9F7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AE9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4976</TotalTime>
  <Words>3024</Words>
  <Application>Microsoft Office PowerPoint</Application>
  <PresentationFormat>全屏显示(4:3)</PresentationFormat>
  <Paragraphs>797</Paragraphs>
  <Slides>41</Slides>
  <Notes>32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</vt:vector>
  </TitlesOfParts>
  <Company>PD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</dc:creator>
  <cp:lastModifiedBy>雨林木风</cp:lastModifiedBy>
  <cp:revision>794</cp:revision>
  <dcterms:created xsi:type="dcterms:W3CDTF">2010-11-12T02:08:52Z</dcterms:created>
  <dcterms:modified xsi:type="dcterms:W3CDTF">2013-10-15T07:39:08Z</dcterms:modified>
</cp:coreProperties>
</file>