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41"/>
  </p:notesMasterIdLst>
  <p:sldIdLst>
    <p:sldId id="256" r:id="rId2"/>
    <p:sldId id="257" r:id="rId3"/>
    <p:sldId id="258" r:id="rId4"/>
    <p:sldId id="295" r:id="rId5"/>
    <p:sldId id="259" r:id="rId6"/>
    <p:sldId id="260" r:id="rId7"/>
    <p:sldId id="29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3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4" r:id="rId4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0AA01-C49F-431F-A85A-9CD1C9E784E7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ABF70-B156-4760-B823-2C8FD97172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ABF70-B156-4760-B823-2C8FD97172D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ABF70-B156-4760-B823-2C8FD97172D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ABF70-B156-4760-B823-2C8FD97172DD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ABF70-B156-4760-B823-2C8FD97172DD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428660" y="500042"/>
            <a:ext cx="9144000" cy="928693"/>
          </a:xfrm>
        </p:spPr>
        <p:txBody>
          <a:bodyPr>
            <a:noAutofit/>
          </a:bodyPr>
          <a:lstStyle/>
          <a:p>
            <a:r>
              <a:rPr lang="zh-CN" altLang="en-US" sz="4800" b="0" i="1" dirty="0" smtClean="0">
                <a:solidFill>
                  <a:srgbClr val="002060"/>
                </a:solidFill>
              </a:rPr>
              <a:t>深圳市鸿光盛业电子有限公司</a:t>
            </a:r>
            <a:endParaRPr lang="zh-CN" altLang="en-US" sz="4800" b="0" i="1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794" y="1571612"/>
            <a:ext cx="6400800" cy="64294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                          </a:t>
            </a:r>
            <a:r>
              <a:rPr lang="en-US" altLang="zh-CN" sz="4100" b="1" dirty="0" smtClean="0">
                <a:solidFill>
                  <a:srgbClr val="002060"/>
                </a:solidFill>
              </a:rPr>
              <a:t>—LED</a:t>
            </a:r>
            <a:r>
              <a:rPr lang="zh-CN" altLang="en-US" sz="4100" b="1" dirty="0" smtClean="0">
                <a:solidFill>
                  <a:srgbClr val="002060"/>
                </a:solidFill>
              </a:rPr>
              <a:t>驱动方案解决专家</a:t>
            </a:r>
            <a:endParaRPr lang="zh-CN" altLang="en-US" sz="41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071810"/>
            <a:ext cx="7388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>
                <a:solidFill>
                  <a:srgbClr val="002060"/>
                </a:solidFill>
              </a:rPr>
              <a:t>质量第一      荣誉至上</a:t>
            </a:r>
            <a:endParaRPr lang="zh-CN" altLang="en-US" sz="6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484448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+mn-ea"/>
              </a:rPr>
              <a:t>2014-08-25</a:t>
            </a:r>
            <a:endParaRPr lang="zh-CN" altLang="en-US" sz="32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5857892"/>
            <a:ext cx="5571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i="1" dirty="0" smtClean="0">
                <a:solidFill>
                  <a:srgbClr val="0070C0"/>
                </a:solidFill>
              </a:rPr>
              <a:t>全天</a:t>
            </a:r>
            <a:r>
              <a:rPr lang="en-US" altLang="zh-CN" sz="3200" b="1" i="1" dirty="0" smtClean="0">
                <a:solidFill>
                  <a:srgbClr val="0070C0"/>
                </a:solidFill>
                <a:latin typeface="+mn-ea"/>
              </a:rPr>
              <a:t>24</a:t>
            </a:r>
            <a:r>
              <a:rPr lang="zh-CN" altLang="en-US" sz="3200" b="1" i="1" dirty="0" smtClean="0">
                <a:solidFill>
                  <a:srgbClr val="0070C0"/>
                </a:solidFill>
              </a:rPr>
              <a:t>小时现场提供技术支持</a:t>
            </a:r>
            <a:endParaRPr lang="zh-CN" altLang="en-US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PT4241</a:t>
            </a:r>
            <a:r>
              <a:rPr lang="zh-CN" altLang="en-US" dirty="0" smtClean="0"/>
              <a:t>应用（隔离高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PT4241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PT4242</a:t>
            </a:r>
            <a:r>
              <a:rPr lang="zh-CN" altLang="en-US" dirty="0" smtClean="0"/>
              <a:t>应用</a:t>
            </a:r>
            <a:r>
              <a:rPr lang="en-US" altLang="zh-CN" dirty="0" smtClean="0"/>
              <a:t>(</a:t>
            </a:r>
            <a:r>
              <a:rPr lang="zh-CN" altLang="en-US" dirty="0" smtClean="0"/>
              <a:t>隔离高</a:t>
            </a:r>
            <a:r>
              <a:rPr lang="en-US" altLang="zh-CN" dirty="0" smtClean="0"/>
              <a:t>PF)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PT4242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28573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PT4218</a:t>
            </a:r>
            <a:r>
              <a:rPr lang="zh-CN" altLang="en-US" dirty="0" smtClean="0"/>
              <a:t>应用（非隔离高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44805"/>
            <a:ext cx="8572560" cy="37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5286380" y="4500570"/>
            <a:ext cx="2500330" cy="1214446"/>
          </a:xfrm>
          <a:prstGeom prst="cloudCallout">
            <a:avLst>
              <a:gd name="adj1" fmla="val 31270"/>
              <a:gd name="adj2" fmla="val -94219"/>
            </a:avLst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5417122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>
                <a:latin typeface="+mn-ea"/>
              </a:rPr>
              <a:t>、日光灯</a:t>
            </a:r>
            <a:endParaRPr lang="zh-CN" altLang="en-US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6215082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r>
              <a:rPr lang="en-US" altLang="zh-CN" dirty="0" smtClean="0">
                <a:latin typeface="+mn-ea"/>
              </a:rPr>
              <a:t>SY5814A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MT6633</a:t>
            </a:r>
            <a:endParaRPr lang="zh-CN" altLang="en-US" dirty="0">
              <a:latin typeface="+mn-ea"/>
            </a:endParaRPr>
          </a:p>
        </p:txBody>
      </p:sp>
      <p:sp>
        <p:nvSpPr>
          <p:cNvPr id="8" name="爆炸形 2 7"/>
          <p:cNvSpPr/>
          <p:nvPr/>
        </p:nvSpPr>
        <p:spPr>
          <a:xfrm>
            <a:off x="500034" y="3786190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60W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PT4218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准谐振控制模式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值</a:t>
            </a:r>
            <a:r>
              <a:rPr lang="en-US" altLang="zh-CN" dirty="0" smtClean="0"/>
              <a:t>&gt;</a:t>
            </a:r>
            <a:r>
              <a:rPr lang="en-US" altLang="zh-CN" dirty="0" smtClean="0">
                <a:latin typeface="+mn-ea"/>
              </a:rPr>
              <a:t>0.9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90%</a:t>
            </a:r>
            <a:r>
              <a:rPr lang="zh-CN" altLang="en-US" dirty="0" smtClean="0">
                <a:latin typeface="+mn-ea"/>
              </a:rPr>
              <a:t>转换效率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电感绕组短路保护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过温降电流功能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优异的线电压调整率和负载调整率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>
                <a:latin typeface="+mn-ea"/>
              </a:rPr>
              <a:t>SOT23-6</a:t>
            </a:r>
            <a:r>
              <a:rPr lang="zh-CN" altLang="en-US" dirty="0" smtClean="0">
                <a:latin typeface="+mn-ea"/>
              </a:rPr>
              <a:t>封装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60W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PT4220</a:t>
            </a:r>
            <a:r>
              <a:rPr lang="zh-CN" altLang="en-US" dirty="0" smtClean="0"/>
              <a:t>应用（非隔离高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83373"/>
            <a:ext cx="9144000" cy="353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7072266" y="1785926"/>
            <a:ext cx="2071734" cy="1214446"/>
          </a:xfrm>
          <a:prstGeom prst="cloudCallout">
            <a:avLst>
              <a:gd name="adj1" fmla="val -13173"/>
              <a:gd name="adj2" fmla="val 84300"/>
            </a:avLst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19" y="5429264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</a:t>
            </a:r>
            <a:r>
              <a:rPr lang="zh-CN" altLang="en-US" dirty="0" smtClean="0">
                <a:latin typeface="+mn-ea"/>
              </a:rPr>
              <a:t>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>
                <a:latin typeface="+mn-ea"/>
              </a:rPr>
              <a:t>、日光灯</a:t>
            </a:r>
            <a:endParaRPr lang="zh-CN" altLang="en-US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1508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8" name="云形标注 7"/>
          <p:cNvSpPr/>
          <p:nvPr/>
        </p:nvSpPr>
        <p:spPr>
          <a:xfrm>
            <a:off x="4286248" y="2285992"/>
            <a:ext cx="1357322" cy="785818"/>
          </a:xfrm>
          <a:prstGeom prst="cloudCallout">
            <a:avLst>
              <a:gd name="adj1" fmla="val -59226"/>
              <a:gd name="adj2" fmla="val 56200"/>
            </a:avLst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1N50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爆炸形 2 8"/>
          <p:cNvSpPr/>
          <p:nvPr/>
        </p:nvSpPr>
        <p:spPr>
          <a:xfrm>
            <a:off x="500034" y="3714752"/>
            <a:ext cx="2143140" cy="1428760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PT4220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 </a:t>
            </a:r>
            <a:r>
              <a:rPr lang="en-US" altLang="zh-CN" dirty="0" smtClean="0">
                <a:latin typeface="+mn-ea"/>
              </a:rPr>
              <a:t>500V </a:t>
            </a:r>
            <a:r>
              <a:rPr lang="zh-CN" altLang="en-US" dirty="0" smtClean="0">
                <a:latin typeface="+mn-ea"/>
              </a:rPr>
              <a:t>高压 </a:t>
            </a:r>
            <a:r>
              <a:rPr lang="en-US" altLang="zh-CN" dirty="0" smtClean="0">
                <a:latin typeface="+mn-ea"/>
              </a:rPr>
              <a:t>MOSFET</a:t>
            </a: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值</a:t>
            </a:r>
            <a:r>
              <a:rPr lang="en-US" altLang="zh-CN" dirty="0" smtClean="0"/>
              <a:t>&gt;</a:t>
            </a:r>
            <a:r>
              <a:rPr lang="en-US" altLang="zh-CN" dirty="0" smtClean="0">
                <a:latin typeface="+mn-ea"/>
              </a:rPr>
              <a:t>0.9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90</a:t>
            </a:r>
            <a:r>
              <a:rPr lang="en-US" altLang="zh-CN" dirty="0" smtClean="0"/>
              <a:t>%</a:t>
            </a:r>
            <a:r>
              <a:rPr lang="zh-CN" altLang="en-US" dirty="0" smtClean="0"/>
              <a:t>转换效率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电感绕组短路保护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过温降电流功能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优异的线电压调整率和负载调整率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SOP-8</a:t>
            </a:r>
            <a:r>
              <a:rPr lang="zh-CN" altLang="en-US" dirty="0" smtClean="0"/>
              <a:t>封装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/>
              <a:t>6W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PT4238</a:t>
            </a:r>
            <a:r>
              <a:rPr lang="zh-CN" altLang="en-US" dirty="0" smtClean="0"/>
              <a:t>应用（非隔离高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4469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5857884" y="4786322"/>
            <a:ext cx="2214578" cy="1143008"/>
          </a:xfrm>
          <a:prstGeom prst="cloudCallout">
            <a:avLst>
              <a:gd name="adj1" fmla="val 18816"/>
              <a:gd name="adj2" fmla="val -91258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3214678" y="4500570"/>
            <a:ext cx="1357322" cy="785818"/>
          </a:xfrm>
          <a:prstGeom prst="cloudCallout">
            <a:avLst>
              <a:gd name="adj1" fmla="val 13575"/>
              <a:gd name="adj2" fmla="val -105207"/>
            </a:avLst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2N50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57" y="5274246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/>
              <a:t>、日光灯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406" y="592933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11" name="圆角矩形标注 10"/>
          <p:cNvSpPr/>
          <p:nvPr/>
        </p:nvSpPr>
        <p:spPr>
          <a:xfrm>
            <a:off x="4786314" y="1785926"/>
            <a:ext cx="1214446" cy="714380"/>
          </a:xfrm>
          <a:prstGeom prst="wedgeRoundRectCallout">
            <a:avLst>
              <a:gd name="adj1" fmla="val -74267"/>
              <a:gd name="adj2" fmla="val 134195"/>
              <a:gd name="adj3" fmla="val 16667"/>
            </a:avLst>
          </a:prstGeom>
          <a:solidFill>
            <a:srgbClr val="00B0F0">
              <a:alpha val="37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单电压做</a:t>
            </a:r>
            <a:r>
              <a:rPr lang="en-US" altLang="zh-CN" dirty="0" smtClean="0">
                <a:latin typeface="+mn-ea"/>
              </a:rPr>
              <a:t>18W</a:t>
            </a:r>
            <a:endParaRPr lang="zh-CN" altLang="en-US" dirty="0"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7286676" y="928670"/>
            <a:ext cx="1928794" cy="1571612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爆炸形 2 11"/>
          <p:cNvSpPr/>
          <p:nvPr/>
        </p:nvSpPr>
        <p:spPr>
          <a:xfrm>
            <a:off x="357158" y="3429000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12W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PT4238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 </a:t>
            </a:r>
            <a:r>
              <a:rPr lang="en-US" altLang="zh-CN" dirty="0" smtClean="0">
                <a:latin typeface="+mn-ea"/>
              </a:rPr>
              <a:t>500</a:t>
            </a:r>
            <a:r>
              <a:rPr lang="en-US" altLang="zh-CN" dirty="0" smtClean="0"/>
              <a:t>V </a:t>
            </a:r>
            <a:r>
              <a:rPr lang="zh-CN" altLang="en-US" dirty="0" smtClean="0"/>
              <a:t>高压 </a:t>
            </a:r>
            <a:r>
              <a:rPr lang="en-US" altLang="zh-CN" dirty="0" smtClean="0"/>
              <a:t>MOSFET</a:t>
            </a: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值</a:t>
            </a:r>
            <a:r>
              <a:rPr lang="en-US" altLang="zh-CN" dirty="0" smtClean="0"/>
              <a:t>&gt;</a:t>
            </a:r>
            <a:r>
              <a:rPr lang="en-US" altLang="zh-CN" dirty="0" smtClean="0">
                <a:latin typeface="+mn-ea"/>
              </a:rPr>
              <a:t>0.9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90%</a:t>
            </a:r>
            <a:r>
              <a:rPr lang="zh-CN" altLang="en-US" dirty="0" smtClean="0">
                <a:latin typeface="+mn-ea"/>
              </a:rPr>
              <a:t>转换效率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电感绕组短路保护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过温降电流功能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优异的线电压调整率和负载调整率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SOP-8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DIP-8</a:t>
            </a:r>
            <a:r>
              <a:rPr lang="zh-CN" altLang="en-US" dirty="0" smtClean="0"/>
              <a:t>封装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zh-CN" altLang="en-US" dirty="0" smtClean="0">
                <a:latin typeface="+mn-ea"/>
              </a:rPr>
              <a:t>1</a:t>
            </a:r>
            <a:r>
              <a:rPr lang="en-US" altLang="zh-CN" dirty="0" smtClean="0">
                <a:latin typeface="+mn-ea"/>
              </a:rPr>
              <a:t>2W</a:t>
            </a:r>
            <a:r>
              <a:rPr lang="zh-CN" altLang="en-US" dirty="0" smtClean="0">
                <a:latin typeface="+mn-ea"/>
              </a:rPr>
              <a:t>以内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公司简介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深圳市鸿光盛业电子有限公司是一家致力于</a:t>
            </a:r>
            <a:r>
              <a:rPr lang="en-US" altLang="zh-CN" dirty="0" smtClean="0"/>
              <a:t>LED</a:t>
            </a:r>
            <a:r>
              <a:rPr lang="zh-CN" altLang="en-US" dirty="0" smtClean="0"/>
              <a:t>照明驱动方案解决及元器件供应的企业，创新的产品涵盖了</a:t>
            </a:r>
            <a:r>
              <a:rPr lang="en-US" altLang="zh-CN" dirty="0" smtClean="0">
                <a:latin typeface="+mn-ea"/>
              </a:rPr>
              <a:t>AC85V-265V</a:t>
            </a:r>
            <a:r>
              <a:rPr lang="zh-CN" altLang="en-US" dirty="0" smtClean="0"/>
              <a:t>宽输入电压范围，实现</a:t>
            </a:r>
            <a:r>
              <a:rPr lang="en-US" altLang="zh-CN" dirty="0" smtClean="0"/>
              <a:t>LED</a:t>
            </a:r>
            <a:r>
              <a:rPr lang="zh-CN" altLang="en-US" dirty="0" smtClean="0"/>
              <a:t>照明驱动功率从</a:t>
            </a:r>
            <a:r>
              <a:rPr lang="en-US" altLang="zh-CN" dirty="0" smtClean="0">
                <a:latin typeface="+mn-ea"/>
              </a:rPr>
              <a:t>1W</a:t>
            </a:r>
            <a:r>
              <a:rPr lang="zh-CN" altLang="en-US" dirty="0" smtClean="0">
                <a:latin typeface="+mn-ea"/>
              </a:rPr>
              <a:t>至</a:t>
            </a:r>
            <a:r>
              <a:rPr lang="en-US" altLang="zh-CN" dirty="0" smtClean="0">
                <a:latin typeface="+mn-ea"/>
              </a:rPr>
              <a:t>100W</a:t>
            </a:r>
            <a:r>
              <a:rPr lang="zh-CN" altLang="en-US" dirty="0" smtClean="0"/>
              <a:t>的高效率全套解决方案。我们代理的品牌芯片广泛应用于草坪灯、面板灯、射灯、工矿灯、台灯、路灯、隧道灯、洗墙灯、应急灯、汽车尾灯、大功率室内照明、灯箱、广告牌等照明灯饰，产品性价比高，成本便宜，如需了解更多详情请来电与我们联系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PT4239</a:t>
            </a:r>
            <a:r>
              <a:rPr lang="zh-CN" altLang="en-US" dirty="0" smtClean="0"/>
              <a:t>应用（非隔离高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258" y="1857364"/>
            <a:ext cx="88318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5857884" y="4929198"/>
            <a:ext cx="2071734" cy="1143008"/>
          </a:xfrm>
          <a:prstGeom prst="cloudCallout">
            <a:avLst>
              <a:gd name="adj1" fmla="val 33604"/>
              <a:gd name="adj2" fmla="val -79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+mn-ea"/>
              </a:rPr>
              <a:t>3%</a:t>
            </a:r>
            <a:r>
              <a:rPr lang="zh-CN" altLang="en-US" dirty="0" smtClean="0">
                <a:latin typeface="+mn-ea"/>
              </a:rPr>
              <a:t>恒流精度、</a:t>
            </a:r>
            <a:r>
              <a:rPr lang="en-US" altLang="zh-CN" dirty="0" smtClean="0">
                <a:latin typeface="+mn-ea"/>
              </a:rPr>
              <a:t>90%</a:t>
            </a:r>
            <a:r>
              <a:rPr lang="zh-CN" altLang="en-US" dirty="0" smtClean="0">
                <a:latin typeface="+mn-ea"/>
              </a:rPr>
              <a:t>效率</a:t>
            </a:r>
            <a:endParaRPr lang="zh-CN" altLang="en-US" dirty="0">
              <a:latin typeface="+mn-ea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3000364" y="4429132"/>
            <a:ext cx="1357322" cy="785818"/>
          </a:xfrm>
          <a:prstGeom prst="cloudCallout">
            <a:avLst>
              <a:gd name="adj1" fmla="val 1622"/>
              <a:gd name="adj2" fmla="val -101453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4N50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5202808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/>
              <a:t>、日光灯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92933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9" name="圆角矩形标注 8"/>
          <p:cNvSpPr/>
          <p:nvPr/>
        </p:nvSpPr>
        <p:spPr>
          <a:xfrm>
            <a:off x="3286116" y="2071678"/>
            <a:ext cx="1214446" cy="714380"/>
          </a:xfrm>
          <a:prstGeom prst="wedgeRoundRectCallout">
            <a:avLst>
              <a:gd name="adj1" fmla="val 18027"/>
              <a:gd name="adj2" fmla="val 86711"/>
              <a:gd name="adj3" fmla="val 16667"/>
            </a:avLst>
          </a:prstGeom>
          <a:solidFill>
            <a:srgbClr val="00B0F0">
              <a:alpha val="37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+mn-ea"/>
              </a:rPr>
              <a:t>单电压做</a:t>
            </a:r>
            <a:r>
              <a:rPr lang="en-US" altLang="zh-CN" dirty="0" smtClean="0">
                <a:latin typeface="+mn-ea"/>
              </a:rPr>
              <a:t>30W</a:t>
            </a:r>
            <a:endParaRPr lang="zh-CN" altLang="en-US" dirty="0"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6715108" y="1500174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爆炸形 2 10"/>
          <p:cNvSpPr/>
          <p:nvPr/>
        </p:nvSpPr>
        <p:spPr>
          <a:xfrm>
            <a:off x="357158" y="3429000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20W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PT4239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 </a:t>
            </a:r>
            <a:r>
              <a:rPr lang="en-US" altLang="zh-CN" dirty="0" smtClean="0">
                <a:latin typeface="+mn-ea"/>
              </a:rPr>
              <a:t>500V </a:t>
            </a:r>
            <a:r>
              <a:rPr lang="zh-CN" altLang="en-US" dirty="0" smtClean="0">
                <a:latin typeface="+mn-ea"/>
              </a:rPr>
              <a:t>高压 </a:t>
            </a:r>
            <a:r>
              <a:rPr lang="en-US" altLang="zh-CN" dirty="0" smtClean="0">
                <a:latin typeface="+mn-ea"/>
              </a:rPr>
              <a:t>MOSFET</a:t>
            </a: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高</a:t>
            </a:r>
            <a:r>
              <a:rPr lang="en-US" altLang="zh-CN" dirty="0" smtClean="0">
                <a:latin typeface="+mn-ea"/>
              </a:rPr>
              <a:t>PF</a:t>
            </a:r>
            <a:r>
              <a:rPr lang="zh-CN" altLang="en-US" dirty="0" smtClean="0">
                <a:latin typeface="+mn-ea"/>
              </a:rPr>
              <a:t>值</a:t>
            </a:r>
            <a:r>
              <a:rPr lang="en-US" altLang="zh-CN" dirty="0" smtClean="0">
                <a:latin typeface="+mn-ea"/>
              </a:rPr>
              <a:t>&gt;0.9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90%</a:t>
            </a:r>
            <a:r>
              <a:rPr lang="zh-CN" altLang="en-US" dirty="0" smtClean="0">
                <a:latin typeface="+mn-ea"/>
              </a:rPr>
              <a:t>转换效率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电感绕组短路保护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过温降电流功能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优异的线电压调整率和负载调整率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DIP-8</a:t>
            </a:r>
            <a:r>
              <a:rPr lang="zh-CN" altLang="en-US" dirty="0" smtClean="0"/>
              <a:t>封装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20W</a:t>
            </a:r>
            <a:r>
              <a:rPr lang="zh-CN" altLang="en-US" dirty="0" smtClean="0">
                <a:latin typeface="+mn-ea"/>
              </a:rPr>
              <a:t>以内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PT4240</a:t>
            </a:r>
            <a:r>
              <a:rPr lang="zh-CN" altLang="en-US" dirty="0" smtClean="0"/>
              <a:t>应用（非隔离高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87154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5715008" y="4786322"/>
            <a:ext cx="2071734" cy="1143008"/>
          </a:xfrm>
          <a:prstGeom prst="cloudCallout">
            <a:avLst>
              <a:gd name="adj1" fmla="val 32180"/>
              <a:gd name="adj2" fmla="val -84806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2571736" y="4429132"/>
            <a:ext cx="1928826" cy="1071570"/>
          </a:xfrm>
          <a:prstGeom prst="cloudCallout">
            <a:avLst>
              <a:gd name="adj1" fmla="val -2644"/>
              <a:gd name="adj2" fmla="val -92069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4N50 COOLMOS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5417122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>
                <a:latin typeface="+mn-ea"/>
              </a:rPr>
              <a:t>、</a:t>
            </a:r>
            <a:r>
              <a:rPr lang="zh-CN" altLang="en-US" dirty="0" smtClean="0"/>
              <a:t>日光灯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92933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9" name="圆角矩形标注 8"/>
          <p:cNvSpPr/>
          <p:nvPr/>
        </p:nvSpPr>
        <p:spPr>
          <a:xfrm>
            <a:off x="3000364" y="2071678"/>
            <a:ext cx="1214446" cy="714380"/>
          </a:xfrm>
          <a:prstGeom prst="wedgeRoundRectCallout">
            <a:avLst>
              <a:gd name="adj1" fmla="val 27743"/>
              <a:gd name="adj2" fmla="val 107357"/>
              <a:gd name="adj3" fmla="val 16667"/>
            </a:avLst>
          </a:prstGeom>
          <a:solidFill>
            <a:srgbClr val="00B0F0">
              <a:alpha val="37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+mn-ea"/>
              </a:rPr>
              <a:t>单电压做</a:t>
            </a:r>
            <a:r>
              <a:rPr lang="en-US" altLang="zh-CN" dirty="0" smtClean="0">
                <a:latin typeface="+mn-ea"/>
              </a:rPr>
              <a:t>30W</a:t>
            </a:r>
            <a:endParaRPr lang="zh-CN" altLang="en-US" dirty="0"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6715108" y="1571612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爆炸形 2 10"/>
          <p:cNvSpPr/>
          <p:nvPr/>
        </p:nvSpPr>
        <p:spPr>
          <a:xfrm>
            <a:off x="0" y="3643314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24W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PT4240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内置 </a:t>
            </a:r>
            <a:r>
              <a:rPr lang="en-US" altLang="zh-CN" dirty="0" smtClean="0">
                <a:latin typeface="+mn-ea"/>
              </a:rPr>
              <a:t>500V </a:t>
            </a:r>
            <a:r>
              <a:rPr lang="zh-CN" altLang="en-US" dirty="0" smtClean="0">
                <a:latin typeface="+mn-ea"/>
              </a:rPr>
              <a:t>高压 </a:t>
            </a:r>
            <a:r>
              <a:rPr lang="en-US" altLang="zh-CN" dirty="0" smtClean="0">
                <a:latin typeface="+mn-ea"/>
              </a:rPr>
              <a:t>MOSFET</a:t>
            </a: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高</a:t>
            </a:r>
            <a:r>
              <a:rPr lang="en-US" altLang="zh-CN" dirty="0" smtClean="0">
                <a:latin typeface="+mn-ea"/>
              </a:rPr>
              <a:t>PF</a:t>
            </a:r>
            <a:r>
              <a:rPr lang="zh-CN" altLang="en-US" dirty="0" smtClean="0">
                <a:latin typeface="+mn-ea"/>
              </a:rPr>
              <a:t>值</a:t>
            </a:r>
            <a:r>
              <a:rPr lang="en-US" altLang="zh-CN" dirty="0" smtClean="0">
                <a:latin typeface="+mn-ea"/>
              </a:rPr>
              <a:t>&gt;0.9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90%</a:t>
            </a:r>
            <a:r>
              <a:rPr lang="zh-CN" altLang="en-US" dirty="0" smtClean="0">
                <a:latin typeface="+mn-ea"/>
              </a:rPr>
              <a:t>转换效率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电感绕组短路保护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过温降电流功能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优异的线电压调整率和负载调整率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采用</a:t>
            </a:r>
            <a:r>
              <a:rPr lang="en-US" altLang="zh-CN" dirty="0" smtClean="0">
                <a:latin typeface="+mn-ea"/>
              </a:rPr>
              <a:t>SOP-8</a:t>
            </a:r>
            <a:r>
              <a:rPr lang="zh-CN" altLang="en-US" dirty="0" smtClean="0">
                <a:latin typeface="+mn-ea"/>
              </a:rPr>
              <a:t>封装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全电压做</a:t>
            </a:r>
            <a:r>
              <a:rPr lang="en-US" altLang="zh-CN" dirty="0" smtClean="0">
                <a:latin typeface="+mn-ea"/>
              </a:rPr>
              <a:t>24W</a:t>
            </a:r>
            <a:r>
              <a:rPr lang="zh-CN" altLang="en-US" dirty="0" smtClean="0">
                <a:latin typeface="+mn-ea"/>
              </a:rPr>
              <a:t>以内</a:t>
            </a:r>
            <a:endParaRPr lang="en-US" altLang="zh-CN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3767134" cy="838200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LED</a:t>
            </a:r>
            <a:r>
              <a:rPr lang="zh-CN" altLang="en-US" sz="4800" dirty="0" smtClean="0">
                <a:solidFill>
                  <a:srgbClr val="FF0000"/>
                </a:solidFill>
              </a:rPr>
              <a:t>驱动方案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7290" y="3214686"/>
            <a:ext cx="6810262" cy="92333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无频闪方案</a:t>
            </a:r>
            <a:endParaRPr lang="zh-CN" alt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PT4213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887852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6643702" y="3357562"/>
            <a:ext cx="2071734" cy="1143008"/>
          </a:xfrm>
          <a:prstGeom prst="cloudCallout">
            <a:avLst>
              <a:gd name="adj1" fmla="val 51401"/>
              <a:gd name="adj2" fmla="val -91258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87%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95" y="5631436"/>
            <a:ext cx="54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PAR30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PAR38</a:t>
            </a:r>
            <a:r>
              <a:rPr lang="zh-CN" altLang="en-US" dirty="0" smtClean="0">
                <a:latin typeface="+mn-ea"/>
              </a:rPr>
              <a:t>、</a:t>
            </a:r>
            <a:r>
              <a:rPr lang="zh-CN" altLang="en-US" dirty="0" smtClean="0"/>
              <a:t>日光灯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338" y="627437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8" name="爆炸形 2 7"/>
          <p:cNvSpPr/>
          <p:nvPr/>
        </p:nvSpPr>
        <p:spPr>
          <a:xfrm>
            <a:off x="6643702" y="142852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爆炸形 2 8"/>
          <p:cNvSpPr/>
          <p:nvPr/>
        </p:nvSpPr>
        <p:spPr>
          <a:xfrm>
            <a:off x="214282" y="3643314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60W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7660"/>
            <a:ext cx="8686800" cy="838200"/>
          </a:xfrm>
        </p:spPr>
        <p:txBody>
          <a:bodyPr/>
          <a:lstStyle/>
          <a:p>
            <a:r>
              <a:rPr lang="en-US" altLang="zh-CN" dirty="0" smtClean="0"/>
              <a:t>PT4213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PSR</a:t>
            </a:r>
            <a:r>
              <a:rPr lang="zh-CN" altLang="en-US" dirty="0" smtClean="0"/>
              <a:t>恒流控制（三个绕组）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启动电流小于</a:t>
            </a:r>
            <a:r>
              <a:rPr lang="en-US" altLang="zh-CN" dirty="0" smtClean="0">
                <a:latin typeface="+mn-ea"/>
              </a:rPr>
              <a:t>10UA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VCC / FB</a:t>
            </a:r>
            <a:r>
              <a:rPr lang="zh-CN" altLang="en-US" dirty="0" smtClean="0"/>
              <a:t>过电压保护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输出开路保护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过温度保护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60W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S</a:t>
            </a:r>
            <a:r>
              <a:rPr lang="en-US" altLang="zh-CN" dirty="0" smtClean="0">
                <a:latin typeface="+mn-ea"/>
              </a:rPr>
              <a:t>OT23-6</a:t>
            </a:r>
            <a:r>
              <a:rPr lang="zh-CN" altLang="en-US" dirty="0" smtClean="0"/>
              <a:t>封装方式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38200"/>
          </a:xfrm>
        </p:spPr>
        <p:txBody>
          <a:bodyPr/>
          <a:lstStyle/>
          <a:p>
            <a:r>
              <a:rPr lang="en-US" altLang="zh-CN" dirty="0" smtClean="0"/>
              <a:t>PT4226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20001"/>
            <a:ext cx="8215370" cy="402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6786578" y="4929198"/>
            <a:ext cx="2071734" cy="1143008"/>
          </a:xfrm>
          <a:prstGeom prst="cloudCallout">
            <a:avLst>
              <a:gd name="adj1" fmla="val 8687"/>
              <a:gd name="adj2" fmla="val -108032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87%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云形标注 6"/>
          <p:cNvSpPr/>
          <p:nvPr/>
        </p:nvSpPr>
        <p:spPr>
          <a:xfrm>
            <a:off x="5786446" y="2214554"/>
            <a:ext cx="1357322" cy="785818"/>
          </a:xfrm>
          <a:prstGeom prst="cloudCallout">
            <a:avLst>
              <a:gd name="adj1" fmla="val -87477"/>
              <a:gd name="adj2" fmla="val -11366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1N60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495" y="5274246"/>
            <a:ext cx="458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</a:t>
            </a:r>
            <a:r>
              <a:rPr lang="zh-CN" altLang="en-US" dirty="0" smtClean="0">
                <a:latin typeface="+mn-ea"/>
              </a:rPr>
              <a:t>射灯、</a:t>
            </a:r>
            <a:r>
              <a:rPr lang="en-US" altLang="zh-CN" dirty="0" smtClean="0">
                <a:latin typeface="+mn-ea"/>
              </a:rPr>
              <a:t>GU10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LED</a:t>
            </a:r>
            <a:r>
              <a:rPr lang="zh-CN" altLang="en-US" dirty="0" smtClean="0">
                <a:latin typeface="+mn-ea"/>
              </a:rPr>
              <a:t>照明</a:t>
            </a:r>
            <a:endParaRPr lang="zh-CN" altLang="en-US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338" y="6000768"/>
            <a:ext cx="455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替代型号：</a:t>
            </a:r>
            <a:r>
              <a:rPr lang="en-US" altLang="zh-CN" dirty="0" smtClean="0">
                <a:latin typeface="+mn-ea"/>
              </a:rPr>
              <a:t>BP3133A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BP3125</a:t>
            </a:r>
            <a:endParaRPr lang="zh-CN" altLang="en-US" dirty="0"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6572264" y="357166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爆炸形 2 10"/>
          <p:cNvSpPr/>
          <p:nvPr/>
        </p:nvSpPr>
        <p:spPr>
          <a:xfrm>
            <a:off x="0" y="3143248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PT4226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PSR</a:t>
            </a:r>
            <a:r>
              <a:rPr lang="zh-CN" altLang="en-US" dirty="0" smtClean="0"/>
              <a:t>恒流控制（二个绕组）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内置集成</a:t>
            </a:r>
            <a:r>
              <a:rPr lang="en-US" altLang="zh-CN" dirty="0" smtClean="0">
                <a:latin typeface="+mn-ea"/>
              </a:rPr>
              <a:t>600V</a:t>
            </a:r>
            <a:r>
              <a:rPr lang="zh-CN" altLang="en-US" dirty="0" smtClean="0"/>
              <a:t>开关管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VCC / FB</a:t>
            </a:r>
            <a:r>
              <a:rPr lang="zh-CN" altLang="en-US" dirty="0" smtClean="0"/>
              <a:t>过电压保护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输出开路保护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过温度保护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/>
              <a:t>6W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DIP-8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SOP-8</a:t>
            </a:r>
            <a:r>
              <a:rPr lang="zh-CN" altLang="en-US" dirty="0" smtClean="0"/>
              <a:t>两种封装方式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PT4227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8286808" cy="414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6858016" y="3714752"/>
            <a:ext cx="2071734" cy="1143008"/>
          </a:xfrm>
          <a:prstGeom prst="cloudCallout">
            <a:avLst>
              <a:gd name="adj1" fmla="val 17230"/>
              <a:gd name="adj2" fmla="val -140290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87%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5429256" y="3857628"/>
            <a:ext cx="1357322" cy="785818"/>
          </a:xfrm>
          <a:prstGeom prst="cloudCallout">
            <a:avLst>
              <a:gd name="adj1" fmla="val -72265"/>
              <a:gd name="adj2" fmla="val 5525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2N60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5917188"/>
            <a:ext cx="620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应用领域：球泡灯、射灯、筒灯、吸顶灯、</a:t>
            </a:r>
            <a:r>
              <a:rPr lang="en-US" altLang="zh-CN" dirty="0" smtClean="0">
                <a:latin typeface="+mn-ea"/>
              </a:rPr>
              <a:t>GU10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L</a:t>
            </a:r>
            <a:r>
              <a:rPr lang="en-US" altLang="zh-CN" dirty="0" smtClean="0"/>
              <a:t>ED</a:t>
            </a:r>
            <a:r>
              <a:rPr lang="zh-CN" altLang="en-US" dirty="0" smtClean="0"/>
              <a:t>照明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635795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r>
              <a:rPr lang="en-US" altLang="zh-CN" dirty="0" smtClean="0">
                <a:latin typeface="+mn-ea"/>
              </a:rPr>
              <a:t>BP3136D</a:t>
            </a:r>
            <a:endParaRPr lang="zh-CN" altLang="en-US" dirty="0"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6715108" y="0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爆炸形 2 8"/>
          <p:cNvSpPr/>
          <p:nvPr/>
        </p:nvSpPr>
        <p:spPr>
          <a:xfrm>
            <a:off x="0" y="3214686"/>
            <a:ext cx="1928794" cy="1714512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12W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1429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代理品牌：</a:t>
            </a:r>
            <a:endParaRPr lang="zh-CN" altLang="en-US" sz="6000" dirty="0"/>
          </a:p>
        </p:txBody>
      </p:sp>
      <p:pic>
        <p:nvPicPr>
          <p:cNvPr id="8" name="内容占位符 7" descr="QQ图片20140919192530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819420"/>
            <a:ext cx="4227711" cy="1323828"/>
          </a:xfrm>
        </p:spPr>
      </p:pic>
      <p:pic>
        <p:nvPicPr>
          <p:cNvPr id="3074" name="Picture 2" descr="C:\Users\lenovo\Documents\Tencent Files\2766929068\Image\A_AV8G`XB@Q5M0OL5D9CPI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2063" y="1857364"/>
            <a:ext cx="3806217" cy="1285884"/>
          </a:xfrm>
          <a:prstGeom prst="rect">
            <a:avLst/>
          </a:prstGeom>
          <a:noFill/>
        </p:spPr>
      </p:pic>
      <p:pic>
        <p:nvPicPr>
          <p:cNvPr id="9" name="图片 8" descr="QQ图片2014091919253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643314"/>
            <a:ext cx="4092429" cy="1414295"/>
          </a:xfrm>
          <a:prstGeom prst="rect">
            <a:avLst/>
          </a:prstGeom>
        </p:spPr>
      </p:pic>
      <p:pic>
        <p:nvPicPr>
          <p:cNvPr id="7" name="图片 6" descr="QQ图片2014091919252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438" y="3786190"/>
            <a:ext cx="4392435" cy="12144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406" y="5357826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公司网站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>
                <a:latin typeface="+mn-ea"/>
              </a:rPr>
              <a:t>www.hgcea.com</a:t>
            </a:r>
            <a:endParaRPr lang="zh-CN" altLang="en-US" sz="4000" b="1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6150138"/>
            <a:ext cx="907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电话：</a:t>
            </a:r>
            <a:r>
              <a:rPr lang="en-US" altLang="zh-CN" sz="3200" b="1" dirty="0" smtClean="0">
                <a:latin typeface="+mn-ea"/>
              </a:rPr>
              <a:t>86-755-83040460         QQ:2766929068</a:t>
            </a:r>
            <a:endParaRPr lang="zh-CN" altLang="en-US" sz="3200" b="1" dirty="0" smtClean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5500702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+mn-ea"/>
              </a:rPr>
              <a:t>18926506196</a:t>
            </a:r>
            <a:endParaRPr lang="zh-CN" altLang="en-US" sz="32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PT4227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PSR</a:t>
            </a:r>
            <a:r>
              <a:rPr lang="zh-CN" altLang="en-US" dirty="0" smtClean="0"/>
              <a:t>恒流控制（三个绕组）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内置集成</a:t>
            </a:r>
            <a:r>
              <a:rPr lang="en-US" altLang="zh-CN" dirty="0" smtClean="0">
                <a:latin typeface="+mn-ea"/>
              </a:rPr>
              <a:t>600</a:t>
            </a:r>
            <a:r>
              <a:rPr lang="en-US" altLang="zh-CN" dirty="0" smtClean="0"/>
              <a:t>V</a:t>
            </a:r>
            <a:r>
              <a:rPr lang="zh-CN" altLang="en-US" dirty="0" smtClean="0"/>
              <a:t>开关管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VCC / FB</a:t>
            </a:r>
            <a:r>
              <a:rPr lang="zh-CN" altLang="en-US" dirty="0" smtClean="0"/>
              <a:t>过电压保护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输出开路保护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过温度保护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12W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DIP-8</a:t>
            </a:r>
            <a:r>
              <a:rPr lang="zh-CN" altLang="en-US" dirty="0" smtClean="0"/>
              <a:t>封装方式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32" y="428604"/>
            <a:ext cx="6400784" cy="8382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PT4229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429552" cy="407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7072266" y="2714620"/>
            <a:ext cx="2071734" cy="1143008"/>
          </a:xfrm>
          <a:prstGeom prst="cloudCallout">
            <a:avLst>
              <a:gd name="adj1" fmla="val -14093"/>
              <a:gd name="adj2" fmla="val -96420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87%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云形标注 6"/>
          <p:cNvSpPr/>
          <p:nvPr/>
        </p:nvSpPr>
        <p:spPr>
          <a:xfrm>
            <a:off x="5643570" y="3357562"/>
            <a:ext cx="1357322" cy="785818"/>
          </a:xfrm>
          <a:prstGeom prst="cloudCallout">
            <a:avLst>
              <a:gd name="adj1" fmla="val -102689"/>
              <a:gd name="adj2" fmla="val 9279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4N60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338" y="627437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+mn-ea"/>
              </a:rPr>
              <a:t>替代型号：</a:t>
            </a:r>
            <a:r>
              <a:rPr lang="en-US" altLang="zh-CN" dirty="0" smtClean="0">
                <a:latin typeface="+mn-ea"/>
              </a:rPr>
              <a:t>BP3126</a:t>
            </a:r>
            <a:endParaRPr lang="zh-CN" altLang="en-US" dirty="0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033" y="5702874"/>
            <a:ext cx="620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应用领域：球泡灯、射灯、筒灯、吸顶灯、</a:t>
            </a:r>
            <a:r>
              <a:rPr lang="en-US" altLang="zh-CN" dirty="0" smtClean="0">
                <a:latin typeface="+mn-ea"/>
              </a:rPr>
              <a:t>GU10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/>
              <a:t>LED</a:t>
            </a:r>
            <a:r>
              <a:rPr lang="zh-CN" altLang="en-US" dirty="0" smtClean="0"/>
              <a:t>照明</a:t>
            </a:r>
            <a:endParaRPr lang="zh-CN" altLang="en-US" dirty="0"/>
          </a:p>
        </p:txBody>
      </p:sp>
      <p:sp>
        <p:nvSpPr>
          <p:cNvPr id="12" name="爆炸形 2 11"/>
          <p:cNvSpPr/>
          <p:nvPr/>
        </p:nvSpPr>
        <p:spPr>
          <a:xfrm>
            <a:off x="6715108" y="0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285720" y="3143248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20W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PT4229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PSR</a:t>
            </a:r>
            <a:r>
              <a:rPr lang="zh-CN" altLang="en-US" dirty="0" smtClean="0"/>
              <a:t>恒流控制（三个绕组）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latin typeface="+mn-ea"/>
              </a:rPr>
              <a:t>内置集成</a:t>
            </a:r>
            <a:r>
              <a:rPr lang="en-US" altLang="zh-CN" dirty="0" smtClean="0">
                <a:latin typeface="+mn-ea"/>
              </a:rPr>
              <a:t>600V</a:t>
            </a:r>
            <a:r>
              <a:rPr lang="zh-CN" altLang="en-US" dirty="0" smtClean="0">
                <a:latin typeface="+mn-ea"/>
              </a:rPr>
              <a:t>开关管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VCC / FB</a:t>
            </a:r>
            <a:r>
              <a:rPr lang="zh-CN" altLang="en-US" dirty="0" smtClean="0"/>
              <a:t>过电压保护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输出开路保护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过温度保护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20W</a:t>
            </a:r>
            <a:r>
              <a:rPr lang="zh-CN" altLang="en-US" dirty="0" smtClean="0">
                <a:latin typeface="+mn-ea"/>
              </a:rPr>
              <a:t>以内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</a:t>
            </a:r>
            <a:r>
              <a:rPr lang="en-US" altLang="zh-CN" dirty="0" smtClean="0"/>
              <a:t>DIP-8</a:t>
            </a:r>
            <a:r>
              <a:rPr lang="zh-CN" altLang="en-US" dirty="0" smtClean="0"/>
              <a:t>封装方式</a:t>
            </a: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PT4252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71018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7072266" y="3357562"/>
            <a:ext cx="1928890" cy="1143008"/>
          </a:xfrm>
          <a:prstGeom prst="cloudCallout">
            <a:avLst>
              <a:gd name="adj1" fmla="val -12669"/>
              <a:gd name="adj2" fmla="val -104161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</a:rPr>
              <a:t>87%</a:t>
            </a:r>
            <a:r>
              <a:rPr lang="zh-CN" altLang="en-US" b="1" dirty="0" smtClean="0">
                <a:solidFill>
                  <a:srgbClr val="FF0000"/>
                </a:solidFill>
              </a:rPr>
              <a:t>效率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4214810" y="1928802"/>
            <a:ext cx="1714512" cy="857256"/>
          </a:xfrm>
          <a:prstGeom prst="cloudCallout">
            <a:avLst>
              <a:gd name="adj1" fmla="val 32681"/>
              <a:gd name="adj2" fmla="val 101868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内置集成开关管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4917056"/>
            <a:ext cx="458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/>
              <a:t>GU10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LED</a:t>
            </a:r>
            <a:r>
              <a:rPr lang="zh-CN" altLang="en-US" dirty="0" smtClean="0"/>
              <a:t>照明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64357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10" name="爆炸形 1 9"/>
          <p:cNvSpPr/>
          <p:nvPr/>
        </p:nvSpPr>
        <p:spPr>
          <a:xfrm>
            <a:off x="6143636" y="4572008"/>
            <a:ext cx="2643206" cy="2000264"/>
          </a:xfrm>
          <a:prstGeom prst="irregularSeal1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单电压做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72V 160MA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爆炸形 2 8"/>
          <p:cNvSpPr/>
          <p:nvPr/>
        </p:nvSpPr>
        <p:spPr>
          <a:xfrm>
            <a:off x="0" y="3286124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PT4252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内置集成</a:t>
            </a:r>
            <a:r>
              <a:rPr lang="en-US" altLang="zh-CN" dirty="0" smtClean="0">
                <a:latin typeface="+mn-ea"/>
              </a:rPr>
              <a:t>0.8</a:t>
            </a:r>
            <a:r>
              <a:rPr lang="en-US" altLang="zh-CN" dirty="0" smtClean="0"/>
              <a:t>A</a:t>
            </a:r>
            <a:r>
              <a:rPr lang="zh-CN" altLang="en-US" dirty="0" smtClean="0"/>
              <a:t>开关管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无需辅助绕组检测和供电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过热降低输出电流功能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OVP </a:t>
            </a:r>
            <a:r>
              <a:rPr lang="zh-CN" altLang="en-US" dirty="0" smtClean="0"/>
              <a:t>保护电压可调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CS </a:t>
            </a:r>
            <a:r>
              <a:rPr lang="zh-CN" altLang="en-US" dirty="0" smtClean="0"/>
              <a:t>电阻短路保护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/>
              <a:t>6W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 </a:t>
            </a:r>
            <a:r>
              <a:rPr lang="en-US" altLang="zh-CN" dirty="0" smtClean="0"/>
              <a:t>SOP-8 </a:t>
            </a:r>
            <a:r>
              <a:rPr lang="zh-CN" altLang="en-US" dirty="0" smtClean="0"/>
              <a:t>封装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PT4262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63885"/>
            <a:ext cx="8501122" cy="330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7143768" y="3214686"/>
            <a:ext cx="1928890" cy="1143008"/>
          </a:xfrm>
          <a:prstGeom prst="cloudCallout">
            <a:avLst>
              <a:gd name="adj1" fmla="val 17915"/>
              <a:gd name="adj2" fmla="val -105451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</a:rPr>
              <a:t>效率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4643438" y="2214554"/>
            <a:ext cx="1357322" cy="785818"/>
          </a:xfrm>
          <a:prstGeom prst="cloudCallout">
            <a:avLst>
              <a:gd name="adj1" fmla="val 11402"/>
              <a:gd name="adj2" fmla="val 123765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1N50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5345684"/>
            <a:ext cx="458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GU10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LED</a:t>
            </a:r>
            <a:r>
              <a:rPr lang="zh-CN" altLang="en-US" dirty="0" smtClean="0">
                <a:latin typeface="+mn-ea"/>
              </a:rPr>
              <a:t>照明</a:t>
            </a:r>
            <a:endParaRPr lang="zh-CN" altLang="en-US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776" y="607220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10" name="爆炸形 1 9"/>
          <p:cNvSpPr/>
          <p:nvPr/>
        </p:nvSpPr>
        <p:spPr>
          <a:xfrm>
            <a:off x="6143636" y="4857760"/>
            <a:ext cx="2643206" cy="2000264"/>
          </a:xfrm>
          <a:prstGeom prst="irregularSeal1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单电压做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72V 220MA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爆炸形 2 8"/>
          <p:cNvSpPr/>
          <p:nvPr/>
        </p:nvSpPr>
        <p:spPr>
          <a:xfrm>
            <a:off x="428596" y="4143380"/>
            <a:ext cx="2071702" cy="1214446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8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PT4262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内置集成</a:t>
            </a:r>
            <a:r>
              <a:rPr lang="en-US" altLang="zh-CN" dirty="0" smtClean="0">
                <a:latin typeface="+mn-ea"/>
              </a:rPr>
              <a:t>1A</a:t>
            </a:r>
            <a:r>
              <a:rPr lang="zh-CN" altLang="en-US" dirty="0" smtClean="0"/>
              <a:t>开关管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无需辅助绕组检测和供电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过热降低输出电流功能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OVP </a:t>
            </a:r>
            <a:r>
              <a:rPr lang="zh-CN" altLang="en-US" dirty="0" smtClean="0"/>
              <a:t>保护电压可调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CS </a:t>
            </a:r>
            <a:r>
              <a:rPr lang="zh-CN" altLang="en-US" dirty="0" smtClean="0"/>
              <a:t>电阻短路保护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/>
              <a:t>8W</a:t>
            </a:r>
            <a:r>
              <a:rPr lang="zh-CN" altLang="en-US" dirty="0" smtClean="0"/>
              <a:t>以内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 </a:t>
            </a:r>
            <a:r>
              <a:rPr lang="en-US" altLang="zh-CN" dirty="0" smtClean="0"/>
              <a:t>SOP-8 </a:t>
            </a:r>
            <a:r>
              <a:rPr lang="zh-CN" altLang="en-US" dirty="0" smtClean="0"/>
              <a:t>封装</a:t>
            </a: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PT4272</a:t>
            </a:r>
            <a:r>
              <a:rPr lang="zh-CN" altLang="en-US" dirty="0" smtClean="0"/>
              <a:t>应用（无频闪）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429552" cy="289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云形标注 4"/>
          <p:cNvSpPr/>
          <p:nvPr/>
        </p:nvSpPr>
        <p:spPr>
          <a:xfrm>
            <a:off x="7000892" y="3571876"/>
            <a:ext cx="1928890" cy="1143008"/>
          </a:xfrm>
          <a:prstGeom prst="cloudCallout">
            <a:avLst>
              <a:gd name="adj1" fmla="val 2623"/>
              <a:gd name="adj2" fmla="val -97709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恒流精度、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90%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效率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4357686" y="2214554"/>
            <a:ext cx="1357322" cy="785818"/>
          </a:xfrm>
          <a:prstGeom prst="cloudCallout">
            <a:avLst>
              <a:gd name="adj1" fmla="val 14662"/>
              <a:gd name="adj2" fmla="val 99366"/>
            </a:avLst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内置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2N50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495" y="5059932"/>
            <a:ext cx="458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应用领域：球泡灯、射灯、</a:t>
            </a:r>
            <a:r>
              <a:rPr lang="en-US" altLang="zh-CN" dirty="0" smtClean="0">
                <a:latin typeface="+mn-ea"/>
              </a:rPr>
              <a:t>GU10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LED</a:t>
            </a:r>
            <a:r>
              <a:rPr lang="zh-CN" altLang="en-US" dirty="0" smtClean="0"/>
              <a:t>照明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338" y="57743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9" name="爆炸形 1 8"/>
          <p:cNvSpPr/>
          <p:nvPr/>
        </p:nvSpPr>
        <p:spPr>
          <a:xfrm>
            <a:off x="5214942" y="4643446"/>
            <a:ext cx="2643206" cy="2000264"/>
          </a:xfrm>
          <a:prstGeom prst="irregularSeal1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单电压做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72V 320MA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爆炸形 2 9"/>
          <p:cNvSpPr/>
          <p:nvPr/>
        </p:nvSpPr>
        <p:spPr>
          <a:xfrm>
            <a:off x="0" y="1928802"/>
            <a:ext cx="2214546" cy="1214446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12W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PT4272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内置集成</a:t>
            </a:r>
            <a:r>
              <a:rPr lang="en-US" altLang="zh-CN" dirty="0" smtClean="0">
                <a:latin typeface="+mn-ea"/>
              </a:rPr>
              <a:t>2A</a:t>
            </a:r>
            <a:r>
              <a:rPr lang="zh-CN" altLang="en-US" dirty="0" smtClean="0">
                <a:latin typeface="+mn-ea"/>
              </a:rPr>
              <a:t>开关</a:t>
            </a:r>
            <a:r>
              <a:rPr lang="zh-CN" altLang="en-US" dirty="0" smtClean="0"/>
              <a:t>管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无需辅助绕组检测和供电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过热降低输出电流功能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OVP </a:t>
            </a:r>
            <a:r>
              <a:rPr lang="zh-CN" altLang="en-US" dirty="0" smtClean="0"/>
              <a:t>保护电压可调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+mn-ea"/>
              </a:rPr>
              <a:t>CS </a:t>
            </a:r>
            <a:r>
              <a:rPr lang="zh-CN" altLang="en-US" dirty="0" smtClean="0">
                <a:latin typeface="+mn-ea"/>
              </a:rPr>
              <a:t>电阻短路保护</a:t>
            </a: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全电压做</a:t>
            </a:r>
            <a:r>
              <a:rPr lang="en-US" altLang="zh-CN" dirty="0" smtClean="0">
                <a:latin typeface="+mn-ea"/>
              </a:rPr>
              <a:t>12W</a:t>
            </a:r>
            <a:r>
              <a:rPr lang="zh-CN" altLang="en-US" dirty="0" smtClean="0">
                <a:latin typeface="+mn-ea"/>
              </a:rPr>
              <a:t>以</a:t>
            </a:r>
            <a:r>
              <a:rPr lang="zh-CN" altLang="en-US" dirty="0" smtClean="0"/>
              <a:t>内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采用 </a:t>
            </a:r>
            <a:r>
              <a:rPr lang="en-US" altLang="zh-CN" dirty="0" smtClean="0"/>
              <a:t>SOP-8 </a:t>
            </a:r>
            <a:r>
              <a:rPr lang="zh-CN" altLang="en-US" dirty="0" smtClean="0"/>
              <a:t>封装</a:t>
            </a: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19159" y="1000108"/>
            <a:ext cx="44246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谢谢观赏！</a:t>
            </a:r>
            <a:endParaRPr lang="zh-CN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14350" y="2034381"/>
            <a:ext cx="81153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85918" y="597739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华润微电子企业架构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6" y="274638"/>
            <a:ext cx="3686172" cy="1143000"/>
          </a:xfrm>
        </p:spPr>
        <p:txBody>
          <a:bodyPr/>
          <a:lstStyle/>
          <a:p>
            <a:r>
              <a:rPr lang="zh-CN" altLang="en-US" dirty="0" smtClean="0"/>
              <a:t>公司产品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altLang="zh-CN" dirty="0" smtClean="0"/>
              <a:t>AC-DC</a:t>
            </a:r>
            <a:r>
              <a:rPr lang="zh-CN" altLang="en-US" dirty="0" smtClean="0"/>
              <a:t>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驱动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隔    离 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PT4209</a:t>
            </a:r>
            <a:r>
              <a:rPr lang="en-US" altLang="zh-CN" dirty="0" smtClean="0">
                <a:latin typeface="+mn-ea"/>
              </a:rPr>
              <a:t>   PT4241   PT4242</a:t>
            </a:r>
          </a:p>
          <a:p>
            <a:pPr marL="514350" indent="-514350"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非隔离 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PT4218</a:t>
            </a:r>
            <a:r>
              <a:rPr lang="en-US" altLang="zh-CN" dirty="0" smtClean="0">
                <a:latin typeface="+mn-ea"/>
              </a:rPr>
              <a:t>   PT4220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PT4238</a:t>
            </a:r>
            <a:r>
              <a:rPr lang="en-US" altLang="zh-CN" dirty="0" smtClean="0">
                <a:latin typeface="+mn-ea"/>
              </a:rPr>
              <a:t>    </a:t>
            </a:r>
          </a:p>
          <a:p>
            <a:pPr marL="514350" indent="-514350">
              <a:buNone/>
            </a:pPr>
            <a:r>
              <a:rPr lang="en-US" altLang="zh-CN" dirty="0" smtClean="0"/>
              <a:t>                  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PT4239   PT4240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CN" dirty="0" smtClean="0"/>
              <a:t>AC-DC</a:t>
            </a:r>
            <a:r>
              <a:rPr lang="zh-CN" altLang="en-US" dirty="0" smtClean="0"/>
              <a:t>低</a:t>
            </a:r>
            <a:r>
              <a:rPr lang="en-US" altLang="zh-CN" dirty="0" smtClean="0"/>
              <a:t>PF</a:t>
            </a:r>
            <a:r>
              <a:rPr lang="zh-CN" altLang="en-US" dirty="0" smtClean="0"/>
              <a:t>驱动（无频闪）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隔   离     </a:t>
            </a:r>
            <a:r>
              <a:rPr lang="en-US" altLang="zh-CN" dirty="0" smtClean="0">
                <a:latin typeface="+mn-ea"/>
              </a:rPr>
              <a:t>PT4213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PT4226   PT4227</a:t>
            </a:r>
          </a:p>
          <a:p>
            <a:pPr marL="514350" indent="-514350">
              <a:buNone/>
            </a:pPr>
            <a:r>
              <a:rPr lang="en-US" altLang="zh-CN" dirty="0" smtClean="0"/>
              <a:t>                  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PT4229</a:t>
            </a:r>
          </a:p>
          <a:p>
            <a:pPr marL="514350" indent="-514350"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非隔离    </a:t>
            </a:r>
            <a:r>
              <a:rPr lang="en-US" altLang="zh-CN" dirty="0" smtClean="0">
                <a:latin typeface="+mn-ea"/>
              </a:rPr>
              <a:t>PT4252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PT4262   PT4272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 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5794" y="304784"/>
            <a:ext cx="8686800" cy="838200"/>
          </a:xfrm>
        </p:spPr>
        <p:txBody>
          <a:bodyPr>
            <a:noAutofit/>
          </a:bodyPr>
          <a:lstStyle/>
          <a:p>
            <a:r>
              <a:rPr lang="zh-CN" altLang="en-US" sz="5400" dirty="0" smtClean="0"/>
              <a:t>应用领域</a:t>
            </a:r>
            <a:endParaRPr lang="zh-CN" altLang="en-US" sz="5400" dirty="0"/>
          </a:p>
        </p:txBody>
      </p:sp>
      <p:pic>
        <p:nvPicPr>
          <p:cNvPr id="4" name="内容占位符 3" descr="LED射灯（PAR30）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71612"/>
            <a:ext cx="2000264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 descr="1008040926714bf8c98c8c31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714488"/>
            <a:ext cx="1852603" cy="1357322"/>
          </a:xfrm>
          <a:prstGeom prst="rect">
            <a:avLst/>
          </a:prstGeom>
        </p:spPr>
      </p:pic>
      <p:pic>
        <p:nvPicPr>
          <p:cNvPr id="6" name="图片 5" descr="20120314376416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500174"/>
            <a:ext cx="1566844" cy="1571636"/>
          </a:xfrm>
          <a:prstGeom prst="rect">
            <a:avLst/>
          </a:prstGeom>
        </p:spPr>
      </p:pic>
      <p:pic>
        <p:nvPicPr>
          <p:cNvPr id="7" name="图片 6" descr="2009328141258289260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1714488"/>
            <a:ext cx="1857388" cy="1240735"/>
          </a:xfrm>
          <a:prstGeom prst="rect">
            <a:avLst/>
          </a:prstGeom>
        </p:spPr>
      </p:pic>
      <p:pic>
        <p:nvPicPr>
          <p:cNvPr id="8" name="图片 7" descr="201351014190676945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214818"/>
            <a:ext cx="1571636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 descr="62876890964032477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28860" y="4357694"/>
            <a:ext cx="1853363" cy="1285884"/>
          </a:xfrm>
          <a:prstGeom prst="rect">
            <a:avLst/>
          </a:prstGeom>
        </p:spPr>
      </p:pic>
      <p:pic>
        <p:nvPicPr>
          <p:cNvPr id="10" name="图片 9" descr="d9dd7da95dddeaf9-675dbdb90f130ceb-55fc7405ae618f86c8496ee50d39806b_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9190" y="4429144"/>
            <a:ext cx="1704971" cy="1285872"/>
          </a:xfrm>
          <a:prstGeom prst="rect">
            <a:avLst/>
          </a:prstGeom>
        </p:spPr>
      </p:pic>
      <p:pic>
        <p:nvPicPr>
          <p:cNvPr id="12" name="图片 11" descr="LED筒灯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17621" y="4429132"/>
            <a:ext cx="1812097" cy="1177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62320" y="357166"/>
            <a:ext cx="6124588" cy="838200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LED</a:t>
            </a:r>
            <a:r>
              <a:rPr lang="zh-CN" altLang="en-US" sz="4800" dirty="0" smtClean="0">
                <a:solidFill>
                  <a:srgbClr val="FF0000"/>
                </a:solidFill>
              </a:rPr>
              <a:t>驱动方案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7290" y="3214686"/>
            <a:ext cx="6810262" cy="92333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高功率因素方案</a:t>
            </a:r>
            <a:endParaRPr lang="zh-CN" alt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   PT4209</a:t>
            </a:r>
            <a:r>
              <a:rPr lang="zh-CN" altLang="en-US" dirty="0" smtClean="0"/>
              <a:t>应用（隔离高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1428736"/>
            <a:ext cx="862681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椭圆形标注 4"/>
          <p:cNvSpPr/>
          <p:nvPr/>
        </p:nvSpPr>
        <p:spPr>
          <a:xfrm>
            <a:off x="4286248" y="4357694"/>
            <a:ext cx="1500198" cy="1000132"/>
          </a:xfrm>
          <a:prstGeom prst="wedgeEllipseCallout">
            <a:avLst>
              <a:gd name="adj1" fmla="val -50326"/>
              <a:gd name="adj2" fmla="val -117407"/>
            </a:avLst>
          </a:prstGeom>
          <a:noFill/>
          <a:ln>
            <a:solidFill>
              <a:srgbClr val="FFFF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00B0F0"/>
                </a:solidFill>
              </a:rPr>
              <a:t>PWM</a:t>
            </a:r>
            <a:r>
              <a:rPr lang="zh-CN" altLang="en-US" b="1" dirty="0" smtClean="0">
                <a:solidFill>
                  <a:srgbClr val="00B0F0"/>
                </a:solidFill>
              </a:rPr>
              <a:t>调光功能控制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5786446" y="4572008"/>
            <a:ext cx="2786082" cy="1285884"/>
          </a:xfrm>
          <a:prstGeom prst="cloudCallout">
            <a:avLst>
              <a:gd name="adj1" fmla="val 38769"/>
              <a:gd name="adj2" fmla="val -138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+mn-ea"/>
              </a:rPr>
              <a:t>PSR</a:t>
            </a:r>
            <a:r>
              <a:rPr lang="zh-CN" altLang="en-US" dirty="0" smtClean="0">
                <a:latin typeface="+mn-ea"/>
              </a:rPr>
              <a:t>技术、</a:t>
            </a:r>
            <a:r>
              <a:rPr lang="en-US" altLang="zh-CN" dirty="0" smtClean="0">
                <a:latin typeface="+mn-ea"/>
              </a:rPr>
              <a:t>3%</a:t>
            </a:r>
            <a:r>
              <a:rPr lang="zh-CN" altLang="en-US" dirty="0" smtClean="0">
                <a:latin typeface="+mn-ea"/>
              </a:rPr>
              <a:t>恒流精度、</a:t>
            </a:r>
            <a:r>
              <a:rPr lang="en-US" altLang="zh-CN" dirty="0" smtClean="0">
                <a:latin typeface="+mn-ea"/>
              </a:rPr>
              <a:t>87%</a:t>
            </a:r>
            <a:r>
              <a:rPr lang="zh-CN" altLang="en-US" dirty="0" smtClean="0">
                <a:latin typeface="+mn-ea"/>
              </a:rPr>
              <a:t>效率</a:t>
            </a:r>
            <a:endParaRPr lang="zh-CN" altLang="en-US" dirty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5214950"/>
            <a:ext cx="4124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应用领域：</a:t>
            </a:r>
            <a:r>
              <a:rPr lang="en-US" altLang="zh-CN" dirty="0" smtClean="0"/>
              <a:t>T8</a:t>
            </a:r>
            <a:r>
              <a:rPr lang="zh-CN" altLang="en-US" dirty="0" smtClean="0"/>
              <a:t>管、商业照明、路灯照明</a:t>
            </a:r>
            <a:endParaRPr lang="en-US" altLang="zh-CN" dirty="0" smtClean="0"/>
          </a:p>
          <a:p>
            <a:r>
              <a:rPr lang="en-US" altLang="zh-CN" dirty="0" smtClean="0"/>
              <a:t>                     </a:t>
            </a:r>
            <a:r>
              <a:rPr lang="zh-CN" altLang="en-US" dirty="0" smtClean="0"/>
              <a:t>筒灯、面板灯</a:t>
            </a:r>
            <a:endParaRPr lang="en-US" altLang="zh-CN" dirty="0" smtClean="0"/>
          </a:p>
          <a:p>
            <a:r>
              <a:rPr lang="en-US" altLang="zh-CN" dirty="0" smtClean="0"/>
              <a:t>                     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628652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替代型号：</a:t>
            </a:r>
            <a:endParaRPr lang="zh-CN" altLang="en-US" dirty="0"/>
          </a:p>
        </p:txBody>
      </p:sp>
      <p:sp>
        <p:nvSpPr>
          <p:cNvPr id="11" name="爆炸形 2 10"/>
          <p:cNvSpPr/>
          <p:nvPr/>
        </p:nvSpPr>
        <p:spPr>
          <a:xfrm>
            <a:off x="6786578" y="71414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热销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爆炸形 2 11"/>
          <p:cNvSpPr/>
          <p:nvPr/>
        </p:nvSpPr>
        <p:spPr>
          <a:xfrm>
            <a:off x="214282" y="3357562"/>
            <a:ext cx="2428892" cy="1643074"/>
          </a:xfrm>
          <a:prstGeom prst="irregularSeal2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60W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PT4209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PSR</a:t>
            </a:r>
            <a:r>
              <a:rPr lang="zh-CN" altLang="en-US" dirty="0" smtClean="0"/>
              <a:t>恒流控制（三个绕组）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PWM</a:t>
            </a:r>
            <a:r>
              <a:rPr lang="zh-CN" altLang="en-US" dirty="0" smtClean="0"/>
              <a:t>、模拟调光控制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全电压</a:t>
            </a:r>
            <a:r>
              <a:rPr lang="zh-CN" altLang="en-US" dirty="0" smtClean="0"/>
              <a:t>做</a:t>
            </a:r>
            <a:r>
              <a:rPr lang="en-US" altLang="zh-CN" dirty="0" smtClean="0">
                <a:latin typeface="+mn-ea"/>
              </a:rPr>
              <a:t>6</a:t>
            </a:r>
            <a:r>
              <a:rPr lang="en-US" altLang="zh-CN" dirty="0" smtClean="0">
                <a:latin typeface="+mn-ea"/>
              </a:rPr>
              <a:t>0</a:t>
            </a:r>
            <a:r>
              <a:rPr lang="en-US" altLang="zh-CN" dirty="0" smtClean="0"/>
              <a:t>W</a:t>
            </a:r>
            <a:r>
              <a:rPr lang="zh-CN" altLang="en-US" dirty="0" smtClean="0"/>
              <a:t>以下，高</a:t>
            </a:r>
            <a:r>
              <a:rPr lang="en-US" altLang="zh-CN" dirty="0" smtClean="0"/>
              <a:t>PF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封装方式</a:t>
            </a:r>
            <a:r>
              <a:rPr lang="en-US" altLang="zh-CN" dirty="0" smtClean="0"/>
              <a:t>SOP-8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zh-CN" altLang="en-US" dirty="0" smtClean="0"/>
              <a:t>输出开短路保护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过温保护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1270</TotalTime>
  <Words>1270</Words>
  <PresentationFormat>全屏显示(4:3)</PresentationFormat>
  <Paragraphs>233</Paragraphs>
  <Slides>39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0" baseType="lpstr">
      <vt:lpstr>流畅</vt:lpstr>
      <vt:lpstr>深圳市鸿光盛业电子有限公司</vt:lpstr>
      <vt:lpstr>公司简介</vt:lpstr>
      <vt:lpstr>代理品牌：</vt:lpstr>
      <vt:lpstr>幻灯片 4</vt:lpstr>
      <vt:lpstr>公司产品</vt:lpstr>
      <vt:lpstr>应用领域</vt:lpstr>
      <vt:lpstr>LED驱动方案</vt:lpstr>
      <vt:lpstr>   PT4209应用（隔离高PF）</vt:lpstr>
      <vt:lpstr>PT4209简介</vt:lpstr>
      <vt:lpstr>PT4241应用（隔离高PF）</vt:lpstr>
      <vt:lpstr>PT4241简介</vt:lpstr>
      <vt:lpstr>PT4242应用(隔离高PF)</vt:lpstr>
      <vt:lpstr>PT4242简介</vt:lpstr>
      <vt:lpstr>PT4218应用（非隔离高PF）</vt:lpstr>
      <vt:lpstr>PT4218简介</vt:lpstr>
      <vt:lpstr>PT4220应用（非隔离高PF）</vt:lpstr>
      <vt:lpstr>PT4220简介</vt:lpstr>
      <vt:lpstr>PT4238应用（非隔离高PF）</vt:lpstr>
      <vt:lpstr>PT4238简介</vt:lpstr>
      <vt:lpstr>PT4239应用（非隔离高PF）</vt:lpstr>
      <vt:lpstr>PT4239简介</vt:lpstr>
      <vt:lpstr>PT4240应用（非隔离高PF）</vt:lpstr>
      <vt:lpstr>PT4240简介</vt:lpstr>
      <vt:lpstr>LED驱动方案</vt:lpstr>
      <vt:lpstr>PT4213应用（无频闪）</vt:lpstr>
      <vt:lpstr>PT4213简介</vt:lpstr>
      <vt:lpstr>PT4226应用（无频闪）</vt:lpstr>
      <vt:lpstr>PT4226简介</vt:lpstr>
      <vt:lpstr>PT4227应用（无频闪）</vt:lpstr>
      <vt:lpstr>PT4227简介</vt:lpstr>
      <vt:lpstr>PT4229应用（无频闪）</vt:lpstr>
      <vt:lpstr>PT4229简介</vt:lpstr>
      <vt:lpstr>PT4252应用（无频闪）</vt:lpstr>
      <vt:lpstr>PT4252简介</vt:lpstr>
      <vt:lpstr>PT4262应用（无频闪）</vt:lpstr>
      <vt:lpstr>PT4262简介</vt:lpstr>
      <vt:lpstr>PT4272应用（无频闪）</vt:lpstr>
      <vt:lpstr>PT4272简介</vt:lpstr>
      <vt:lpstr>幻灯片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深圳市鸿光盛业电子有限公司</dc:title>
  <dc:creator>lenovo</dc:creator>
  <cp:lastModifiedBy>lenovo</cp:lastModifiedBy>
  <cp:revision>180</cp:revision>
  <dcterms:created xsi:type="dcterms:W3CDTF">2014-09-17T12:48:12Z</dcterms:created>
  <dcterms:modified xsi:type="dcterms:W3CDTF">2014-09-22T12:21:52Z</dcterms:modified>
</cp:coreProperties>
</file>