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</p:sldMasterIdLst>
  <p:notesMasterIdLst>
    <p:notesMasterId r:id="rId17"/>
  </p:notesMasterIdLst>
  <p:sldIdLst>
    <p:sldId id="263" r:id="rId2"/>
    <p:sldId id="290" r:id="rId3"/>
    <p:sldId id="286" r:id="rId4"/>
    <p:sldId id="295" r:id="rId5"/>
    <p:sldId id="300" r:id="rId6"/>
    <p:sldId id="301" r:id="rId7"/>
    <p:sldId id="302" r:id="rId8"/>
    <p:sldId id="296" r:id="rId9"/>
    <p:sldId id="288" r:id="rId10"/>
    <p:sldId id="291" r:id="rId11"/>
    <p:sldId id="289" r:id="rId12"/>
    <p:sldId id="294" r:id="rId13"/>
    <p:sldId id="287" r:id="rId14"/>
    <p:sldId id="297" r:id="rId15"/>
    <p:sldId id="303" r:id="rId16"/>
  </p:sldIdLst>
  <p:sldSz cx="9144000" cy="6858000" type="screen4x3"/>
  <p:notesSz cx="6807200" cy="9939338"/>
  <p:defaultTextStyle>
    <a:defPPr>
      <a:defRPr lang="zh-TW"/>
    </a:defPPr>
    <a:lvl1pPr algn="ctr" rtl="0" fontAlgn="base">
      <a:spcBef>
        <a:spcPct val="0"/>
      </a:spcBef>
      <a:spcAft>
        <a:spcPct val="0"/>
      </a:spcAft>
      <a:buFont typeface="Arial" pitchFamily="34" charset="0"/>
      <a:defRPr sz="36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itchFamily="34" charset="0"/>
      <a:defRPr sz="36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itchFamily="34" charset="0"/>
      <a:defRPr sz="36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itchFamily="34" charset="0"/>
      <a:defRPr sz="36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itchFamily="34" charset="0"/>
      <a:defRPr sz="36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4B16"/>
    <a:srgbClr val="CCD5EA"/>
    <a:srgbClr val="BAC5E2"/>
    <a:srgbClr val="ADBBDD"/>
    <a:srgbClr val="EAEAEA"/>
    <a:srgbClr val="CC00CC"/>
    <a:srgbClr val="33CCFF"/>
    <a:srgbClr val="0099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4D1D8-AB0A-4018-9E68-D4377BF6B766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477345C5-20C3-44EB-9689-90D139732277}">
      <dgm:prSet/>
      <dgm:spPr/>
      <dgm:t>
        <a:bodyPr/>
        <a:lstStyle/>
        <a:p>
          <a:pPr algn="l"/>
          <a:r>
            <a:rPr lang="en-US" dirty="0" smtClean="0"/>
            <a:t>Lesser component</a:t>
          </a:r>
          <a:endParaRPr lang="en-SG" dirty="0"/>
        </a:p>
      </dgm:t>
    </dgm:pt>
    <dgm:pt modelId="{7DC70699-57FD-4855-840F-6D0462960CEA}" type="parTrans" cxnId="{3ABF84C2-8ECE-4EAE-8618-3F755B5CE200}">
      <dgm:prSet/>
      <dgm:spPr/>
      <dgm:t>
        <a:bodyPr/>
        <a:lstStyle/>
        <a:p>
          <a:endParaRPr lang="en-SG"/>
        </a:p>
      </dgm:t>
    </dgm:pt>
    <dgm:pt modelId="{81D8DA16-E22A-4BE3-90D2-784462A295A7}" type="sibTrans" cxnId="{3ABF84C2-8ECE-4EAE-8618-3F755B5CE200}">
      <dgm:prSet/>
      <dgm:spPr/>
      <dgm:t>
        <a:bodyPr/>
        <a:lstStyle/>
        <a:p>
          <a:endParaRPr lang="en-SG"/>
        </a:p>
      </dgm:t>
    </dgm:pt>
    <dgm:pt modelId="{61344709-5AE6-4C8C-8832-27286EC145F8}">
      <dgm:prSet/>
      <dgm:spPr/>
      <dgm:t>
        <a:bodyPr/>
        <a:lstStyle/>
        <a:p>
          <a:pPr algn="l"/>
          <a:r>
            <a:rPr lang="en-US" dirty="0" smtClean="0"/>
            <a:t>Lower peak current</a:t>
          </a:r>
          <a:endParaRPr lang="en-SG" dirty="0"/>
        </a:p>
      </dgm:t>
    </dgm:pt>
    <dgm:pt modelId="{C964EAB2-602A-4B50-BB7D-2D4A6EC8D206}" type="parTrans" cxnId="{5037D254-C765-47DA-AAB1-B1B279961693}">
      <dgm:prSet/>
      <dgm:spPr/>
      <dgm:t>
        <a:bodyPr/>
        <a:lstStyle/>
        <a:p>
          <a:endParaRPr lang="en-SG"/>
        </a:p>
      </dgm:t>
    </dgm:pt>
    <dgm:pt modelId="{BD5B90C9-CD8B-4BF1-9AC2-06979460B744}" type="sibTrans" cxnId="{5037D254-C765-47DA-AAB1-B1B279961693}">
      <dgm:prSet/>
      <dgm:spPr/>
      <dgm:t>
        <a:bodyPr/>
        <a:lstStyle/>
        <a:p>
          <a:endParaRPr lang="en-SG"/>
        </a:p>
      </dgm:t>
    </dgm:pt>
    <dgm:pt modelId="{26D3071F-D6C2-4B88-98AF-F21206D6979C}">
      <dgm:prSet/>
      <dgm:spPr/>
      <dgm:t>
        <a:bodyPr/>
        <a:lstStyle/>
        <a:p>
          <a:pPr algn="l"/>
          <a:r>
            <a:rPr lang="en-US" dirty="0" smtClean="0"/>
            <a:t>Lower Current MOS</a:t>
          </a:r>
          <a:endParaRPr lang="en-SG" dirty="0"/>
        </a:p>
      </dgm:t>
    </dgm:pt>
    <dgm:pt modelId="{8EF649CF-5770-4E12-AB3F-017A0DA1C4CF}" type="parTrans" cxnId="{C4A6DC3A-27AE-44D1-862A-1369565EA3AE}">
      <dgm:prSet/>
      <dgm:spPr/>
      <dgm:t>
        <a:bodyPr/>
        <a:lstStyle/>
        <a:p>
          <a:endParaRPr lang="en-SG"/>
        </a:p>
      </dgm:t>
    </dgm:pt>
    <dgm:pt modelId="{135F8E07-4517-4319-AC9E-F6C3659AE2E5}" type="sibTrans" cxnId="{C4A6DC3A-27AE-44D1-862A-1369565EA3AE}">
      <dgm:prSet/>
      <dgm:spPr/>
      <dgm:t>
        <a:bodyPr/>
        <a:lstStyle/>
        <a:p>
          <a:endParaRPr lang="en-SG"/>
        </a:p>
      </dgm:t>
    </dgm:pt>
    <dgm:pt modelId="{895901E1-EAC8-43F2-A6A3-45806B638298}" type="pres">
      <dgm:prSet presAssocID="{0B34D1D8-AB0A-4018-9E68-D4377BF6B7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F02E8-B351-463F-8151-CDD108C6737E}" type="pres">
      <dgm:prSet presAssocID="{61344709-5AE6-4C8C-8832-27286EC145F8}" presName="linNode" presStyleCnt="0"/>
      <dgm:spPr/>
    </dgm:pt>
    <dgm:pt modelId="{55CF4F56-995D-44A0-BAB4-E5E1C21238C4}" type="pres">
      <dgm:prSet presAssocID="{61344709-5AE6-4C8C-8832-27286EC145F8}" presName="parentText" presStyleLbl="node1" presStyleIdx="0" presStyleCnt="3" custScaleX="272728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A647A0F-65DD-4A29-B069-93DFA8EC2D5A}" type="pres">
      <dgm:prSet presAssocID="{BD5B90C9-CD8B-4BF1-9AC2-06979460B744}" presName="sp" presStyleCnt="0"/>
      <dgm:spPr/>
    </dgm:pt>
    <dgm:pt modelId="{2F811F08-4DAE-4A9B-B192-8A1FEC176CD1}" type="pres">
      <dgm:prSet presAssocID="{26D3071F-D6C2-4B88-98AF-F21206D6979C}" presName="linNode" presStyleCnt="0"/>
      <dgm:spPr/>
    </dgm:pt>
    <dgm:pt modelId="{81D83BD4-7A76-4362-B61F-8F048D4715E3}" type="pres">
      <dgm:prSet presAssocID="{26D3071F-D6C2-4B88-98AF-F21206D6979C}" presName="parentText" presStyleLbl="node1" presStyleIdx="1" presStyleCnt="3" custScaleX="272728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93A253B-D8A8-4D43-8B25-8EA99EA475AF}" type="pres">
      <dgm:prSet presAssocID="{135F8E07-4517-4319-AC9E-F6C3659AE2E5}" presName="sp" presStyleCnt="0"/>
      <dgm:spPr/>
    </dgm:pt>
    <dgm:pt modelId="{8EFF4B78-4237-4157-A89A-65B7610745AF}" type="pres">
      <dgm:prSet presAssocID="{477345C5-20C3-44EB-9689-90D139732277}" presName="linNode" presStyleCnt="0"/>
      <dgm:spPr/>
    </dgm:pt>
    <dgm:pt modelId="{DA83549C-5337-48CF-B144-2627851B4652}" type="pres">
      <dgm:prSet presAssocID="{477345C5-20C3-44EB-9689-90D139732277}" presName="parentText" presStyleLbl="node1" presStyleIdx="2" presStyleCnt="3" custScaleX="272728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4A6DC3A-27AE-44D1-862A-1369565EA3AE}" srcId="{0B34D1D8-AB0A-4018-9E68-D4377BF6B766}" destId="{26D3071F-D6C2-4B88-98AF-F21206D6979C}" srcOrd="1" destOrd="0" parTransId="{8EF649CF-5770-4E12-AB3F-017A0DA1C4CF}" sibTransId="{135F8E07-4517-4319-AC9E-F6C3659AE2E5}"/>
    <dgm:cxn modelId="{3ABF84C2-8ECE-4EAE-8618-3F755B5CE200}" srcId="{0B34D1D8-AB0A-4018-9E68-D4377BF6B766}" destId="{477345C5-20C3-44EB-9689-90D139732277}" srcOrd="2" destOrd="0" parTransId="{7DC70699-57FD-4855-840F-6D0462960CEA}" sibTransId="{81D8DA16-E22A-4BE3-90D2-784462A295A7}"/>
    <dgm:cxn modelId="{5037D254-C765-47DA-AAB1-B1B279961693}" srcId="{0B34D1D8-AB0A-4018-9E68-D4377BF6B766}" destId="{61344709-5AE6-4C8C-8832-27286EC145F8}" srcOrd="0" destOrd="0" parTransId="{C964EAB2-602A-4B50-BB7D-2D4A6EC8D206}" sibTransId="{BD5B90C9-CD8B-4BF1-9AC2-06979460B744}"/>
    <dgm:cxn modelId="{2E250EBC-8ED8-4626-A696-15DC7576B88F}" type="presOf" srcId="{477345C5-20C3-44EB-9689-90D139732277}" destId="{DA83549C-5337-48CF-B144-2627851B4652}" srcOrd="0" destOrd="0" presId="urn:microsoft.com/office/officeart/2005/8/layout/vList5"/>
    <dgm:cxn modelId="{5D7B7AA9-1E7E-4E55-B130-D62511E3306B}" type="presOf" srcId="{0B34D1D8-AB0A-4018-9E68-D4377BF6B766}" destId="{895901E1-EAC8-43F2-A6A3-45806B638298}" srcOrd="0" destOrd="0" presId="urn:microsoft.com/office/officeart/2005/8/layout/vList5"/>
    <dgm:cxn modelId="{DE15CF41-6982-425F-A25B-9BEFD1BD22C9}" type="presOf" srcId="{61344709-5AE6-4C8C-8832-27286EC145F8}" destId="{55CF4F56-995D-44A0-BAB4-E5E1C21238C4}" srcOrd="0" destOrd="0" presId="urn:microsoft.com/office/officeart/2005/8/layout/vList5"/>
    <dgm:cxn modelId="{F9DB0DE8-0A29-4C6E-AC80-1590DE963D0B}" type="presOf" srcId="{26D3071F-D6C2-4B88-98AF-F21206D6979C}" destId="{81D83BD4-7A76-4362-B61F-8F048D4715E3}" srcOrd="0" destOrd="0" presId="urn:microsoft.com/office/officeart/2005/8/layout/vList5"/>
    <dgm:cxn modelId="{DDEBD7B1-0F86-4DAE-A1FC-203E99E66096}" type="presParOf" srcId="{895901E1-EAC8-43F2-A6A3-45806B638298}" destId="{D6AF02E8-B351-463F-8151-CDD108C6737E}" srcOrd="0" destOrd="0" presId="urn:microsoft.com/office/officeart/2005/8/layout/vList5"/>
    <dgm:cxn modelId="{B42AAA5E-C880-49A4-9342-A2012F211B69}" type="presParOf" srcId="{D6AF02E8-B351-463F-8151-CDD108C6737E}" destId="{55CF4F56-995D-44A0-BAB4-E5E1C21238C4}" srcOrd="0" destOrd="0" presId="urn:microsoft.com/office/officeart/2005/8/layout/vList5"/>
    <dgm:cxn modelId="{980B7A50-93CF-4444-BB74-784567EDE3F6}" type="presParOf" srcId="{895901E1-EAC8-43F2-A6A3-45806B638298}" destId="{BA647A0F-65DD-4A29-B069-93DFA8EC2D5A}" srcOrd="1" destOrd="0" presId="urn:microsoft.com/office/officeart/2005/8/layout/vList5"/>
    <dgm:cxn modelId="{29C9E0A3-0617-41EE-9A18-2F800F9C4708}" type="presParOf" srcId="{895901E1-EAC8-43F2-A6A3-45806B638298}" destId="{2F811F08-4DAE-4A9B-B192-8A1FEC176CD1}" srcOrd="2" destOrd="0" presId="urn:microsoft.com/office/officeart/2005/8/layout/vList5"/>
    <dgm:cxn modelId="{D53B501C-EDDA-46FB-8A35-D17DB495DC7F}" type="presParOf" srcId="{2F811F08-4DAE-4A9B-B192-8A1FEC176CD1}" destId="{81D83BD4-7A76-4362-B61F-8F048D4715E3}" srcOrd="0" destOrd="0" presId="urn:microsoft.com/office/officeart/2005/8/layout/vList5"/>
    <dgm:cxn modelId="{F9324D8E-851F-4629-A116-E912C37E7359}" type="presParOf" srcId="{895901E1-EAC8-43F2-A6A3-45806B638298}" destId="{A93A253B-D8A8-4D43-8B25-8EA99EA475AF}" srcOrd="3" destOrd="0" presId="urn:microsoft.com/office/officeart/2005/8/layout/vList5"/>
    <dgm:cxn modelId="{F3E2961C-539A-4C8B-AC14-16CED64D1278}" type="presParOf" srcId="{895901E1-EAC8-43F2-A6A3-45806B638298}" destId="{8EFF4B78-4237-4157-A89A-65B7610745AF}" srcOrd="4" destOrd="0" presId="urn:microsoft.com/office/officeart/2005/8/layout/vList5"/>
    <dgm:cxn modelId="{7BC60216-3CA1-4222-9DEA-AC83FC4A5065}" type="presParOf" srcId="{8EFF4B78-4237-4157-A89A-65B7610745AF}" destId="{DA83549C-5337-48CF-B144-2627851B4652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4D1D8-AB0A-4018-9E68-D4377BF6B766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477345C5-20C3-44EB-9689-90D139732277}">
      <dgm:prSet/>
      <dgm:spPr/>
      <dgm:t>
        <a:bodyPr/>
        <a:lstStyle/>
        <a:p>
          <a:pPr algn="l"/>
          <a:r>
            <a:rPr lang="en-SG" dirty="0" smtClean="0"/>
            <a:t>Cost down</a:t>
          </a:r>
          <a:endParaRPr lang="en-SG" dirty="0"/>
        </a:p>
      </dgm:t>
    </dgm:pt>
    <dgm:pt modelId="{7DC70699-57FD-4855-840F-6D0462960CEA}" type="parTrans" cxnId="{3ABF84C2-8ECE-4EAE-8618-3F755B5CE200}">
      <dgm:prSet/>
      <dgm:spPr/>
      <dgm:t>
        <a:bodyPr/>
        <a:lstStyle/>
        <a:p>
          <a:endParaRPr lang="en-SG"/>
        </a:p>
      </dgm:t>
    </dgm:pt>
    <dgm:pt modelId="{81D8DA16-E22A-4BE3-90D2-784462A295A7}" type="sibTrans" cxnId="{3ABF84C2-8ECE-4EAE-8618-3F755B5CE200}">
      <dgm:prSet/>
      <dgm:spPr/>
      <dgm:t>
        <a:bodyPr/>
        <a:lstStyle/>
        <a:p>
          <a:endParaRPr lang="en-SG"/>
        </a:p>
      </dgm:t>
    </dgm:pt>
    <dgm:pt modelId="{61344709-5AE6-4C8C-8832-27286EC145F8}">
      <dgm:prSet/>
      <dgm:spPr/>
      <dgm:t>
        <a:bodyPr/>
        <a:lstStyle/>
        <a:p>
          <a:pPr algn="l"/>
          <a:r>
            <a:rPr lang="en-US" dirty="0" smtClean="0"/>
            <a:t>Smaller transformer</a:t>
          </a:r>
          <a:endParaRPr lang="en-SG" dirty="0"/>
        </a:p>
      </dgm:t>
    </dgm:pt>
    <dgm:pt modelId="{C964EAB2-602A-4B50-BB7D-2D4A6EC8D206}" type="parTrans" cxnId="{5037D254-C765-47DA-AAB1-B1B279961693}">
      <dgm:prSet/>
      <dgm:spPr/>
      <dgm:t>
        <a:bodyPr/>
        <a:lstStyle/>
        <a:p>
          <a:endParaRPr lang="en-SG"/>
        </a:p>
      </dgm:t>
    </dgm:pt>
    <dgm:pt modelId="{BD5B90C9-CD8B-4BF1-9AC2-06979460B744}" type="sibTrans" cxnId="{5037D254-C765-47DA-AAB1-B1B279961693}">
      <dgm:prSet/>
      <dgm:spPr/>
      <dgm:t>
        <a:bodyPr/>
        <a:lstStyle/>
        <a:p>
          <a:endParaRPr lang="en-SG"/>
        </a:p>
      </dgm:t>
    </dgm:pt>
    <dgm:pt modelId="{26D3071F-D6C2-4B88-98AF-F21206D6979C}">
      <dgm:prSet/>
      <dgm:spPr/>
      <dgm:t>
        <a:bodyPr/>
        <a:lstStyle/>
        <a:p>
          <a:pPr algn="l"/>
          <a:r>
            <a:rPr lang="en-US" dirty="0" smtClean="0"/>
            <a:t>Better EMI</a:t>
          </a:r>
          <a:endParaRPr lang="en-SG" dirty="0"/>
        </a:p>
      </dgm:t>
    </dgm:pt>
    <dgm:pt modelId="{8EF649CF-5770-4E12-AB3F-017A0DA1C4CF}" type="parTrans" cxnId="{C4A6DC3A-27AE-44D1-862A-1369565EA3AE}">
      <dgm:prSet/>
      <dgm:spPr/>
      <dgm:t>
        <a:bodyPr/>
        <a:lstStyle/>
        <a:p>
          <a:endParaRPr lang="en-SG"/>
        </a:p>
      </dgm:t>
    </dgm:pt>
    <dgm:pt modelId="{135F8E07-4517-4319-AC9E-F6C3659AE2E5}" type="sibTrans" cxnId="{C4A6DC3A-27AE-44D1-862A-1369565EA3AE}">
      <dgm:prSet/>
      <dgm:spPr/>
      <dgm:t>
        <a:bodyPr/>
        <a:lstStyle/>
        <a:p>
          <a:endParaRPr lang="en-SG"/>
        </a:p>
      </dgm:t>
    </dgm:pt>
    <dgm:pt modelId="{895901E1-EAC8-43F2-A6A3-45806B638298}" type="pres">
      <dgm:prSet presAssocID="{0B34D1D8-AB0A-4018-9E68-D4377BF6B7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F02E8-B351-463F-8151-CDD108C6737E}" type="pres">
      <dgm:prSet presAssocID="{61344709-5AE6-4C8C-8832-27286EC145F8}" presName="linNode" presStyleCnt="0"/>
      <dgm:spPr/>
    </dgm:pt>
    <dgm:pt modelId="{55CF4F56-995D-44A0-BAB4-E5E1C21238C4}" type="pres">
      <dgm:prSet presAssocID="{61344709-5AE6-4C8C-8832-27286EC145F8}" presName="parentText" presStyleLbl="node1" presStyleIdx="0" presStyleCnt="3" custScaleX="272728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A647A0F-65DD-4A29-B069-93DFA8EC2D5A}" type="pres">
      <dgm:prSet presAssocID="{BD5B90C9-CD8B-4BF1-9AC2-06979460B744}" presName="sp" presStyleCnt="0"/>
      <dgm:spPr/>
    </dgm:pt>
    <dgm:pt modelId="{2F811F08-4DAE-4A9B-B192-8A1FEC176CD1}" type="pres">
      <dgm:prSet presAssocID="{26D3071F-D6C2-4B88-98AF-F21206D6979C}" presName="linNode" presStyleCnt="0"/>
      <dgm:spPr/>
    </dgm:pt>
    <dgm:pt modelId="{81D83BD4-7A76-4362-B61F-8F048D4715E3}" type="pres">
      <dgm:prSet presAssocID="{26D3071F-D6C2-4B88-98AF-F21206D6979C}" presName="parentText" presStyleLbl="node1" presStyleIdx="1" presStyleCnt="3" custScaleX="272728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93A253B-D8A8-4D43-8B25-8EA99EA475AF}" type="pres">
      <dgm:prSet presAssocID="{135F8E07-4517-4319-AC9E-F6C3659AE2E5}" presName="sp" presStyleCnt="0"/>
      <dgm:spPr/>
    </dgm:pt>
    <dgm:pt modelId="{8EFF4B78-4237-4157-A89A-65B7610745AF}" type="pres">
      <dgm:prSet presAssocID="{477345C5-20C3-44EB-9689-90D139732277}" presName="linNode" presStyleCnt="0"/>
      <dgm:spPr/>
    </dgm:pt>
    <dgm:pt modelId="{DA83549C-5337-48CF-B144-2627851B4652}" type="pres">
      <dgm:prSet presAssocID="{477345C5-20C3-44EB-9689-90D139732277}" presName="parentText" presStyleLbl="node1" presStyleIdx="2" presStyleCnt="3" custScaleX="272728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A37A7AEB-C582-4781-97FE-4AA856943646}" type="presOf" srcId="{0B34D1D8-AB0A-4018-9E68-D4377BF6B766}" destId="{895901E1-EAC8-43F2-A6A3-45806B638298}" srcOrd="0" destOrd="0" presId="urn:microsoft.com/office/officeart/2005/8/layout/vList5"/>
    <dgm:cxn modelId="{C4A6DC3A-27AE-44D1-862A-1369565EA3AE}" srcId="{0B34D1D8-AB0A-4018-9E68-D4377BF6B766}" destId="{26D3071F-D6C2-4B88-98AF-F21206D6979C}" srcOrd="1" destOrd="0" parTransId="{8EF649CF-5770-4E12-AB3F-017A0DA1C4CF}" sibTransId="{135F8E07-4517-4319-AC9E-F6C3659AE2E5}"/>
    <dgm:cxn modelId="{3ABF84C2-8ECE-4EAE-8618-3F755B5CE200}" srcId="{0B34D1D8-AB0A-4018-9E68-D4377BF6B766}" destId="{477345C5-20C3-44EB-9689-90D139732277}" srcOrd="2" destOrd="0" parTransId="{7DC70699-57FD-4855-840F-6D0462960CEA}" sibTransId="{81D8DA16-E22A-4BE3-90D2-784462A295A7}"/>
    <dgm:cxn modelId="{C89E30C6-3E35-4A08-A1D4-9DB1E6E7C8EF}" type="presOf" srcId="{61344709-5AE6-4C8C-8832-27286EC145F8}" destId="{55CF4F56-995D-44A0-BAB4-E5E1C21238C4}" srcOrd="0" destOrd="0" presId="urn:microsoft.com/office/officeart/2005/8/layout/vList5"/>
    <dgm:cxn modelId="{5037D254-C765-47DA-AAB1-B1B279961693}" srcId="{0B34D1D8-AB0A-4018-9E68-D4377BF6B766}" destId="{61344709-5AE6-4C8C-8832-27286EC145F8}" srcOrd="0" destOrd="0" parTransId="{C964EAB2-602A-4B50-BB7D-2D4A6EC8D206}" sibTransId="{BD5B90C9-CD8B-4BF1-9AC2-06979460B744}"/>
    <dgm:cxn modelId="{810A7D31-36B1-404E-9FBD-9C8F6F84F1C8}" type="presOf" srcId="{477345C5-20C3-44EB-9689-90D139732277}" destId="{DA83549C-5337-48CF-B144-2627851B4652}" srcOrd="0" destOrd="0" presId="urn:microsoft.com/office/officeart/2005/8/layout/vList5"/>
    <dgm:cxn modelId="{462B92B3-5CC4-4384-BEBD-E987959B6FCB}" type="presOf" srcId="{26D3071F-D6C2-4B88-98AF-F21206D6979C}" destId="{81D83BD4-7A76-4362-B61F-8F048D4715E3}" srcOrd="0" destOrd="0" presId="urn:microsoft.com/office/officeart/2005/8/layout/vList5"/>
    <dgm:cxn modelId="{E155B5CF-555D-4238-82C4-0B4D37846588}" type="presParOf" srcId="{895901E1-EAC8-43F2-A6A3-45806B638298}" destId="{D6AF02E8-B351-463F-8151-CDD108C6737E}" srcOrd="0" destOrd="0" presId="urn:microsoft.com/office/officeart/2005/8/layout/vList5"/>
    <dgm:cxn modelId="{3D2B99BC-2912-458D-9752-E98A3DC43CBC}" type="presParOf" srcId="{D6AF02E8-B351-463F-8151-CDD108C6737E}" destId="{55CF4F56-995D-44A0-BAB4-E5E1C21238C4}" srcOrd="0" destOrd="0" presId="urn:microsoft.com/office/officeart/2005/8/layout/vList5"/>
    <dgm:cxn modelId="{06EAA63B-5F61-4D31-9599-EDA95AE357BD}" type="presParOf" srcId="{895901E1-EAC8-43F2-A6A3-45806B638298}" destId="{BA647A0F-65DD-4A29-B069-93DFA8EC2D5A}" srcOrd="1" destOrd="0" presId="urn:microsoft.com/office/officeart/2005/8/layout/vList5"/>
    <dgm:cxn modelId="{3676642F-353C-4E3D-9690-8FE5BE9783AB}" type="presParOf" srcId="{895901E1-EAC8-43F2-A6A3-45806B638298}" destId="{2F811F08-4DAE-4A9B-B192-8A1FEC176CD1}" srcOrd="2" destOrd="0" presId="urn:microsoft.com/office/officeart/2005/8/layout/vList5"/>
    <dgm:cxn modelId="{B58828EA-B590-4A38-AA6E-987C47E86CE1}" type="presParOf" srcId="{2F811F08-4DAE-4A9B-B192-8A1FEC176CD1}" destId="{81D83BD4-7A76-4362-B61F-8F048D4715E3}" srcOrd="0" destOrd="0" presId="urn:microsoft.com/office/officeart/2005/8/layout/vList5"/>
    <dgm:cxn modelId="{393AEF9F-944C-4DBF-8A73-8C17F910CDE5}" type="presParOf" srcId="{895901E1-EAC8-43F2-A6A3-45806B638298}" destId="{A93A253B-D8A8-4D43-8B25-8EA99EA475AF}" srcOrd="3" destOrd="0" presId="urn:microsoft.com/office/officeart/2005/8/layout/vList5"/>
    <dgm:cxn modelId="{23097F06-3C92-49E9-BA58-C1F2E6D5EAA8}" type="presParOf" srcId="{895901E1-EAC8-43F2-A6A3-45806B638298}" destId="{8EFF4B78-4237-4157-A89A-65B7610745AF}" srcOrd="4" destOrd="0" presId="urn:microsoft.com/office/officeart/2005/8/layout/vList5"/>
    <dgm:cxn modelId="{A58E81DD-BDD1-4211-8ABD-79F112ED3182}" type="presParOf" srcId="{8EFF4B78-4237-4157-A89A-65B7610745AF}" destId="{DA83549C-5337-48CF-B144-2627851B4652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頁首版面配置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日期版面配置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1C2606B-98E5-42C9-BF9D-958E8511D731}" type="datetime1">
              <a:rPr lang="zh-TW" altLang="en-US"/>
              <a:pPr/>
              <a:t>2014/7/23</a:t>
            </a:fld>
            <a:endParaRPr lang="en-US"/>
          </a:p>
        </p:txBody>
      </p:sp>
      <p:sp>
        <p:nvSpPr>
          <p:cNvPr id="3076" name="投影片圖像版面配置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備忘稿版面配置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0"/>
            <a:r>
              <a:rPr lang="zh-TW" altLang="en-US" smtClean="0"/>
              <a:t>第二層</a:t>
            </a:r>
          </a:p>
          <a:p>
            <a:pPr lvl="0"/>
            <a:r>
              <a:rPr lang="zh-TW" altLang="en-US" smtClean="0"/>
              <a:t>第三層</a:t>
            </a:r>
          </a:p>
          <a:p>
            <a:pPr lvl="0"/>
            <a:r>
              <a:rPr lang="zh-TW" altLang="en-US" smtClean="0"/>
              <a:t>第四層</a:t>
            </a:r>
          </a:p>
          <a:p>
            <a:pPr lvl="0"/>
            <a:r>
              <a:rPr lang="zh-TW" altLang="en-US" smtClean="0"/>
              <a:t>第五層</a:t>
            </a:r>
          </a:p>
        </p:txBody>
      </p:sp>
      <p:sp>
        <p:nvSpPr>
          <p:cNvPr id="3078" name="頁尾版面配置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投影片編號版面配置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A8655D1-A36F-430C-86C0-E232BCE8B70B}" type="slidenum">
              <a:rPr lang="zh-TW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7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手繪多邊形 6"/>
          <p:cNvSpPr>
            <a:spLocks/>
          </p:cNvSpPr>
          <p:nvPr/>
        </p:nvSpPr>
        <p:spPr bwMode="auto">
          <a:xfrm>
            <a:off x="0" y="0"/>
            <a:ext cx="9153525" cy="103346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51" name="手繪多邊形 7"/>
          <p:cNvSpPr>
            <a:spLocks/>
          </p:cNvSpPr>
          <p:nvPr/>
        </p:nvSpPr>
        <p:spPr bwMode="auto">
          <a:xfrm>
            <a:off x="4381500" y="0"/>
            <a:ext cx="4762500" cy="63023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-9525" y="203200"/>
            <a:ext cx="9170988" cy="647700"/>
            <a:chOff x="0" y="0"/>
            <a:chExt cx="9180548" cy="649224"/>
          </a:xfrm>
        </p:grpSpPr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2054" name="手繪多邊形 9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3195" y="44684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endParaRPr lang="en-US" sz="1800">
                  <a:ea typeface="宋体" pitchFamily="2" charset="-122"/>
                </a:endParaRPr>
              </a:p>
            </p:txBody>
          </p:sp>
        </p:grpSp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2057" name="手繪多邊形 1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58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5618" y="44721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endParaRPr lang="en-US" sz="1800">
                  <a:ea typeface="宋体" pitchFamily="2" charset="-122"/>
                </a:endParaRPr>
              </a:p>
            </p:txBody>
          </p:sp>
        </p:grpSp>
      </p:grpSp>
      <p:pic>
        <p:nvPicPr>
          <p:cNvPr id="2059" name="图片 13" descr="E{]H)9R6OBPTO)8SKD80RU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8925" y="142875"/>
            <a:ext cx="2076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2643188" y="6429375"/>
            <a:ext cx="3857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Great Power  Microelectronics  Corp. 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/>
              <a:t>单击此处编辑母版标题样式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/>
              <a:t>单击此处编辑母版副标题样式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5FDA1D6-9277-4F48-89A4-15C7AF1925AD}" type="slidenum">
              <a:rPr lang="zh-CN" altLang="zh-TW"/>
              <a:pPr/>
              <a:t>‹#›</a:t>
            </a:fld>
            <a:endParaRPr lang="zh-CN" altLang="zh-TW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B2FB03-80C3-45B3-B708-FA5D09D9F02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8600" y="44450"/>
            <a:ext cx="2108200" cy="60817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825" y="44450"/>
            <a:ext cx="6175375" cy="6081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561501-690C-4003-BFA8-F5ED2824DB3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44450"/>
            <a:ext cx="6480175" cy="9366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4D9EDA5-D4B3-4F1B-BB0A-9D317402C858}" type="slidenum">
              <a:rPr lang="zh-TW" alt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9016B0-C6C9-408F-B9FB-2F9195836EB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8E0D80-49D1-4B06-93A8-281C7006D75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EDDEC-3EF3-4761-90DC-D6D77A825BB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26EB31-43FA-451F-AB19-60C094D0581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B76F4F-587F-400E-9153-7EA75CA5714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6C59F8-9967-48D7-8DD1-427650FF6D2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BD857D-3764-4F85-9200-AED8D4851CC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E2A6A4-2E57-4294-8233-D347044F6135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手繪多邊形 6"/>
          <p:cNvSpPr>
            <a:spLocks/>
          </p:cNvSpPr>
          <p:nvPr/>
        </p:nvSpPr>
        <p:spPr bwMode="auto">
          <a:xfrm>
            <a:off x="0" y="0"/>
            <a:ext cx="9153525" cy="1033463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手繪多邊形 7"/>
          <p:cNvSpPr>
            <a:spLocks/>
          </p:cNvSpPr>
          <p:nvPr/>
        </p:nvSpPr>
        <p:spPr bwMode="auto">
          <a:xfrm>
            <a:off x="4381500" y="0"/>
            <a:ext cx="4762500" cy="630238"/>
          </a:xfrm>
          <a:custGeom>
            <a:avLst/>
            <a:gdLst>
              <a:gd name="T0" fmla="*/ 0 w 3000"/>
              <a:gd name="T1" fmla="*/ 0 h 595"/>
              <a:gd name="T2" fmla="*/ 3000 w 3000"/>
              <a:gd name="T3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0" t="T1" r="T2" b="T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-9525" y="203200"/>
            <a:ext cx="9170988" cy="647700"/>
            <a:chOff x="0" y="0"/>
            <a:chExt cx="9180548" cy="649224"/>
          </a:xfrm>
        </p:grpSpPr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12954" y="-228119"/>
              <a:ext cx="9131843" cy="1050979"/>
              <a:chOff x="0" y="0"/>
              <a:chExt cx="9131808" cy="1048512"/>
            </a:xfrm>
          </p:grpSpPr>
          <p:pic>
            <p:nvPicPr>
              <p:cNvPr id="1030" name="手繪多邊形 9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9131808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 rot="21435692">
                <a:off x="-23195" y="44684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>
                  <a:ea typeface="宋体" pitchFamily="2" charset="-122"/>
                </a:endParaRPr>
              </a:p>
            </p:txBody>
          </p:sp>
        </p:grpSp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12954" y="-154795"/>
              <a:ext cx="9156227" cy="910441"/>
              <a:chOff x="0" y="0"/>
              <a:chExt cx="9156192" cy="908304"/>
            </a:xfrm>
          </p:grpSpPr>
          <p:pic>
            <p:nvPicPr>
              <p:cNvPr id="1033" name="手繪多邊形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0" y="0"/>
                <a:ext cx="9156192" cy="908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4" name="Text Box 10"/>
              <p:cNvSpPr txBox="1">
                <a:spLocks noChangeArrowheads="1"/>
              </p:cNvSpPr>
              <p:nvPr/>
            </p:nvSpPr>
            <p:spPr bwMode="auto">
              <a:xfrm rot="21435692">
                <a:off x="-15618" y="44721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>
                  <a:ea typeface="宋体" pitchFamily="2" charset="-122"/>
                </a:endParaRPr>
              </a:p>
            </p:txBody>
          </p:sp>
        </p:grpSp>
      </p:grpSp>
      <p:pic>
        <p:nvPicPr>
          <p:cNvPr id="1035" name="图片 13" descr="E{]H)9R6OBPTO)8SKD80RUF.jpg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8925" y="142875"/>
            <a:ext cx="2076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Box 11"/>
          <p:cNvSpPr txBox="1">
            <a:spLocks noChangeArrowheads="1"/>
          </p:cNvSpPr>
          <p:nvPr userDrawn="1"/>
        </p:nvSpPr>
        <p:spPr bwMode="auto">
          <a:xfrm>
            <a:off x="2643188" y="6429375"/>
            <a:ext cx="3857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Great Power  Microelectronics  Corp. </a:t>
            </a:r>
          </a:p>
        </p:txBody>
      </p:sp>
      <p:sp>
        <p:nvSpPr>
          <p:cNvPr id="1037" name="標題版面配置區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64801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1038" name="投影片編號版面配置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D8235E85-C1D0-4017-B924-2573A7B8D05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宋体" pitchFamily="2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10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10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100000"/>
        <a:buFont typeface="Wingdings" pitchFamily="2" charset="2"/>
        <a:buChar char="l"/>
        <a:defRPr sz="2100">
          <a:solidFill>
            <a:schemeClr val="tx1"/>
          </a:solidFill>
          <a:latin typeface="+mn-lt"/>
          <a:ea typeface="+mn-ea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4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757" y="1054100"/>
            <a:ext cx="7993707" cy="1470025"/>
          </a:xfrm>
        </p:spPr>
        <p:txBody>
          <a:bodyPr/>
          <a:lstStyle/>
          <a:p>
            <a:r>
              <a:rPr lang="en-US" sz="3600" b="1" dirty="0"/>
              <a:t>Great Power </a:t>
            </a:r>
            <a:r>
              <a:rPr lang="en-US" sz="3600" b="1" dirty="0" smtClean="0"/>
              <a:t>Microelectronic</a:t>
            </a:r>
            <a:r>
              <a:rPr lang="en-US" sz="3600" b="1" dirty="0"/>
              <a:t>s</a:t>
            </a:r>
            <a:r>
              <a:rPr lang="en-US" sz="3600" b="1" dirty="0" smtClean="0"/>
              <a:t> </a:t>
            </a:r>
            <a:r>
              <a:rPr lang="en-US" sz="3600" b="1" dirty="0"/>
              <a:t>Corp.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2786058"/>
            <a:ext cx="6643734" cy="2189175"/>
          </a:xfrm>
        </p:spPr>
        <p:txBody>
          <a:bodyPr/>
          <a:lstStyle/>
          <a:p>
            <a:endParaRPr lang="en-US" altLang="zh-CN" sz="3600" b="1" dirty="0" smtClean="0">
              <a:solidFill>
                <a:srgbClr val="0000FF"/>
              </a:solidFill>
            </a:endParaRPr>
          </a:p>
          <a:p>
            <a:r>
              <a:rPr lang="en-US" altLang="zh-CN" sz="3600" b="1" dirty="0" smtClean="0">
                <a:solidFill>
                  <a:srgbClr val="0000FF"/>
                </a:solidFill>
              </a:rPr>
              <a:t> CMC 60W LED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驱动电源方案</a:t>
            </a:r>
            <a:endParaRPr lang="en-US" altLang="zh-CN" sz="3600" b="1" dirty="0" smtClean="0">
              <a:solidFill>
                <a:srgbClr val="0000FF"/>
              </a:solidFill>
            </a:endParaRPr>
          </a:p>
          <a:p>
            <a:endParaRPr lang="en-US" sz="3600" b="1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2014.07.21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621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CU6503AN CCM</a:t>
            </a:r>
            <a:r>
              <a:rPr lang="zh-CN" altLang="en-US" dirty="0" smtClean="0"/>
              <a:t>解读</a:t>
            </a:r>
            <a:endParaRPr lang="zh-CN" altLang="en-US" dirty="0"/>
          </a:p>
        </p:txBody>
      </p:sp>
      <p:grpSp>
        <p:nvGrpSpPr>
          <p:cNvPr id="16" name="Group 2"/>
          <p:cNvGrpSpPr/>
          <p:nvPr/>
        </p:nvGrpSpPr>
        <p:grpSpPr>
          <a:xfrm>
            <a:off x="381000" y="1295400"/>
            <a:ext cx="8305800" cy="4800599"/>
            <a:chOff x="381000" y="1295400"/>
            <a:chExt cx="8305800" cy="4800599"/>
          </a:xfrm>
          <a:noFill/>
        </p:grpSpPr>
        <p:pic>
          <p:nvPicPr>
            <p:cNvPr id="17" name="Picture 13" descr="PFC2.gif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0600" y="1295400"/>
              <a:ext cx="3124200" cy="1922585"/>
            </a:xfrm>
            <a:prstGeom prst="rect">
              <a:avLst/>
            </a:prstGeom>
            <a:grpFill/>
          </p:spPr>
        </p:pic>
        <p:pic>
          <p:nvPicPr>
            <p:cNvPr id="18" name="Picture 14" descr="PFC3.gif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800" y="1828800"/>
              <a:ext cx="2895600" cy="1295401"/>
            </a:xfrm>
            <a:prstGeom prst="rect">
              <a:avLst/>
            </a:prstGeom>
            <a:grpFill/>
          </p:spPr>
        </p:pic>
        <p:graphicFrame>
          <p:nvGraphicFramePr>
            <p:cNvPr id="19" name="Diagram 7"/>
            <p:cNvGraphicFramePr/>
            <p:nvPr/>
          </p:nvGraphicFramePr>
          <p:xfrm>
            <a:off x="457200" y="3505200"/>
            <a:ext cx="4038600" cy="243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20" name="Diagram 8"/>
            <p:cNvGraphicFramePr/>
            <p:nvPr/>
          </p:nvGraphicFramePr>
          <p:xfrm>
            <a:off x="4495800" y="3505200"/>
            <a:ext cx="4038600" cy="243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1" name="Freeform 22"/>
            <p:cNvSpPr/>
            <p:nvPr/>
          </p:nvSpPr>
          <p:spPr>
            <a:xfrm>
              <a:off x="381000" y="2590800"/>
              <a:ext cx="8305800" cy="3505199"/>
            </a:xfrm>
            <a:custGeom>
              <a:avLst/>
              <a:gdLst>
                <a:gd name="connsiteX0" fmla="*/ 0 w 8305800"/>
                <a:gd name="connsiteY0" fmla="*/ 0 h 2743200"/>
                <a:gd name="connsiteX1" fmla="*/ 4845050 w 8305800"/>
                <a:gd name="connsiteY1" fmla="*/ 0 h 2743200"/>
                <a:gd name="connsiteX2" fmla="*/ 4933562 w 8305800"/>
                <a:gd name="connsiteY2" fmla="*/ -397325 h 2743200"/>
                <a:gd name="connsiteX3" fmla="*/ 6921500 w 8305800"/>
                <a:gd name="connsiteY3" fmla="*/ 0 h 2743200"/>
                <a:gd name="connsiteX4" fmla="*/ 8305800 w 8305800"/>
                <a:gd name="connsiteY4" fmla="*/ 0 h 2743200"/>
                <a:gd name="connsiteX5" fmla="*/ 8305800 w 8305800"/>
                <a:gd name="connsiteY5" fmla="*/ 457200 h 2743200"/>
                <a:gd name="connsiteX6" fmla="*/ 8305800 w 8305800"/>
                <a:gd name="connsiteY6" fmla="*/ 457200 h 2743200"/>
                <a:gd name="connsiteX7" fmla="*/ 8305800 w 8305800"/>
                <a:gd name="connsiteY7" fmla="*/ 1143000 h 2743200"/>
                <a:gd name="connsiteX8" fmla="*/ 8305800 w 8305800"/>
                <a:gd name="connsiteY8" fmla="*/ 2743200 h 2743200"/>
                <a:gd name="connsiteX9" fmla="*/ 6921500 w 8305800"/>
                <a:gd name="connsiteY9" fmla="*/ 2743200 h 2743200"/>
                <a:gd name="connsiteX10" fmla="*/ 4845050 w 8305800"/>
                <a:gd name="connsiteY10" fmla="*/ 2743200 h 2743200"/>
                <a:gd name="connsiteX11" fmla="*/ 4845050 w 8305800"/>
                <a:gd name="connsiteY11" fmla="*/ 2743200 h 2743200"/>
                <a:gd name="connsiteX12" fmla="*/ 0 w 8305800"/>
                <a:gd name="connsiteY12" fmla="*/ 2743200 h 2743200"/>
                <a:gd name="connsiteX13" fmla="*/ 0 w 8305800"/>
                <a:gd name="connsiteY13" fmla="*/ 1143000 h 2743200"/>
                <a:gd name="connsiteX14" fmla="*/ 0 w 8305800"/>
                <a:gd name="connsiteY14" fmla="*/ 457200 h 2743200"/>
                <a:gd name="connsiteX15" fmla="*/ 0 w 8305800"/>
                <a:gd name="connsiteY15" fmla="*/ 457200 h 2743200"/>
                <a:gd name="connsiteX16" fmla="*/ 0 w 8305800"/>
                <a:gd name="connsiteY16" fmla="*/ 0 h 2743200"/>
                <a:gd name="connsiteX0" fmla="*/ 0 w 8305800"/>
                <a:gd name="connsiteY0" fmla="*/ 397325 h 3140525"/>
                <a:gd name="connsiteX1" fmla="*/ 3200400 w 8305800"/>
                <a:gd name="connsiteY1" fmla="*/ 397325 h 3140525"/>
                <a:gd name="connsiteX2" fmla="*/ 4933562 w 8305800"/>
                <a:gd name="connsiteY2" fmla="*/ 0 h 3140525"/>
                <a:gd name="connsiteX3" fmla="*/ 6921500 w 8305800"/>
                <a:gd name="connsiteY3" fmla="*/ 397325 h 3140525"/>
                <a:gd name="connsiteX4" fmla="*/ 8305800 w 8305800"/>
                <a:gd name="connsiteY4" fmla="*/ 397325 h 3140525"/>
                <a:gd name="connsiteX5" fmla="*/ 8305800 w 8305800"/>
                <a:gd name="connsiteY5" fmla="*/ 854525 h 3140525"/>
                <a:gd name="connsiteX6" fmla="*/ 8305800 w 8305800"/>
                <a:gd name="connsiteY6" fmla="*/ 854525 h 3140525"/>
                <a:gd name="connsiteX7" fmla="*/ 8305800 w 8305800"/>
                <a:gd name="connsiteY7" fmla="*/ 1540325 h 3140525"/>
                <a:gd name="connsiteX8" fmla="*/ 8305800 w 8305800"/>
                <a:gd name="connsiteY8" fmla="*/ 3140525 h 3140525"/>
                <a:gd name="connsiteX9" fmla="*/ 6921500 w 8305800"/>
                <a:gd name="connsiteY9" fmla="*/ 3140525 h 3140525"/>
                <a:gd name="connsiteX10" fmla="*/ 4845050 w 8305800"/>
                <a:gd name="connsiteY10" fmla="*/ 3140525 h 3140525"/>
                <a:gd name="connsiteX11" fmla="*/ 4845050 w 8305800"/>
                <a:gd name="connsiteY11" fmla="*/ 3140525 h 3140525"/>
                <a:gd name="connsiteX12" fmla="*/ 0 w 8305800"/>
                <a:gd name="connsiteY12" fmla="*/ 3140525 h 3140525"/>
                <a:gd name="connsiteX13" fmla="*/ 0 w 8305800"/>
                <a:gd name="connsiteY13" fmla="*/ 1540325 h 3140525"/>
                <a:gd name="connsiteX14" fmla="*/ 0 w 8305800"/>
                <a:gd name="connsiteY14" fmla="*/ 854525 h 3140525"/>
                <a:gd name="connsiteX15" fmla="*/ 0 w 8305800"/>
                <a:gd name="connsiteY15" fmla="*/ 854525 h 3140525"/>
                <a:gd name="connsiteX16" fmla="*/ 0 w 8305800"/>
                <a:gd name="connsiteY16" fmla="*/ 397325 h 3140525"/>
                <a:gd name="connsiteX0" fmla="*/ 0 w 8305800"/>
                <a:gd name="connsiteY0" fmla="*/ 397325 h 3140525"/>
                <a:gd name="connsiteX1" fmla="*/ 3200400 w 8305800"/>
                <a:gd name="connsiteY1" fmla="*/ 397325 h 3140525"/>
                <a:gd name="connsiteX2" fmla="*/ 4933562 w 8305800"/>
                <a:gd name="connsiteY2" fmla="*/ 0 h 3140525"/>
                <a:gd name="connsiteX3" fmla="*/ 3810000 w 8305800"/>
                <a:gd name="connsiteY3" fmla="*/ 397326 h 3140525"/>
                <a:gd name="connsiteX4" fmla="*/ 8305800 w 8305800"/>
                <a:gd name="connsiteY4" fmla="*/ 397325 h 3140525"/>
                <a:gd name="connsiteX5" fmla="*/ 8305800 w 8305800"/>
                <a:gd name="connsiteY5" fmla="*/ 854525 h 3140525"/>
                <a:gd name="connsiteX6" fmla="*/ 8305800 w 8305800"/>
                <a:gd name="connsiteY6" fmla="*/ 854525 h 3140525"/>
                <a:gd name="connsiteX7" fmla="*/ 8305800 w 8305800"/>
                <a:gd name="connsiteY7" fmla="*/ 1540325 h 3140525"/>
                <a:gd name="connsiteX8" fmla="*/ 8305800 w 8305800"/>
                <a:gd name="connsiteY8" fmla="*/ 3140525 h 3140525"/>
                <a:gd name="connsiteX9" fmla="*/ 6921500 w 8305800"/>
                <a:gd name="connsiteY9" fmla="*/ 3140525 h 3140525"/>
                <a:gd name="connsiteX10" fmla="*/ 4845050 w 8305800"/>
                <a:gd name="connsiteY10" fmla="*/ 3140525 h 3140525"/>
                <a:gd name="connsiteX11" fmla="*/ 4845050 w 8305800"/>
                <a:gd name="connsiteY11" fmla="*/ 3140525 h 3140525"/>
                <a:gd name="connsiteX12" fmla="*/ 0 w 8305800"/>
                <a:gd name="connsiteY12" fmla="*/ 3140525 h 3140525"/>
                <a:gd name="connsiteX13" fmla="*/ 0 w 8305800"/>
                <a:gd name="connsiteY13" fmla="*/ 1540325 h 3140525"/>
                <a:gd name="connsiteX14" fmla="*/ 0 w 8305800"/>
                <a:gd name="connsiteY14" fmla="*/ 854525 h 3140525"/>
                <a:gd name="connsiteX15" fmla="*/ 0 w 8305800"/>
                <a:gd name="connsiteY15" fmla="*/ 854525 h 3140525"/>
                <a:gd name="connsiteX16" fmla="*/ 0 w 8305800"/>
                <a:gd name="connsiteY16" fmla="*/ 397325 h 3140525"/>
                <a:gd name="connsiteX0" fmla="*/ 0 w 8305800"/>
                <a:gd name="connsiteY0" fmla="*/ 761999 h 3505199"/>
                <a:gd name="connsiteX1" fmla="*/ 3200400 w 8305800"/>
                <a:gd name="connsiteY1" fmla="*/ 761999 h 3505199"/>
                <a:gd name="connsiteX2" fmla="*/ 4724400 w 8305800"/>
                <a:gd name="connsiteY2" fmla="*/ 0 h 3505199"/>
                <a:gd name="connsiteX3" fmla="*/ 3810000 w 8305800"/>
                <a:gd name="connsiteY3" fmla="*/ 762000 h 3505199"/>
                <a:gd name="connsiteX4" fmla="*/ 8305800 w 8305800"/>
                <a:gd name="connsiteY4" fmla="*/ 761999 h 3505199"/>
                <a:gd name="connsiteX5" fmla="*/ 8305800 w 8305800"/>
                <a:gd name="connsiteY5" fmla="*/ 1219199 h 3505199"/>
                <a:gd name="connsiteX6" fmla="*/ 8305800 w 8305800"/>
                <a:gd name="connsiteY6" fmla="*/ 1219199 h 3505199"/>
                <a:gd name="connsiteX7" fmla="*/ 8305800 w 8305800"/>
                <a:gd name="connsiteY7" fmla="*/ 1904999 h 3505199"/>
                <a:gd name="connsiteX8" fmla="*/ 8305800 w 8305800"/>
                <a:gd name="connsiteY8" fmla="*/ 3505199 h 3505199"/>
                <a:gd name="connsiteX9" fmla="*/ 6921500 w 8305800"/>
                <a:gd name="connsiteY9" fmla="*/ 3505199 h 3505199"/>
                <a:gd name="connsiteX10" fmla="*/ 4845050 w 8305800"/>
                <a:gd name="connsiteY10" fmla="*/ 3505199 h 3505199"/>
                <a:gd name="connsiteX11" fmla="*/ 4845050 w 8305800"/>
                <a:gd name="connsiteY11" fmla="*/ 3505199 h 3505199"/>
                <a:gd name="connsiteX12" fmla="*/ 0 w 8305800"/>
                <a:gd name="connsiteY12" fmla="*/ 3505199 h 3505199"/>
                <a:gd name="connsiteX13" fmla="*/ 0 w 8305800"/>
                <a:gd name="connsiteY13" fmla="*/ 1904999 h 3505199"/>
                <a:gd name="connsiteX14" fmla="*/ 0 w 8305800"/>
                <a:gd name="connsiteY14" fmla="*/ 1219199 h 3505199"/>
                <a:gd name="connsiteX15" fmla="*/ 0 w 8305800"/>
                <a:gd name="connsiteY15" fmla="*/ 1219199 h 3505199"/>
                <a:gd name="connsiteX16" fmla="*/ 0 w 8305800"/>
                <a:gd name="connsiteY16" fmla="*/ 761999 h 3505199"/>
                <a:gd name="connsiteX0" fmla="*/ 0 w 8305800"/>
                <a:gd name="connsiteY0" fmla="*/ 761999 h 3505199"/>
                <a:gd name="connsiteX1" fmla="*/ 3200400 w 8305800"/>
                <a:gd name="connsiteY1" fmla="*/ 761999 h 3505199"/>
                <a:gd name="connsiteX2" fmla="*/ 4724400 w 8305800"/>
                <a:gd name="connsiteY2" fmla="*/ 0 h 3505199"/>
                <a:gd name="connsiteX3" fmla="*/ 4267200 w 8305800"/>
                <a:gd name="connsiteY3" fmla="*/ 762000 h 3505199"/>
                <a:gd name="connsiteX4" fmla="*/ 8305800 w 8305800"/>
                <a:gd name="connsiteY4" fmla="*/ 761999 h 3505199"/>
                <a:gd name="connsiteX5" fmla="*/ 8305800 w 8305800"/>
                <a:gd name="connsiteY5" fmla="*/ 1219199 h 3505199"/>
                <a:gd name="connsiteX6" fmla="*/ 8305800 w 8305800"/>
                <a:gd name="connsiteY6" fmla="*/ 1219199 h 3505199"/>
                <a:gd name="connsiteX7" fmla="*/ 8305800 w 8305800"/>
                <a:gd name="connsiteY7" fmla="*/ 1904999 h 3505199"/>
                <a:gd name="connsiteX8" fmla="*/ 8305800 w 8305800"/>
                <a:gd name="connsiteY8" fmla="*/ 3505199 h 3505199"/>
                <a:gd name="connsiteX9" fmla="*/ 6921500 w 8305800"/>
                <a:gd name="connsiteY9" fmla="*/ 3505199 h 3505199"/>
                <a:gd name="connsiteX10" fmla="*/ 4845050 w 8305800"/>
                <a:gd name="connsiteY10" fmla="*/ 3505199 h 3505199"/>
                <a:gd name="connsiteX11" fmla="*/ 4845050 w 8305800"/>
                <a:gd name="connsiteY11" fmla="*/ 3505199 h 3505199"/>
                <a:gd name="connsiteX12" fmla="*/ 0 w 8305800"/>
                <a:gd name="connsiteY12" fmla="*/ 3505199 h 3505199"/>
                <a:gd name="connsiteX13" fmla="*/ 0 w 8305800"/>
                <a:gd name="connsiteY13" fmla="*/ 1904999 h 3505199"/>
                <a:gd name="connsiteX14" fmla="*/ 0 w 8305800"/>
                <a:gd name="connsiteY14" fmla="*/ 1219199 h 3505199"/>
                <a:gd name="connsiteX15" fmla="*/ 0 w 8305800"/>
                <a:gd name="connsiteY15" fmla="*/ 1219199 h 3505199"/>
                <a:gd name="connsiteX16" fmla="*/ 0 w 8305800"/>
                <a:gd name="connsiteY16" fmla="*/ 761999 h 350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05800" h="3505199">
                  <a:moveTo>
                    <a:pt x="0" y="761999"/>
                  </a:moveTo>
                  <a:lnTo>
                    <a:pt x="3200400" y="761999"/>
                  </a:lnTo>
                  <a:lnTo>
                    <a:pt x="4724400" y="0"/>
                  </a:lnTo>
                  <a:lnTo>
                    <a:pt x="4267200" y="762000"/>
                  </a:lnTo>
                  <a:lnTo>
                    <a:pt x="8305800" y="761999"/>
                  </a:lnTo>
                  <a:lnTo>
                    <a:pt x="8305800" y="1219199"/>
                  </a:lnTo>
                  <a:lnTo>
                    <a:pt x="8305800" y="1219199"/>
                  </a:lnTo>
                  <a:lnTo>
                    <a:pt x="8305800" y="1904999"/>
                  </a:lnTo>
                  <a:lnTo>
                    <a:pt x="8305800" y="3505199"/>
                  </a:lnTo>
                  <a:lnTo>
                    <a:pt x="6921500" y="3505199"/>
                  </a:lnTo>
                  <a:lnTo>
                    <a:pt x="4845050" y="3505199"/>
                  </a:lnTo>
                  <a:lnTo>
                    <a:pt x="4845050" y="3505199"/>
                  </a:lnTo>
                  <a:lnTo>
                    <a:pt x="0" y="3505199"/>
                  </a:lnTo>
                  <a:lnTo>
                    <a:pt x="0" y="1904999"/>
                  </a:lnTo>
                  <a:lnTo>
                    <a:pt x="0" y="1219199"/>
                  </a:lnTo>
                  <a:lnTo>
                    <a:pt x="0" y="1219199"/>
                  </a:lnTo>
                  <a:lnTo>
                    <a:pt x="0" y="761999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84"/>
            <a:ext cx="5572132" cy="55721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5288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CU6503AN</a:t>
            </a:r>
            <a:r>
              <a:rPr lang="zh-CN" altLang="en-US" dirty="0" smtClean="0"/>
              <a:t>内部设计原理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3567074"/>
            <a:ext cx="3429024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à"/>
            </a:pPr>
            <a:r>
              <a:rPr lang="en-US" altLang="zh-CN" sz="2000" baseline="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Pin </a:t>
            </a:r>
            <a:r>
              <a:rPr lang="en-US" altLang="zh-CN" sz="2000" baseline="0" dirty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= Constant                </a:t>
            </a:r>
            <a:r>
              <a:rPr lang="en-US" altLang="zh-CN" sz="2000" baseline="0" dirty="0">
                <a:solidFill>
                  <a:srgbClr val="0000FF"/>
                </a:solidFill>
                <a:ea typeface="宋体" charset="-122"/>
                <a:sym typeface="Wingdings" pitchFamily="2" charset="2"/>
              </a:rPr>
              <a:t>for Constant Power (CP) </a:t>
            </a:r>
            <a:r>
              <a:rPr lang="en-US" altLang="zh-CN" sz="2000" baseline="0" dirty="0">
                <a:solidFill>
                  <a:srgbClr val="808000"/>
                </a:solidFill>
                <a:ea typeface="宋体" charset="-122"/>
                <a:sym typeface="Wingdings" pitchFamily="2" charset="2"/>
              </a:rPr>
              <a:t>LED</a:t>
            </a:r>
            <a:endParaRPr lang="en-US" altLang="zh-CN" sz="2000" baseline="0" dirty="0">
              <a:solidFill>
                <a:srgbClr val="FF0000"/>
              </a:solidFill>
              <a:ea typeface="宋体" charset="-122"/>
              <a:sym typeface="Wingdings" pitchFamily="2" charset="2"/>
            </a:endParaRPr>
          </a:p>
          <a:p>
            <a:pPr algn="l"/>
            <a:r>
              <a:rPr lang="en-US" altLang="zh-CN" sz="2000" baseline="0" dirty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or</a:t>
            </a:r>
          </a:p>
          <a:p>
            <a:pPr algn="l">
              <a:buFont typeface="Wingdings" pitchFamily="2" charset="2"/>
              <a:buChar char="à"/>
            </a:pPr>
            <a:r>
              <a:rPr lang="en-US" altLang="zh-CN" sz="2000" baseline="0" dirty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Pin = </a:t>
            </a:r>
            <a:r>
              <a:rPr lang="en-US" altLang="zh-CN" sz="2000" baseline="0" dirty="0" err="1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Vcc</a:t>
            </a:r>
            <a:r>
              <a:rPr lang="en-US" altLang="zh-CN" sz="2000" baseline="0" dirty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 x Constant      </a:t>
            </a:r>
            <a:r>
              <a:rPr lang="en-US" altLang="zh-CN" sz="2000" baseline="0" dirty="0">
                <a:solidFill>
                  <a:srgbClr val="0000FF"/>
                </a:solidFill>
                <a:ea typeface="宋体" charset="-122"/>
                <a:sym typeface="Wingdings" pitchFamily="2" charset="2"/>
              </a:rPr>
              <a:t>for CP + Constant Current (CC) </a:t>
            </a:r>
            <a:r>
              <a:rPr lang="en-US" altLang="zh-CN" sz="2000" baseline="0" dirty="0">
                <a:solidFill>
                  <a:srgbClr val="808000"/>
                </a:solidFill>
                <a:ea typeface="宋体" charset="-122"/>
                <a:sym typeface="Wingdings" pitchFamily="2" charset="2"/>
              </a:rPr>
              <a:t>LED</a:t>
            </a:r>
            <a:endParaRPr lang="en-US" altLang="zh-CN" sz="2000" baseline="0" dirty="0">
              <a:solidFill>
                <a:srgbClr val="FF0000"/>
              </a:solidFill>
              <a:ea typeface="宋体" charset="-122"/>
              <a:sym typeface="Wingdings" pitchFamily="2" charset="2"/>
            </a:endParaRPr>
          </a:p>
          <a:p>
            <a:pPr algn="l">
              <a:buFont typeface="Wingdings" pitchFamily="2" charset="2"/>
              <a:buChar char="à"/>
            </a:pPr>
            <a:r>
              <a:rPr lang="en-US" altLang="zh-CN" sz="2000" baseline="0" dirty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Pin = LED x Constant	   </a:t>
            </a:r>
            <a:r>
              <a:rPr lang="en-US" altLang="zh-CN" sz="2000" baseline="0" dirty="0">
                <a:solidFill>
                  <a:srgbClr val="0000FF"/>
                </a:solidFill>
                <a:ea typeface="宋体" charset="-122"/>
                <a:sym typeface="Wingdings" pitchFamily="2" charset="2"/>
              </a:rPr>
              <a:t>for CC </a:t>
            </a:r>
            <a:r>
              <a:rPr lang="en-US" altLang="zh-CN" sz="2000" baseline="0" dirty="0">
                <a:solidFill>
                  <a:srgbClr val="808000"/>
                </a:solidFill>
                <a:ea typeface="宋体" charset="-122"/>
                <a:sym typeface="Wingdings" pitchFamily="2" charset="2"/>
              </a:rPr>
              <a:t>LED</a:t>
            </a:r>
            <a:endParaRPr lang="en-US" altLang="zh-CN" sz="2000" baseline="0" dirty="0">
              <a:solidFill>
                <a:srgbClr val="0000FF"/>
              </a:solidFill>
              <a:ea typeface="宋体" charset="-122"/>
              <a:sym typeface="Wingdings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29156" y="100010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Pin = Vin x </a:t>
            </a:r>
            <a:r>
              <a:rPr lang="en-US" altLang="zh-CN" sz="2000" dirty="0" err="1" smtClean="0">
                <a:solidFill>
                  <a:srgbClr val="FF0000"/>
                </a:solidFill>
                <a:ea typeface="宋体" charset="-122"/>
              </a:rPr>
              <a:t>Iin</a:t>
            </a:r>
            <a:endParaRPr lang="en-US" altLang="zh-CN" sz="2000" dirty="0" smtClean="0">
              <a:solidFill>
                <a:srgbClr val="FF0000"/>
              </a:solidFill>
              <a:ea typeface="宋体" charset="-122"/>
            </a:endParaRPr>
          </a:p>
          <a:p>
            <a:pPr algn="l"/>
            <a:endParaRPr lang="en-US" altLang="zh-CN" sz="2000" dirty="0" smtClean="0">
              <a:solidFill>
                <a:srgbClr val="FF0000"/>
              </a:solidFill>
              <a:ea typeface="宋体" charset="-122"/>
              <a:sym typeface="Wingdings" pitchFamily="2" charset="2"/>
            </a:endParaRPr>
          </a:p>
          <a:p>
            <a:pPr algn="l">
              <a:buFont typeface="Wingdings" pitchFamily="2" charset="2"/>
              <a:buChar char="à"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Pin = Vin x </a:t>
            </a:r>
            <a:r>
              <a:rPr lang="en-US" altLang="zh-CN" sz="2000" dirty="0" err="1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Imul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 x Constant</a:t>
            </a:r>
          </a:p>
          <a:p>
            <a:pPr algn="l">
              <a:buFont typeface="Wingdings" pitchFamily="2" charset="2"/>
              <a:buChar char="à"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Pin = Vin x Constant x </a:t>
            </a:r>
            <a:r>
              <a:rPr lang="en-US" altLang="zh-CN" sz="2000" dirty="0" err="1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Iac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 x </a:t>
            </a:r>
            <a:r>
              <a:rPr lang="en-US" altLang="zh-CN" sz="2000" dirty="0" err="1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Vcc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 / (constant x </a:t>
            </a:r>
            <a:r>
              <a:rPr lang="en-US" altLang="zh-CN" sz="2000" dirty="0" err="1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Vrms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 x </a:t>
            </a:r>
            <a:r>
              <a:rPr lang="en-US" altLang="zh-CN" sz="2000" dirty="0" err="1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Vrms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)</a:t>
            </a:r>
          </a:p>
          <a:p>
            <a:pPr algn="l">
              <a:buFont typeface="Wingdings" pitchFamily="2" charset="2"/>
              <a:buChar char="à"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Pin = Vin x Vin x </a:t>
            </a:r>
            <a:r>
              <a:rPr lang="en-US" altLang="zh-CN" sz="2000" dirty="0" err="1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Vcc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sym typeface="Wingdings" pitchFamily="2" charset="2"/>
              </a:rPr>
              <a:t> x Constant / (Vin x Vin)</a:t>
            </a:r>
            <a:endParaRPr lang="en-US" altLang="zh-CN" sz="2000" dirty="0">
              <a:solidFill>
                <a:srgbClr val="FF0000"/>
              </a:solidFill>
              <a:ea typeface="宋体" charset="-122"/>
              <a:sym typeface="Wingdings" pitchFamily="2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hampionmicro\CMC P P\CU6503AN SY5800 比较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100"/>
          <a:stretch>
            <a:fillRect/>
          </a:stretch>
        </p:blipFill>
        <p:spPr bwMode="auto">
          <a:xfrm>
            <a:off x="3643306" y="642918"/>
            <a:ext cx="5500694" cy="3214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60W </a:t>
            </a:r>
            <a:r>
              <a:rPr lang="zh-CN" altLang="en-US" dirty="0" smtClean="0"/>
              <a:t>应用方案优势比对</a:t>
            </a:r>
            <a:endParaRPr lang="en-US" altLang="zh-CN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285720" y="1217602"/>
            <a:ext cx="4040188" cy="639762"/>
          </a:xfrm>
        </p:spPr>
        <p:txBody>
          <a:bodyPr/>
          <a:lstStyle/>
          <a:p>
            <a:endParaRPr lang="en-US" altLang="zh-CN" b="0" dirty="0" smtClean="0"/>
          </a:p>
          <a:p>
            <a:r>
              <a:rPr lang="en-US" altLang="zh-CN" b="0" dirty="0" smtClean="0"/>
              <a:t>CU6503AN SY5800</a:t>
            </a:r>
            <a:r>
              <a:rPr lang="zh-CN" altLang="en-US" b="0" dirty="0" smtClean="0"/>
              <a:t>比对</a:t>
            </a:r>
            <a:endParaRPr lang="en-US" altLang="zh-CN" b="0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285720" y="4214818"/>
            <a:ext cx="4040188" cy="20399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A 60W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A 2PCS</a:t>
            </a:r>
            <a:r>
              <a:rPr lang="zh-CN" altLang="en-US" dirty="0" smtClean="0"/>
              <a:t>共模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A MOS 10A 650V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A </a:t>
            </a:r>
            <a:r>
              <a:rPr lang="zh-CN" altLang="en-US" dirty="0" smtClean="0"/>
              <a:t>变压器没有屏蔽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1" name="圆角矩形标注 10"/>
          <p:cNvSpPr/>
          <p:nvPr/>
        </p:nvSpPr>
        <p:spPr bwMode="auto">
          <a:xfrm>
            <a:off x="3428992" y="2857496"/>
            <a:ext cx="714380" cy="642942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rPr>
              <a:t>B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4071934" y="1285860"/>
            <a:ext cx="714380" cy="642942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rPr>
              <a:t>A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3" name="内容占位符 6"/>
          <p:cNvSpPr>
            <a:spLocks noGrp="1"/>
          </p:cNvSpPr>
          <p:nvPr>
            <p:ph sz="half" idx="2"/>
          </p:nvPr>
        </p:nvSpPr>
        <p:spPr>
          <a:xfrm>
            <a:off x="4675216" y="4214818"/>
            <a:ext cx="4040188" cy="22367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B 45W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B 3PCS</a:t>
            </a:r>
            <a:r>
              <a:rPr lang="zh-CN" altLang="en-US" dirty="0" smtClean="0"/>
              <a:t>共模</a:t>
            </a:r>
            <a:r>
              <a:rPr lang="en-US" altLang="zh-CN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B MOS  12A 650V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B </a:t>
            </a:r>
            <a:r>
              <a:rPr lang="zh-CN" altLang="en-US" dirty="0" smtClean="0"/>
              <a:t>变压器有屏蔽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57190" y="2000240"/>
            <a:ext cx="2857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 smtClean="0"/>
              <a:t>同款变压器比较：</a:t>
            </a:r>
            <a:endParaRPr lang="en-US" altLang="zh-CN" sz="2400" dirty="0" smtClean="0"/>
          </a:p>
          <a:p>
            <a:pPr algn="l"/>
            <a:r>
              <a:rPr lang="en-US" altLang="zh-CN" sz="2400" dirty="0" smtClean="0"/>
              <a:t>PQ2620</a:t>
            </a:r>
          </a:p>
          <a:p>
            <a:pPr algn="l"/>
            <a:r>
              <a:rPr lang="en-US" altLang="zh-CN" sz="2400" dirty="0" smtClean="0"/>
              <a:t>A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CU6503AN</a:t>
            </a:r>
          </a:p>
          <a:p>
            <a:pPr algn="l"/>
            <a:r>
              <a:rPr lang="en-US" altLang="zh-CN" sz="2400" dirty="0" smtClean="0"/>
              <a:t>B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SY5800</a:t>
            </a: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60W 电源图片 正反面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202" y="1600200"/>
            <a:ext cx="3396595" cy="4525963"/>
          </a:xfrm>
        </p:spPr>
      </p:pic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525963"/>
          </a:xfrm>
        </p:spPr>
        <p:txBody>
          <a:bodyPr/>
          <a:lstStyle/>
          <a:p>
            <a:r>
              <a:rPr lang="en-US" altLang="zh-CN" dirty="0" smtClean="0"/>
              <a:t>PQ2620</a:t>
            </a:r>
            <a:r>
              <a:rPr lang="zh-CN" altLang="en-US" dirty="0" smtClean="0"/>
              <a:t>变压器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10A650V MOSFET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EMI</a:t>
            </a:r>
            <a:r>
              <a:rPr lang="zh-CN" altLang="en-US" dirty="0" smtClean="0"/>
              <a:t>只需</a:t>
            </a:r>
            <a:r>
              <a:rPr lang="en-US" altLang="zh-CN" dirty="0" smtClean="0"/>
              <a:t>2PCS</a:t>
            </a:r>
            <a:r>
              <a:rPr lang="zh-CN" altLang="en-US" dirty="0" smtClean="0"/>
              <a:t>共模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过浪涌</a:t>
            </a:r>
            <a:r>
              <a:rPr lang="en-US" altLang="zh-CN" dirty="0" smtClean="0"/>
              <a:t>3000V 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过雷击</a:t>
            </a:r>
            <a:r>
              <a:rPr lang="en-US" altLang="zh-CN" dirty="0" smtClean="0"/>
              <a:t>6000V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CU6503AN </a:t>
            </a:r>
            <a:r>
              <a:rPr lang="zh-CN" altLang="en-US" dirty="0" smtClean="0"/>
              <a:t>应用总结</a:t>
            </a: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929066"/>
            <a:ext cx="9144000" cy="24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14414" y="1500174"/>
            <a:ext cx="4038600" cy="452596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BOM COST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SIMPLE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DIFFERENT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RELIABLE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FUTURE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285720" y="214290"/>
            <a:ext cx="3211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CMC</a:t>
            </a:r>
            <a:r>
              <a:rPr lang="zh-CN" altLang="en-US" dirty="0" smtClean="0"/>
              <a:t> 设计理念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19416" y="2428868"/>
            <a:ext cx="4038600" cy="1000132"/>
          </a:xfrm>
        </p:spPr>
        <p:txBody>
          <a:bodyPr/>
          <a:lstStyle/>
          <a:p>
            <a:pPr algn="ctr">
              <a:buNone/>
            </a:pPr>
            <a:r>
              <a:rPr lang="zh-CN" altLang="en-US" sz="6600" b="1" dirty="0" smtClean="0"/>
              <a:t>谢谢！</a:t>
            </a:r>
            <a:endParaRPr lang="zh-CN" altLang="en-US" sz="66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mpionmicro\CMC P P\CU6503A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781175"/>
            <a:ext cx="3810000" cy="5076825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CU6503AN 60W</a:t>
            </a:r>
            <a:r>
              <a:rPr lang="zh-CN" altLang="en-US" dirty="0" smtClean="0"/>
              <a:t>应用方案概述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CU6503AN 60W Demo </a:t>
            </a:r>
            <a:r>
              <a:rPr lang="zh-CN" altLang="en-US" dirty="0" smtClean="0"/>
              <a:t>相关参数资料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CU6503AN 60W </a:t>
            </a:r>
            <a:r>
              <a:rPr lang="zh-CN" altLang="en-US" dirty="0" smtClean="0"/>
              <a:t>应用方案优势比对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CU6503AN </a:t>
            </a:r>
            <a:r>
              <a:rPr lang="zh-CN" altLang="en-US" dirty="0" smtClean="0"/>
              <a:t>应用总结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CMC 60W LED</a:t>
            </a:r>
            <a:r>
              <a:rPr lang="zh-CN" altLang="en-US" dirty="0" smtClean="0"/>
              <a:t>驱动电源方案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hampionmicro\CMC P P\P1030493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714356"/>
            <a:ext cx="5286412" cy="6143644"/>
          </a:xfrm>
          <a:prstGeom prst="rect">
            <a:avLst/>
          </a:prstGeom>
          <a:noFill/>
        </p:spPr>
      </p:pic>
      <p:sp>
        <p:nvSpPr>
          <p:cNvPr id="11" name="爆炸形 1 10"/>
          <p:cNvSpPr/>
          <p:nvPr/>
        </p:nvSpPr>
        <p:spPr bwMode="auto">
          <a:xfrm rot="405695">
            <a:off x="1953661" y="791930"/>
            <a:ext cx="2571768" cy="4214842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6658" y="214311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 smtClean="0"/>
              <a:t>CCM</a:t>
            </a:r>
            <a:r>
              <a:rPr lang="zh-CN" altLang="en-US" sz="2400" dirty="0" smtClean="0"/>
              <a:t>模式</a:t>
            </a:r>
            <a:endParaRPr lang="en-US" altLang="zh-CN" sz="2400" dirty="0" smtClean="0"/>
          </a:p>
          <a:p>
            <a:pPr algn="l"/>
            <a:r>
              <a:rPr lang="zh-CN" altLang="en-US" sz="2400" dirty="0" smtClean="0"/>
              <a:t>效率：</a:t>
            </a:r>
            <a:r>
              <a:rPr lang="en-US" altLang="zh-CN" sz="2400" dirty="0" smtClean="0"/>
              <a:t>92%</a:t>
            </a:r>
          </a:p>
          <a:p>
            <a:pPr algn="l"/>
            <a:r>
              <a:rPr lang="en-US" altLang="zh-CN" sz="2400" dirty="0" smtClean="0"/>
              <a:t>PFC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0.95</a:t>
            </a:r>
          </a:p>
          <a:p>
            <a:pPr algn="l"/>
            <a:r>
              <a:rPr lang="en-US" altLang="zh-CN" sz="2400" dirty="0" smtClean="0"/>
              <a:t>THD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10</a:t>
            </a:r>
            <a:endParaRPr lang="zh-CN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42852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60W </a:t>
            </a:r>
            <a:r>
              <a:rPr lang="zh-CN" altLang="en-US" dirty="0" smtClean="0"/>
              <a:t>应用方案概述</a:t>
            </a:r>
            <a:endParaRPr lang="zh-CN" altLang="en-US" dirty="0"/>
          </a:p>
        </p:txBody>
      </p:sp>
      <p:sp>
        <p:nvSpPr>
          <p:cNvPr id="13" name="爆炸形 2 12"/>
          <p:cNvSpPr/>
          <p:nvPr/>
        </p:nvSpPr>
        <p:spPr bwMode="auto">
          <a:xfrm>
            <a:off x="1643042" y="3929066"/>
            <a:ext cx="3571900" cy="2500330"/>
          </a:xfrm>
          <a:prstGeom prst="irregularSeal2">
            <a:avLst/>
          </a:prstGeom>
          <a:solidFill>
            <a:srgbClr val="FF0000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rPr>
              <a:t>BOM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rPr>
              <a:t>：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</a:rPr>
              <a:t>20RMB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1928802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Ipk</a:t>
            </a:r>
            <a:r>
              <a:rPr lang="en-US" altLang="zh-CN" sz="2400" dirty="0" smtClean="0"/>
              <a:t>&lt;1.4 </a:t>
            </a:r>
            <a:r>
              <a:rPr lang="zh-CN" altLang="en-US" sz="2400" dirty="0" smtClean="0"/>
              <a:t>倍</a:t>
            </a:r>
            <a:r>
              <a:rPr lang="en-US" altLang="zh-CN" sz="2400" dirty="0" smtClean="0"/>
              <a:t>DC</a:t>
            </a:r>
            <a:r>
              <a:rPr lang="zh-CN" altLang="en-US" sz="2400" dirty="0" smtClean="0"/>
              <a:t>电流输出</a:t>
            </a:r>
            <a:endParaRPr lang="en-US" altLang="zh-CN" sz="2400" dirty="0" smtClean="0"/>
          </a:p>
          <a:p>
            <a:pPr algn="l">
              <a:buFont typeface="Wingdings" pitchFamily="2" charset="2"/>
              <a:buChar char="Ø"/>
            </a:pPr>
            <a:endParaRPr lang="en-US" altLang="zh-CN" sz="2400" dirty="0" smtClean="0"/>
          </a:p>
          <a:p>
            <a:pPr algn="l">
              <a:buFont typeface="Wingdings" pitchFamily="2" charset="2"/>
              <a:buChar char="Ø"/>
            </a:pPr>
            <a:r>
              <a:rPr lang="zh-CN" altLang="en-US" sz="2400" dirty="0" smtClean="0"/>
              <a:t> 变压器</a:t>
            </a:r>
            <a:r>
              <a:rPr lang="en-US" altLang="zh-CN" sz="2400" dirty="0" smtClean="0"/>
              <a:t>/MOS</a:t>
            </a:r>
            <a:r>
              <a:rPr lang="zh-CN" altLang="en-US" sz="2400" dirty="0" smtClean="0"/>
              <a:t>应力小</a:t>
            </a:r>
            <a:endParaRPr lang="en-US" altLang="zh-CN" sz="2400" dirty="0" smtClean="0"/>
          </a:p>
          <a:p>
            <a:pPr algn="l">
              <a:buFont typeface="Wingdings" pitchFamily="2" charset="2"/>
              <a:buChar char="Ø"/>
            </a:pPr>
            <a:endParaRPr lang="en-US" altLang="zh-CN" sz="2400" dirty="0" smtClean="0"/>
          </a:p>
          <a:p>
            <a:pPr algn="l">
              <a:buFont typeface="Wingdings" pitchFamily="2" charset="2"/>
              <a:buChar char="Ø"/>
            </a:pPr>
            <a:r>
              <a:rPr lang="en-US" altLang="zh-CN" sz="2400" dirty="0" smtClean="0"/>
              <a:t> EMI</a:t>
            </a:r>
            <a:r>
              <a:rPr lang="zh-CN" altLang="en-US" sz="2400" dirty="0" smtClean="0"/>
              <a:t>容易通过</a:t>
            </a:r>
            <a:endParaRPr lang="en-US" altLang="zh-CN" sz="2400" dirty="0" smtClean="0"/>
          </a:p>
          <a:p>
            <a:pPr algn="l">
              <a:buFont typeface="Wingdings" pitchFamily="2" charset="2"/>
              <a:buChar char="Ø"/>
            </a:pPr>
            <a:endParaRPr lang="en-US" altLang="zh-CN" sz="2400" dirty="0" smtClean="0"/>
          </a:p>
          <a:p>
            <a:pPr algn="l"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zh-CN" altLang="en-US" sz="2400" dirty="0" smtClean="0"/>
              <a:t>电源设计简单</a:t>
            </a:r>
            <a:endParaRPr lang="en-US" altLang="zh-CN" sz="2400" dirty="0" smtClean="0"/>
          </a:p>
          <a:p>
            <a:pPr algn="l">
              <a:buFont typeface="Wingdings" pitchFamily="2" charset="2"/>
              <a:buChar char="Ø"/>
            </a:pPr>
            <a:endParaRPr lang="en-US" altLang="zh-CN" sz="2400" dirty="0" smtClean="0"/>
          </a:p>
          <a:p>
            <a:pPr algn="l">
              <a:buFont typeface="Wingdings" pitchFamily="2" charset="2"/>
              <a:buChar char="Ø"/>
            </a:pPr>
            <a:r>
              <a:rPr lang="en-US" altLang="zh-CN" sz="2400" dirty="0" smtClean="0"/>
              <a:t>PFC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THD</a:t>
            </a:r>
            <a:r>
              <a:rPr lang="zh-CN" altLang="en-US" sz="2400" dirty="0" smtClean="0"/>
              <a:t>无须环路调节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0034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5391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60W Demo </a:t>
            </a:r>
            <a:r>
              <a:rPr lang="zh-CN" altLang="en-US" dirty="0" smtClean="0"/>
              <a:t>相关参数资料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3769" y="967071"/>
            <a:ext cx="2577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60W </a:t>
            </a:r>
            <a:r>
              <a:rPr lang="zh-CN" altLang="en-US" sz="2000" dirty="0" smtClean="0"/>
              <a:t>应用方案原理图</a:t>
            </a:r>
            <a:endParaRPr lang="zh-CN" altLang="en-US" sz="2000" dirty="0"/>
          </a:p>
        </p:txBody>
      </p:sp>
      <p:pic>
        <p:nvPicPr>
          <p:cNvPr id="10241" name="Picture 1" descr="C:\Users\超\AppData\Roaming\Tencent\Users\44603173\QQ\WinTemp\RichOle\WXRYPH~M`)H4}9MLEW)HP`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lum contrast="40000"/>
          </a:blip>
          <a:srcRect l="833" r="1698"/>
          <a:stretch>
            <a:fillRect/>
          </a:stretch>
        </p:blipFill>
        <p:spPr bwMode="auto">
          <a:xfrm>
            <a:off x="357158" y="928670"/>
            <a:ext cx="8358246" cy="5715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7E72-0F84-4330-90F3-FA0A0339C433}" type="slidenum">
              <a:rPr lang="zh-TW" altLang="en-US"/>
              <a:pPr/>
              <a:t>5</a:t>
            </a:fld>
            <a:endParaRPr lang="en-US"/>
          </a:p>
        </p:txBody>
      </p:sp>
      <p:pic>
        <p:nvPicPr>
          <p:cNvPr id="6147" name="Picture 3" descr="QQ截图201407232015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E6A69"/>
              </a:clrFrom>
              <a:clrTo>
                <a:srgbClr val="6E6A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30" y="1628774"/>
            <a:ext cx="8507412" cy="380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5391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60W Demo </a:t>
            </a:r>
            <a:r>
              <a:rPr lang="zh-CN" altLang="en-US" dirty="0" smtClean="0"/>
              <a:t>相关参数资料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C1EA7-6F67-468E-AAA4-8DBAC36BEAF2}" type="slidenum">
              <a:rPr lang="zh-TW" alt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/>
              <a:t>Test Report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457200" y="1125538"/>
          <a:ext cx="8229600" cy="5230811"/>
        </p:xfrm>
        <a:graphic>
          <a:graphicData uri="http://schemas.openxmlformats.org/drawingml/2006/table">
            <a:tbl>
              <a:tblPr/>
              <a:tblGrid>
                <a:gridCol w="1128713"/>
                <a:gridCol w="1379537"/>
                <a:gridCol w="1019175"/>
                <a:gridCol w="1270000"/>
                <a:gridCol w="1127125"/>
                <a:gridCol w="1130300"/>
                <a:gridCol w="1174750"/>
              </a:tblGrid>
              <a:tr h="399485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宋体" pitchFamily="2" charset="-122"/>
                        </a:rPr>
                        <a:t>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宋体" pitchFamily="2" charset="-122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宋体" pitchFamily="2" charset="-122"/>
                        </a:rPr>
                        <a:t>V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宋体" pitchFamily="2" charset="-122"/>
                        </a:rPr>
                        <a:t>1.5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宋体" pitchFamily="2" charset="-122"/>
                        </a:rPr>
                        <a:t>A POWER TEST DATA</a:t>
                      </a:r>
                    </a:p>
                  </a:txBody>
                  <a:tcPr marL="0" marR="0" marT="0" marB="0" anchor="b" horzOverflow="overflow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570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Vin(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Vac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Pin(W)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PF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Vout(Vdc)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Iout(A)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Eff(%)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THD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1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67.420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0.9931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1.494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88.64%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5.16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115</a:t>
                      </a:r>
                    </a:p>
                  </a:txBody>
                  <a:tcPr marL="0" marR="0" marT="0" marB="0" anchor="ctr" horzOverflow="overflow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67.690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0.9925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1.502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88.76%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  <a:sym typeface="宋体" pitchFamily="2" charset="-122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1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230</a:t>
                      </a:r>
                    </a:p>
                  </a:txBody>
                  <a:tcPr marL="0" marR="0" marT="0" marB="0" anchor="ctr" horzOverflow="overflow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65.590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0.9428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1.484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90.50%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  <a:sym typeface="宋体" pitchFamily="2" charset="-122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264</a:t>
                      </a:r>
                    </a:p>
                  </a:txBody>
                  <a:tcPr marL="0" marR="0" marT="0" marB="0" anchor="ctr" horzOverflow="overflow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64.910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0.9099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Times New Roman" pitchFamily="18" charset="0"/>
                        </a:rPr>
                        <a:t>1.469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90.53%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14.25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1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Average</a:t>
                      </a:r>
                    </a:p>
                  </a:txBody>
                  <a:tcPr marL="0" marR="0" marT="0" marB="0" anchor="ctr" horzOverflow="overflow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66.154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  <a:sym typeface="宋体" pitchFamily="2" charset="-122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  <a:sym typeface="宋体" pitchFamily="2" charset="-122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1.4</a:t>
                      </a: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87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  <a:sym typeface="宋体" pitchFamily="2" charset="-122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8</a:t>
                      </a: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9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.</a:t>
                      </a: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60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  <a:sym typeface="宋体" pitchFamily="2" charset="-122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46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Accuracy</a:t>
                      </a:r>
                    </a:p>
                  </a:txBody>
                  <a:tcPr marL="0" marR="0" marT="0" marB="0" anchor="ctr" horzOverflow="overflow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1.50%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 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Line regulation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  <a:sym typeface="宋体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  <a:sym typeface="宋体" pitchFamily="2" charset="-122"/>
                        </a:rPr>
                        <a:t>2.43%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  <a:sym typeface="宋体" pitchFamily="2" charset="-122"/>
                      </a:endParaRPr>
                    </a:p>
                  </a:txBody>
                  <a:tcPr marL="0" marR="0" marT="0" marB="0" anchor="ctr" horzOverflow="overflow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  <a:sym typeface="宋体" pitchFamily="2" charset="-122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3E3C-4232-4BB2-8D0E-9CBB5EE26F97}" type="slidenum">
              <a:rPr lang="zh-TW" altLang="en-US"/>
              <a:pPr/>
              <a:t>7</a:t>
            </a:fld>
            <a:endParaRPr lang="en-US"/>
          </a:p>
        </p:txBody>
      </p:sp>
      <p:sp>
        <p:nvSpPr>
          <p:cNvPr id="8194" name="灯片编号占位符 4"/>
          <p:cNvSpPr txBox="1">
            <a:spLocks noGrp="1"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FB11EAC7-73A4-4CBE-B684-F1988353ABE0}" type="slidenum">
              <a:rPr lang="zh-CN" altLang="en-US" sz="1200">
                <a:solidFill>
                  <a:srgbClr val="045C75"/>
                </a:solidFill>
              </a:rPr>
              <a:pPr algn="r"/>
              <a:t>7</a:t>
            </a:fld>
            <a:endParaRPr lang="en-US" sz="1200">
              <a:solidFill>
                <a:srgbClr val="045C75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/>
        </p:nvSpPr>
        <p:spPr bwMode="auto">
          <a:xfrm>
            <a:off x="250825" y="44450"/>
            <a:ext cx="64801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 anchor="b"/>
          <a:lstStyle/>
          <a:p>
            <a:pPr algn="l" eaLnBrk="0" hangingPunct="0">
              <a:buFontTx/>
              <a:buNone/>
            </a:pPr>
            <a:r>
              <a:rPr lang="zh-CN" altLang="zh-TW" sz="4000">
                <a:ea typeface="宋体" pitchFamily="2" charset="-122"/>
              </a:rPr>
              <a:t>Transformer Design</a:t>
            </a:r>
          </a:p>
        </p:txBody>
      </p:sp>
      <p:pic>
        <p:nvPicPr>
          <p:cNvPr id="8196" name="Picture 4" descr="QQ截图20140723201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55688"/>
            <a:ext cx="8258204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RE.bmp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00108"/>
            <a:ext cx="4429124" cy="5857892"/>
          </a:xfrm>
        </p:spPr>
      </p:pic>
      <p:pic>
        <p:nvPicPr>
          <p:cNvPr id="25602" name="Picture 2" descr="G:\230VAC-L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000108"/>
            <a:ext cx="4643437" cy="5715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5391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60W Demo </a:t>
            </a:r>
            <a:r>
              <a:rPr lang="zh-CN" altLang="en-US" dirty="0" smtClean="0"/>
              <a:t>相关参数资料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344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CU6503AN</a:t>
            </a:r>
            <a:r>
              <a:rPr lang="zh-CN" altLang="en-US" dirty="0" smtClean="0"/>
              <a:t>功能</a:t>
            </a:r>
            <a:endParaRPr lang="zh-CN" altLang="en-US" dirty="0"/>
          </a:p>
        </p:txBody>
      </p:sp>
      <p:grpSp>
        <p:nvGrpSpPr>
          <p:cNvPr id="54" name="组合 53"/>
          <p:cNvGrpSpPr/>
          <p:nvPr/>
        </p:nvGrpSpPr>
        <p:grpSpPr>
          <a:xfrm>
            <a:off x="3377183" y="1110552"/>
            <a:ext cx="5462016" cy="465790"/>
            <a:chOff x="3072383" y="41113"/>
            <a:chExt cx="5462016" cy="465790"/>
          </a:xfrm>
        </p:grpSpPr>
        <p:sp>
          <p:nvSpPr>
            <p:cNvPr id="55" name="同侧圆角矩形 54"/>
            <p:cNvSpPr/>
            <p:nvPr/>
          </p:nvSpPr>
          <p:spPr>
            <a:xfrm rot="5400000">
              <a:off x="5570496" y="-2457000"/>
              <a:ext cx="465790" cy="5462016"/>
            </a:xfrm>
            <a:prstGeom prst="round2SameRect">
              <a:avLst/>
            </a:prstGeom>
            <a:solidFill>
              <a:schemeClr val="accent2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同侧圆角矩形 4"/>
            <p:cNvSpPr/>
            <p:nvPr/>
          </p:nvSpPr>
          <p:spPr>
            <a:xfrm>
              <a:off x="3072383" y="63851"/>
              <a:ext cx="5439278" cy="420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Fast start-up (&lt;0.3S)</a:t>
              </a:r>
              <a:endParaRPr lang="en-SG" sz="1400" kern="1200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4800" y="1071546"/>
            <a:ext cx="3072384" cy="543799"/>
            <a:chOff x="0" y="2107"/>
            <a:chExt cx="3072384" cy="543799"/>
          </a:xfrm>
        </p:grpSpPr>
        <p:sp>
          <p:nvSpPr>
            <p:cNvPr id="58" name="圆角矩形 57"/>
            <p:cNvSpPr/>
            <p:nvPr/>
          </p:nvSpPr>
          <p:spPr>
            <a:xfrm>
              <a:off x="0" y="2107"/>
              <a:ext cx="3072384" cy="543799"/>
            </a:xfrm>
            <a:prstGeom prst="roundRect">
              <a:avLst/>
            </a:prstGeom>
            <a:solidFill>
              <a:srgbClr val="808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圆角矩形 6"/>
            <p:cNvSpPr/>
            <p:nvPr/>
          </p:nvSpPr>
          <p:spPr>
            <a:xfrm>
              <a:off x="26546" y="28653"/>
              <a:ext cx="3019292" cy="490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500" b="1" u="none" strike="noStrike" kern="1200" dirty="0" smtClean="0"/>
                <a:t>Built-in HV Start Up</a:t>
              </a:r>
              <a:endParaRPr lang="en-SG" sz="1500" kern="120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377184" y="1660682"/>
            <a:ext cx="5462016" cy="510041"/>
            <a:chOff x="3072384" y="591243"/>
            <a:chExt cx="5462016" cy="510041"/>
          </a:xfrm>
        </p:grpSpPr>
        <p:sp>
          <p:nvSpPr>
            <p:cNvPr id="61" name="同侧圆角矩形 60"/>
            <p:cNvSpPr/>
            <p:nvPr/>
          </p:nvSpPr>
          <p:spPr>
            <a:xfrm rot="5400000">
              <a:off x="5548371" y="-1884744"/>
              <a:ext cx="510041" cy="5462016"/>
            </a:xfrm>
            <a:prstGeom prst="round2SameRect">
              <a:avLst/>
            </a:prstGeom>
            <a:solidFill>
              <a:schemeClr val="accent2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同侧圆角矩形 8"/>
            <p:cNvSpPr/>
            <p:nvPr/>
          </p:nvSpPr>
          <p:spPr>
            <a:xfrm>
              <a:off x="3072384" y="616141"/>
              <a:ext cx="5437118" cy="4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Universal input without HV E-cap (longer life, lower cost)</a:t>
              </a:r>
              <a:endParaRPr lang="en-SG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High PF (&gt;0.95) &amp; Low THD (&lt;10%) to meet regulatory</a:t>
              </a:r>
              <a:endParaRPr lang="en-SG" sz="1400" b="0" i="0" u="none" strike="noStrike" kern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04800" y="1647223"/>
            <a:ext cx="3072384" cy="536958"/>
            <a:chOff x="0" y="577784"/>
            <a:chExt cx="3072384" cy="536958"/>
          </a:xfrm>
        </p:grpSpPr>
        <p:sp>
          <p:nvSpPr>
            <p:cNvPr id="64" name="圆角矩形 63"/>
            <p:cNvSpPr/>
            <p:nvPr/>
          </p:nvSpPr>
          <p:spPr>
            <a:xfrm>
              <a:off x="0" y="577784"/>
              <a:ext cx="3072384" cy="536958"/>
            </a:xfrm>
            <a:prstGeom prst="roundRect">
              <a:avLst/>
            </a:prstGeom>
            <a:solidFill>
              <a:srgbClr val="808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5714"/>
              </a:schemeClr>
            </a:effectRef>
            <a:fontRef idx="minor">
              <a:schemeClr val="lt1"/>
            </a:fontRef>
          </p:style>
        </p:sp>
        <p:sp>
          <p:nvSpPr>
            <p:cNvPr id="65" name="圆角矩形 10"/>
            <p:cNvSpPr/>
            <p:nvPr/>
          </p:nvSpPr>
          <p:spPr>
            <a:xfrm>
              <a:off x="26212" y="603996"/>
              <a:ext cx="3019960" cy="484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500" b="1" u="none" strike="noStrike" kern="1200" dirty="0" smtClean="0"/>
                <a:t>Single stage PFC + PWM</a:t>
              </a:r>
              <a:endParaRPr lang="en-SG" sz="1500" kern="1200" dirty="0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371185" y="2277912"/>
            <a:ext cx="5451353" cy="740626"/>
            <a:chOff x="3066385" y="1208473"/>
            <a:chExt cx="5451353" cy="740626"/>
          </a:xfrm>
        </p:grpSpPr>
        <p:sp>
          <p:nvSpPr>
            <p:cNvPr id="67" name="同侧圆角矩形 66"/>
            <p:cNvSpPr/>
            <p:nvPr/>
          </p:nvSpPr>
          <p:spPr>
            <a:xfrm rot="5400000">
              <a:off x="5421749" y="-1146891"/>
              <a:ext cx="740626" cy="5451353"/>
            </a:xfrm>
            <a:prstGeom prst="round2SameRect">
              <a:avLst/>
            </a:prstGeom>
            <a:solidFill>
              <a:schemeClr val="accent2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同侧圆角矩形 12"/>
            <p:cNvSpPr/>
            <p:nvPr/>
          </p:nvSpPr>
          <p:spPr>
            <a:xfrm>
              <a:off x="3066386" y="1244626"/>
              <a:ext cx="5415199" cy="668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Lower peak current &amp; Smaller Transformer (Lower Cost)</a:t>
              </a:r>
              <a:endParaRPr lang="en-SG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Can use lower current rating MOSFET(Lower Cost)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Less EMI suppression needed (Lower cost)</a:t>
              </a:r>
              <a:endParaRPr lang="en-SG" sz="1400" b="0" i="0" u="none" strike="noStrike" kern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04800" y="2216059"/>
            <a:ext cx="3066386" cy="864328"/>
            <a:chOff x="0" y="1146620"/>
            <a:chExt cx="3066386" cy="864328"/>
          </a:xfrm>
        </p:grpSpPr>
        <p:sp>
          <p:nvSpPr>
            <p:cNvPr id="70" name="圆角矩形 69"/>
            <p:cNvSpPr/>
            <p:nvPr/>
          </p:nvSpPr>
          <p:spPr>
            <a:xfrm>
              <a:off x="0" y="1146620"/>
              <a:ext cx="3066386" cy="864328"/>
            </a:xfrm>
            <a:prstGeom prst="roundRect">
              <a:avLst/>
            </a:prstGeom>
            <a:solidFill>
              <a:srgbClr val="808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lt1"/>
            </a:fontRef>
          </p:style>
        </p:sp>
        <p:sp>
          <p:nvSpPr>
            <p:cNvPr id="71" name="圆角矩形 14"/>
            <p:cNvSpPr/>
            <p:nvPr/>
          </p:nvSpPr>
          <p:spPr>
            <a:xfrm>
              <a:off x="42193" y="1188813"/>
              <a:ext cx="2982000" cy="779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500" b="1" u="none" strike="noStrike" kern="1200" dirty="0" smtClean="0"/>
                <a:t>CCM Mode with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500" b="1" u="none" strike="noStrike" kern="1200" dirty="0" smtClean="0"/>
                <a:t>Internal Soft-Start</a:t>
              </a:r>
              <a:endParaRPr lang="en-SG" sz="1500" kern="1200" dirty="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377184" y="3112267"/>
            <a:ext cx="5462016" cy="510041"/>
            <a:chOff x="3072384" y="2042828"/>
            <a:chExt cx="5462016" cy="510041"/>
          </a:xfrm>
        </p:grpSpPr>
        <p:sp>
          <p:nvSpPr>
            <p:cNvPr id="73" name="同侧圆角矩形 72"/>
            <p:cNvSpPr/>
            <p:nvPr/>
          </p:nvSpPr>
          <p:spPr>
            <a:xfrm rot="5400000">
              <a:off x="5548371" y="-433159"/>
              <a:ext cx="510041" cy="5462016"/>
            </a:xfrm>
            <a:prstGeom prst="round2SameRect">
              <a:avLst/>
            </a:prstGeom>
            <a:solidFill>
              <a:schemeClr val="accent2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同侧圆角矩形 16"/>
            <p:cNvSpPr/>
            <p:nvPr/>
          </p:nvSpPr>
          <p:spPr>
            <a:xfrm>
              <a:off x="3072384" y="2067726"/>
              <a:ext cx="5437118" cy="4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No need LED </a:t>
              </a:r>
              <a:r>
                <a:rPr lang="en-SG" sz="1400" u="none" strike="noStrike" kern="1200" dirty="0" err="1" smtClean="0"/>
                <a:t>Vf</a:t>
              </a:r>
              <a:r>
                <a:rPr lang="en-SG" sz="1400" u="none" strike="noStrike" kern="1200" dirty="0" smtClean="0"/>
                <a:t> &amp; IV binning</a:t>
              </a:r>
              <a:endParaRPr lang="en-SG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Minimize impact of </a:t>
              </a:r>
              <a:r>
                <a:rPr lang="en-SG" sz="1400" u="none" strike="noStrike" kern="1200" dirty="0" err="1" smtClean="0"/>
                <a:t>Vf</a:t>
              </a:r>
              <a:r>
                <a:rPr lang="en-SG" sz="1400" u="none" strike="noStrike" kern="1200" dirty="0" smtClean="0"/>
                <a:t> change</a:t>
              </a:r>
              <a:endParaRPr lang="en-SG" sz="1400" b="0" i="0" u="none" strike="noStrike" kern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04800" y="3113398"/>
            <a:ext cx="3072384" cy="507778"/>
            <a:chOff x="0" y="2043959"/>
            <a:chExt cx="3072384" cy="507778"/>
          </a:xfrm>
        </p:grpSpPr>
        <p:sp>
          <p:nvSpPr>
            <p:cNvPr id="76" name="圆角矩形 75"/>
            <p:cNvSpPr/>
            <p:nvPr/>
          </p:nvSpPr>
          <p:spPr>
            <a:xfrm>
              <a:off x="0" y="2043959"/>
              <a:ext cx="3072384" cy="507778"/>
            </a:xfrm>
            <a:prstGeom prst="roundRect">
              <a:avLst/>
            </a:prstGeom>
            <a:solidFill>
              <a:srgbClr val="808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17143"/>
              </a:schemeClr>
            </a:effectRef>
            <a:fontRef idx="minor">
              <a:schemeClr val="lt1"/>
            </a:fontRef>
          </p:style>
        </p:sp>
        <p:sp>
          <p:nvSpPr>
            <p:cNvPr id="77" name="圆角矩形 18"/>
            <p:cNvSpPr/>
            <p:nvPr/>
          </p:nvSpPr>
          <p:spPr>
            <a:xfrm>
              <a:off x="24788" y="2068747"/>
              <a:ext cx="3022808" cy="458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500" b="1" u="none" strike="noStrike" kern="1200" dirty="0" smtClean="0"/>
                <a:t>CC+CP</a:t>
              </a:r>
              <a:endParaRPr lang="en-SG" sz="1500" kern="1200" dirty="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377184" y="3709875"/>
            <a:ext cx="5462016" cy="510041"/>
            <a:chOff x="3072384" y="2640436"/>
            <a:chExt cx="5462016" cy="510041"/>
          </a:xfrm>
        </p:grpSpPr>
        <p:sp>
          <p:nvSpPr>
            <p:cNvPr id="79" name="同侧圆角矩形 78"/>
            <p:cNvSpPr/>
            <p:nvPr/>
          </p:nvSpPr>
          <p:spPr>
            <a:xfrm rot="5400000">
              <a:off x="5548371" y="164449"/>
              <a:ext cx="510041" cy="5462016"/>
            </a:xfrm>
            <a:prstGeom prst="round2SameRect">
              <a:avLst/>
            </a:prstGeom>
            <a:solidFill>
              <a:schemeClr val="accent2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同侧圆角矩形 20"/>
            <p:cNvSpPr/>
            <p:nvPr/>
          </p:nvSpPr>
          <p:spPr>
            <a:xfrm>
              <a:off x="3072384" y="2665334"/>
              <a:ext cx="5437118" cy="4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No need </a:t>
              </a:r>
              <a:r>
                <a:rPr lang="en-SG" sz="1400" u="none" strike="noStrike" kern="1200" dirty="0" err="1" smtClean="0"/>
                <a:t>opto</a:t>
              </a:r>
              <a:r>
                <a:rPr lang="en-SG" sz="1400" u="none" strike="noStrike" kern="1200" dirty="0" smtClean="0"/>
                <a:t>-coupler</a:t>
              </a:r>
              <a:endParaRPr lang="en-SG" sz="1400" kern="1200" dirty="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04800" y="3654185"/>
            <a:ext cx="3072384" cy="621421"/>
            <a:chOff x="0" y="2584746"/>
            <a:chExt cx="3072384" cy="621421"/>
          </a:xfrm>
        </p:grpSpPr>
        <p:sp>
          <p:nvSpPr>
            <p:cNvPr id="82" name="圆角矩形 81"/>
            <p:cNvSpPr/>
            <p:nvPr/>
          </p:nvSpPr>
          <p:spPr>
            <a:xfrm>
              <a:off x="0" y="2584746"/>
              <a:ext cx="3072384" cy="621421"/>
            </a:xfrm>
            <a:prstGeom prst="roundRect">
              <a:avLst/>
            </a:prstGeom>
            <a:solidFill>
              <a:srgbClr val="808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22857"/>
              </a:schemeClr>
            </a:effectRef>
            <a:fontRef idx="minor">
              <a:schemeClr val="lt1"/>
            </a:fontRef>
          </p:style>
        </p:sp>
        <p:sp>
          <p:nvSpPr>
            <p:cNvPr id="83" name="圆角矩形 22"/>
            <p:cNvSpPr/>
            <p:nvPr/>
          </p:nvSpPr>
          <p:spPr>
            <a:xfrm>
              <a:off x="30335" y="2615081"/>
              <a:ext cx="3011714" cy="56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500" b="1" u="none" strike="noStrike" kern="1200" dirty="0" smtClean="0"/>
                <a:t>Precision PSR (+/-2.5%)</a:t>
              </a:r>
              <a:endParaRPr lang="en-SG" sz="1500" kern="1200" dirty="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377184" y="4315657"/>
            <a:ext cx="5462016" cy="510041"/>
            <a:chOff x="3072384" y="3246218"/>
            <a:chExt cx="5462016" cy="510041"/>
          </a:xfrm>
        </p:grpSpPr>
        <p:sp>
          <p:nvSpPr>
            <p:cNvPr id="85" name="同侧圆角矩形 84"/>
            <p:cNvSpPr/>
            <p:nvPr/>
          </p:nvSpPr>
          <p:spPr>
            <a:xfrm rot="5400000">
              <a:off x="5548371" y="770231"/>
              <a:ext cx="510041" cy="5462016"/>
            </a:xfrm>
            <a:prstGeom prst="round2SameRect">
              <a:avLst/>
            </a:prstGeom>
            <a:solidFill>
              <a:schemeClr val="accent2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同侧圆角矩形 24"/>
            <p:cNvSpPr/>
            <p:nvPr/>
          </p:nvSpPr>
          <p:spPr>
            <a:xfrm>
              <a:off x="3072384" y="3271116"/>
              <a:ext cx="5437118" cy="4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No need MOV or only lower rating MOV required</a:t>
              </a:r>
              <a:endParaRPr lang="en-SG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Reliable</a:t>
              </a:r>
              <a:endParaRPr lang="en-SG" sz="1400" b="0" i="0" u="none" strike="noStrike" kern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04800" y="4307484"/>
            <a:ext cx="3072384" cy="526388"/>
            <a:chOff x="0" y="3238045"/>
            <a:chExt cx="3072384" cy="526388"/>
          </a:xfrm>
        </p:grpSpPr>
        <p:sp>
          <p:nvSpPr>
            <p:cNvPr id="88" name="圆角矩形 87"/>
            <p:cNvSpPr/>
            <p:nvPr/>
          </p:nvSpPr>
          <p:spPr>
            <a:xfrm>
              <a:off x="0" y="3238045"/>
              <a:ext cx="3072384" cy="526388"/>
            </a:xfrm>
            <a:prstGeom prst="roundRect">
              <a:avLst/>
            </a:prstGeom>
            <a:solidFill>
              <a:srgbClr val="808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28571"/>
              </a:schemeClr>
            </a:effectRef>
            <a:fontRef idx="minor">
              <a:schemeClr val="lt1"/>
            </a:fontRef>
          </p:style>
        </p:sp>
        <p:sp>
          <p:nvSpPr>
            <p:cNvPr id="89" name="圆角矩形 26"/>
            <p:cNvSpPr/>
            <p:nvPr/>
          </p:nvSpPr>
          <p:spPr>
            <a:xfrm>
              <a:off x="25696" y="3263741"/>
              <a:ext cx="3020992" cy="474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500" b="1" u="none" strike="noStrike" kern="1200" dirty="0" smtClean="0"/>
                <a:t>UVP &amp; OVP</a:t>
              </a:r>
              <a:br>
                <a:rPr lang="en-SG" sz="1500" b="1" u="none" strike="noStrike" kern="1200" dirty="0" smtClean="0"/>
              </a:br>
              <a:r>
                <a:rPr lang="en-SG" sz="1500" b="1" u="none" strike="noStrike" kern="1200" dirty="0" smtClean="0"/>
                <a:t>Short &amp; Open Protection</a:t>
              </a:r>
              <a:endParaRPr lang="en-SG" sz="1500" kern="1200" dirty="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377184" y="4929505"/>
            <a:ext cx="5462016" cy="510041"/>
            <a:chOff x="3072384" y="3860066"/>
            <a:chExt cx="5462016" cy="510041"/>
          </a:xfrm>
        </p:grpSpPr>
        <p:sp>
          <p:nvSpPr>
            <p:cNvPr id="91" name="同侧圆角矩形 90"/>
            <p:cNvSpPr/>
            <p:nvPr/>
          </p:nvSpPr>
          <p:spPr>
            <a:xfrm rot="5400000">
              <a:off x="5548371" y="1384079"/>
              <a:ext cx="510041" cy="5462016"/>
            </a:xfrm>
            <a:prstGeom prst="round2SameRect">
              <a:avLst/>
            </a:prstGeom>
            <a:solidFill>
              <a:schemeClr val="accent2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同侧圆角矩形 28"/>
            <p:cNvSpPr/>
            <p:nvPr/>
          </p:nvSpPr>
          <p:spPr>
            <a:xfrm>
              <a:off x="3072384" y="3884964"/>
              <a:ext cx="5437118" cy="4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Simple magnetic design</a:t>
              </a:r>
              <a:endParaRPr lang="en-SG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Minimum EMI suppression</a:t>
              </a:r>
              <a:endParaRPr lang="en-SG" sz="1400" b="0" i="0" u="none" strike="noStrike" kern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04800" y="4865750"/>
            <a:ext cx="3072384" cy="637551"/>
            <a:chOff x="0" y="3796311"/>
            <a:chExt cx="3072384" cy="637551"/>
          </a:xfrm>
        </p:grpSpPr>
        <p:sp>
          <p:nvSpPr>
            <p:cNvPr id="94" name="圆角矩形 93"/>
            <p:cNvSpPr/>
            <p:nvPr/>
          </p:nvSpPr>
          <p:spPr>
            <a:xfrm>
              <a:off x="0" y="3796311"/>
              <a:ext cx="3072384" cy="637551"/>
            </a:xfrm>
            <a:prstGeom prst="roundRect">
              <a:avLst/>
            </a:prstGeom>
            <a:solidFill>
              <a:srgbClr val="808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34286"/>
              </a:schemeClr>
            </a:effectRef>
            <a:fontRef idx="minor">
              <a:schemeClr val="lt1"/>
            </a:fontRef>
          </p:style>
        </p:sp>
        <p:sp>
          <p:nvSpPr>
            <p:cNvPr id="95" name="圆角矩形 30"/>
            <p:cNvSpPr/>
            <p:nvPr/>
          </p:nvSpPr>
          <p:spPr>
            <a:xfrm>
              <a:off x="31123" y="3827434"/>
              <a:ext cx="3010138" cy="575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500" b="1" u="none" strike="noStrike" kern="1200" dirty="0" smtClean="0"/>
                <a:t>Fixed Frequency</a:t>
              </a:r>
              <a:endParaRPr lang="en-SG" sz="1500" b="1" i="0" u="none" strike="noStrike" kern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377184" y="5598934"/>
            <a:ext cx="5462016" cy="510041"/>
            <a:chOff x="3072384" y="4529495"/>
            <a:chExt cx="5462016" cy="510041"/>
          </a:xfrm>
        </p:grpSpPr>
        <p:sp>
          <p:nvSpPr>
            <p:cNvPr id="97" name="同侧圆角矩形 96"/>
            <p:cNvSpPr/>
            <p:nvPr/>
          </p:nvSpPr>
          <p:spPr>
            <a:xfrm rot="5400000">
              <a:off x="5548371" y="2053508"/>
              <a:ext cx="510041" cy="5462016"/>
            </a:xfrm>
            <a:prstGeom prst="round2SameRect">
              <a:avLst/>
            </a:prstGeom>
            <a:solidFill>
              <a:schemeClr val="accent2">
                <a:tint val="40000"/>
                <a:hueOff val="0"/>
                <a:satOff val="0"/>
                <a:lumOff val="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同侧圆角矩形 32"/>
            <p:cNvSpPr/>
            <p:nvPr/>
          </p:nvSpPr>
          <p:spPr>
            <a:xfrm>
              <a:off x="3072384" y="4554393"/>
              <a:ext cx="5437118" cy="4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SG" sz="1400" u="none" strike="noStrike" kern="1200" dirty="0" smtClean="0"/>
                <a:t>Lower material and assembly cost</a:t>
              </a:r>
              <a:endParaRPr lang="en-SG" sz="1400" kern="1200" dirty="0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04800" y="5535180"/>
            <a:ext cx="3072384" cy="637551"/>
            <a:chOff x="0" y="4465741"/>
            <a:chExt cx="3072384" cy="637551"/>
          </a:xfrm>
        </p:grpSpPr>
        <p:sp>
          <p:nvSpPr>
            <p:cNvPr id="100" name="圆角矩形 99"/>
            <p:cNvSpPr/>
            <p:nvPr/>
          </p:nvSpPr>
          <p:spPr>
            <a:xfrm>
              <a:off x="0" y="4465741"/>
              <a:ext cx="3072384" cy="637551"/>
            </a:xfrm>
            <a:prstGeom prst="roundRect">
              <a:avLst/>
            </a:prstGeom>
            <a:solidFill>
              <a:srgbClr val="808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01" name="圆角矩形 34"/>
            <p:cNvSpPr/>
            <p:nvPr/>
          </p:nvSpPr>
          <p:spPr>
            <a:xfrm>
              <a:off x="31123" y="4496864"/>
              <a:ext cx="3010138" cy="575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500" b="1" u="none" strike="noStrike" kern="1200" dirty="0" smtClean="0"/>
                <a:t>Minimum external component</a:t>
              </a:r>
              <a:endParaRPr lang="en-SG" sz="1500" b="1" i="0" u="none" strike="noStrike" kern="120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流線">
  <a:themeElements>
    <a:clrScheme name="9_流線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9_流線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TW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TW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9_流線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2558</TotalTime>
  <Pages>0</Pages>
  <Words>487</Words>
  <Characters>0</Characters>
  <Application>Microsoft Macintosh PowerPoint</Application>
  <DocSecurity>0</DocSecurity>
  <PresentationFormat>全屏显示(4:3)</PresentationFormat>
  <Lines>0</Lines>
  <Paragraphs>157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9_流線</vt:lpstr>
      <vt:lpstr>Great Power Microelectronics Corp.</vt:lpstr>
      <vt:lpstr>幻灯片 2</vt:lpstr>
      <vt:lpstr>幻灯片 3</vt:lpstr>
      <vt:lpstr>幻灯片 4</vt:lpstr>
      <vt:lpstr>幻灯片 5</vt:lpstr>
      <vt:lpstr>Test Report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邓超</cp:lastModifiedBy>
  <cp:revision>620</cp:revision>
  <dcterms:created xsi:type="dcterms:W3CDTF">2010-10-30T14:23:46Z</dcterms:created>
  <dcterms:modified xsi:type="dcterms:W3CDTF">2014-07-24T00:52:18Z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