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0"/>
  </p:notesMasterIdLst>
  <p:handoutMasterIdLst>
    <p:handoutMasterId r:id="rId91"/>
  </p:handoutMasterIdLst>
  <p:sldIdLst>
    <p:sldId id="267"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341" r:id="rId75"/>
    <p:sldId id="342" r:id="rId76"/>
    <p:sldId id="343" r:id="rId77"/>
    <p:sldId id="344" r:id="rId78"/>
    <p:sldId id="345" r:id="rId79"/>
    <p:sldId id="346" r:id="rId80"/>
    <p:sldId id="347" r:id="rId81"/>
    <p:sldId id="348" r:id="rId82"/>
    <p:sldId id="349" r:id="rId83"/>
    <p:sldId id="350" r:id="rId84"/>
    <p:sldId id="351" r:id="rId85"/>
    <p:sldId id="352" r:id="rId86"/>
    <p:sldId id="353" r:id="rId87"/>
    <p:sldId id="354" r:id="rId88"/>
    <p:sldId id="355" r:id="rId89"/>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5E17"/>
    <a:srgbClr val="FEE2D6"/>
    <a:srgbClr val="03A1E8"/>
    <a:srgbClr val="E6E6E6"/>
    <a:srgbClr val="FF43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7375" autoAdjust="0"/>
    <p:restoredTop sz="90034" autoAdjust="0"/>
  </p:normalViewPr>
  <p:slideViewPr>
    <p:cSldViewPr snapToObjects="1">
      <p:cViewPr>
        <p:scale>
          <a:sx n="70" d="100"/>
          <a:sy n="70" d="100"/>
        </p:scale>
        <p:origin x="-1710" y="-258"/>
      </p:cViewPr>
      <p:guideLst>
        <p:guide orient="horz" pos="2160"/>
        <p:guide pos="2880"/>
      </p:guideLst>
    </p:cSldViewPr>
  </p:slideViewPr>
  <p:notesTextViewPr>
    <p:cViewPr>
      <p:scale>
        <a:sx n="100" d="100"/>
        <a:sy n="100" d="100"/>
      </p:scale>
      <p:origin x="0" y="0"/>
    </p:cViewPr>
  </p:notesTextViewPr>
  <p:notesViewPr>
    <p:cSldViewPr snapToObjects="1">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334B67-B0E3-4F78-8EF8-9CF0A5D91EAC}" type="datetimeFigureOut">
              <a:rPr lang="zh-CN" altLang="en-US" smtClean="0"/>
              <a:t>2014-07-23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BBC024-8A54-4E37-908A-4C86E87D5772}" type="slidenum">
              <a:rPr lang="zh-CN" altLang="en-US" smtClean="0"/>
              <a:t>‹#›</a:t>
            </a:fld>
            <a:endParaRPr lang="zh-CN" altLang="en-US"/>
          </a:p>
        </p:txBody>
      </p:sp>
    </p:spTree>
    <p:extLst>
      <p:ext uri="{BB962C8B-B14F-4D97-AF65-F5344CB8AC3E}">
        <p14:creationId xmlns:p14="http://schemas.microsoft.com/office/powerpoint/2010/main" val="3616073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F2FAC4-669E-4C44-A8DD-AE457DF257CF}" type="datetimeFigureOut">
              <a:rPr lang="zh-CN" altLang="en-US" smtClean="0"/>
              <a:t>2014-07-23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298588-CFEB-490E-9EE7-E17435C75C3F}" type="slidenum">
              <a:rPr lang="zh-CN" altLang="en-US" smtClean="0"/>
              <a:t>‹#›</a:t>
            </a:fld>
            <a:endParaRPr lang="zh-CN" altLang="en-US"/>
          </a:p>
        </p:txBody>
      </p:sp>
    </p:spTree>
    <p:extLst>
      <p:ext uri="{BB962C8B-B14F-4D97-AF65-F5344CB8AC3E}">
        <p14:creationId xmlns:p14="http://schemas.microsoft.com/office/powerpoint/2010/main" val="2139647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805E0762-BDA9-3C4F-9C5C-A8952265F800}" type="datetimeFigureOut">
              <a:rPr kumimoji="1" lang="zh-CN" altLang="en-US" smtClean="0"/>
              <a:pPr/>
              <a:t>2014-07-23</a:t>
            </a:fld>
            <a:endParaRPr kumimoji="1"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6356350"/>
            <a:ext cx="2133600" cy="365125"/>
          </a:xfrm>
          <a:prstGeom prst="rect">
            <a:avLst/>
          </a:prstGeom>
        </p:spPr>
        <p:txBody>
          <a:bodyPr/>
          <a:lstStyle/>
          <a:p>
            <a:fld id="{834E10D0-8E22-2B4E-947C-9F8AE26A68A3}" type="slidenum">
              <a:rPr kumimoji="1" lang="zh-CN" altLang="en-US" smtClean="0"/>
              <a:pPr/>
              <a:t>‹#›</a:t>
            </a:fld>
            <a:endParaRPr kumimoji="1" lang="zh-CN" altLang="en-US"/>
          </a:p>
        </p:txBody>
      </p:sp>
    </p:spTree>
    <p:extLst>
      <p:ext uri="{BB962C8B-B14F-4D97-AF65-F5344CB8AC3E}">
        <p14:creationId xmlns:p14="http://schemas.microsoft.com/office/powerpoint/2010/main" val="1213615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805E0762-BDA9-3C4F-9C5C-A8952265F800}" type="datetimeFigureOut">
              <a:rPr kumimoji="1" lang="zh-CN" altLang="en-US" smtClean="0"/>
              <a:pPr/>
              <a:t>2014-07-23</a:t>
            </a:fld>
            <a:endParaRPr kumimoji="1"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6553200" y="6356350"/>
            <a:ext cx="2133600" cy="365125"/>
          </a:xfrm>
          <a:prstGeom prst="rect">
            <a:avLst/>
          </a:prstGeom>
        </p:spPr>
        <p:txBody>
          <a:bodyPr/>
          <a:lstStyle/>
          <a:p>
            <a:fld id="{834E10D0-8E22-2B4E-947C-9F8AE26A68A3}" type="slidenum">
              <a:rPr kumimoji="1" lang="zh-CN" altLang="en-US" smtClean="0"/>
              <a:pPr/>
              <a:t>‹#›</a:t>
            </a:fld>
            <a:endParaRPr kumimoji="1" lang="zh-CN" altLang="en-US"/>
          </a:p>
        </p:txBody>
      </p:sp>
    </p:spTree>
    <p:extLst>
      <p:ext uri="{BB962C8B-B14F-4D97-AF65-F5344CB8AC3E}">
        <p14:creationId xmlns:p14="http://schemas.microsoft.com/office/powerpoint/2010/main" val="788347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805E0762-BDA9-3C4F-9C5C-A8952265F800}" type="datetimeFigureOut">
              <a:rPr kumimoji="1" lang="zh-CN" altLang="en-US" smtClean="0"/>
              <a:pPr/>
              <a:t>2014-07-23</a:t>
            </a:fld>
            <a:endParaRPr kumimoji="1"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6356350"/>
            <a:ext cx="2133600" cy="365125"/>
          </a:xfrm>
          <a:prstGeom prst="rect">
            <a:avLst/>
          </a:prstGeom>
        </p:spPr>
        <p:txBody>
          <a:bodyPr/>
          <a:lstStyle/>
          <a:p>
            <a:fld id="{834E10D0-8E22-2B4E-947C-9F8AE26A68A3}" type="slidenum">
              <a:rPr kumimoji="1" lang="zh-CN" altLang="en-US" smtClean="0"/>
              <a:pPr/>
              <a:t>‹#›</a:t>
            </a:fld>
            <a:endParaRPr kumimoji="1" lang="zh-CN" altLang="en-US"/>
          </a:p>
        </p:txBody>
      </p:sp>
    </p:spTree>
    <p:extLst>
      <p:ext uri="{BB962C8B-B14F-4D97-AF65-F5344CB8AC3E}">
        <p14:creationId xmlns:p14="http://schemas.microsoft.com/office/powerpoint/2010/main" val="1036245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805E0762-BDA9-3C4F-9C5C-A8952265F800}" type="datetimeFigureOut">
              <a:rPr kumimoji="1" lang="zh-CN" altLang="en-US" smtClean="0"/>
              <a:pPr/>
              <a:t>2014-07-23</a:t>
            </a:fld>
            <a:endParaRPr kumimoji="1"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6356350"/>
            <a:ext cx="2133600" cy="365125"/>
          </a:xfrm>
          <a:prstGeom prst="rect">
            <a:avLst/>
          </a:prstGeom>
        </p:spPr>
        <p:txBody>
          <a:bodyPr/>
          <a:lstStyle/>
          <a:p>
            <a:fld id="{834E10D0-8E22-2B4E-947C-9F8AE26A68A3}" type="slidenum">
              <a:rPr kumimoji="1" lang="zh-CN" altLang="en-US" smtClean="0"/>
              <a:pPr/>
              <a:t>‹#›</a:t>
            </a:fld>
            <a:endParaRPr kumimoji="1" lang="zh-CN" altLang="en-US"/>
          </a:p>
        </p:txBody>
      </p:sp>
    </p:spTree>
    <p:extLst>
      <p:ext uri="{BB962C8B-B14F-4D97-AF65-F5344CB8AC3E}">
        <p14:creationId xmlns:p14="http://schemas.microsoft.com/office/powerpoint/2010/main" val="109634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80528" y="3140968"/>
            <a:ext cx="8229600" cy="1384300"/>
          </a:xfrm>
          <a:prstGeom prst="rect">
            <a:avLst/>
          </a:prstGeo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lvl1pPr>
          </a:lstStyle>
          <a:p>
            <a:endParaRPr lang="en-AU" altLang="zh-CN"/>
          </a:p>
        </p:txBody>
      </p:sp>
      <p:sp>
        <p:nvSpPr>
          <p:cNvPr id="5" name="灯片编号占位符 4"/>
          <p:cNvSpPr>
            <a:spLocks noGrp="1"/>
          </p:cNvSpPr>
          <p:nvPr>
            <p:ph type="sldNum" sz="quarter" idx="11"/>
          </p:nvPr>
        </p:nvSpPr>
        <p:spPr>
          <a:xfrm>
            <a:off x="6553200" y="6245225"/>
            <a:ext cx="2133600" cy="476250"/>
          </a:xfrm>
          <a:prstGeom prst="rect">
            <a:avLst/>
          </a:prstGeom>
        </p:spPr>
        <p:txBody>
          <a:bodyPr/>
          <a:lstStyle>
            <a:lvl1pPr>
              <a:defRPr/>
            </a:lvl1pPr>
          </a:lstStyle>
          <a:p>
            <a:fld id="{710423D8-0868-4F45-ACB3-460577C7BAF4}" type="slidenum">
              <a:rPr lang="zh-CN" altLang="en-AU"/>
              <a:pPr/>
              <a:t>‹#›</a:t>
            </a:fld>
            <a:endParaRPr lang="en-AU" altLang="zh-CN"/>
          </a:p>
        </p:txBody>
      </p:sp>
    </p:spTree>
    <p:extLst>
      <p:ext uri="{BB962C8B-B14F-4D97-AF65-F5344CB8AC3E}">
        <p14:creationId xmlns:p14="http://schemas.microsoft.com/office/powerpoint/2010/main" val="465169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92100"/>
            <a:ext cx="8229600" cy="13843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905000"/>
            <a:ext cx="40386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05000"/>
            <a:ext cx="40386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245225"/>
            <a:ext cx="2133600" cy="476250"/>
          </a:xfrm>
          <a:prstGeom prst="rect">
            <a:avLst/>
          </a:prstGeom>
        </p:spPr>
        <p:txBody>
          <a:bodyPr/>
          <a:lstStyle>
            <a:lvl1pPr>
              <a:defRPr/>
            </a:lvl1pPr>
          </a:lstStyle>
          <a:p>
            <a:endParaRPr lang="en-AU" altLang="zh-CN"/>
          </a:p>
        </p:txBody>
      </p:sp>
      <p:sp>
        <p:nvSpPr>
          <p:cNvPr id="6" name="灯片编号占位符 5"/>
          <p:cNvSpPr>
            <a:spLocks noGrp="1"/>
          </p:cNvSpPr>
          <p:nvPr>
            <p:ph type="sldNum" sz="quarter" idx="11"/>
          </p:nvPr>
        </p:nvSpPr>
        <p:spPr>
          <a:xfrm>
            <a:off x="6553200" y="6245225"/>
            <a:ext cx="2133600" cy="476250"/>
          </a:xfrm>
          <a:prstGeom prst="rect">
            <a:avLst/>
          </a:prstGeom>
        </p:spPr>
        <p:txBody>
          <a:bodyPr/>
          <a:lstStyle>
            <a:lvl1pPr>
              <a:defRPr/>
            </a:lvl1pPr>
          </a:lstStyle>
          <a:p>
            <a:fld id="{13314B65-D2C8-471B-AEFC-32A1CFEE3247}" type="slidenum">
              <a:rPr lang="zh-CN" altLang="en-AU"/>
              <a:pPr/>
              <a:t>‹#›</a:t>
            </a:fld>
            <a:endParaRPr lang="en-AU" altLang="zh-CN"/>
          </a:p>
        </p:txBody>
      </p:sp>
    </p:spTree>
    <p:extLst>
      <p:ext uri="{BB962C8B-B14F-4D97-AF65-F5344CB8AC3E}">
        <p14:creationId xmlns:p14="http://schemas.microsoft.com/office/powerpoint/2010/main" val="524843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92100"/>
            <a:ext cx="8229600" cy="13843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905000"/>
            <a:ext cx="40386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905000"/>
            <a:ext cx="40386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4038600"/>
            <a:ext cx="40386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4038600"/>
            <a:ext cx="40386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245225"/>
            <a:ext cx="2133600" cy="476250"/>
          </a:xfrm>
          <a:prstGeom prst="rect">
            <a:avLst/>
          </a:prstGeom>
        </p:spPr>
        <p:txBody>
          <a:bodyPr/>
          <a:lstStyle>
            <a:lvl1pPr>
              <a:defRPr/>
            </a:lvl1pPr>
          </a:lstStyle>
          <a:p>
            <a:endParaRPr lang="en-AU" altLang="zh-CN"/>
          </a:p>
        </p:txBody>
      </p:sp>
      <p:sp>
        <p:nvSpPr>
          <p:cNvPr id="8" name="灯片编号占位符 7"/>
          <p:cNvSpPr>
            <a:spLocks noGrp="1"/>
          </p:cNvSpPr>
          <p:nvPr>
            <p:ph type="sldNum" sz="quarter" idx="11"/>
          </p:nvPr>
        </p:nvSpPr>
        <p:spPr>
          <a:xfrm>
            <a:off x="6553200" y="6245225"/>
            <a:ext cx="2133600" cy="476250"/>
          </a:xfrm>
          <a:prstGeom prst="rect">
            <a:avLst/>
          </a:prstGeom>
        </p:spPr>
        <p:txBody>
          <a:bodyPr/>
          <a:lstStyle>
            <a:lvl1pPr>
              <a:defRPr/>
            </a:lvl1pPr>
          </a:lstStyle>
          <a:p>
            <a:fld id="{E9E59815-11AE-4A47-AD6B-E703D9F94BD6}" type="slidenum">
              <a:rPr lang="zh-CN" altLang="en-AU"/>
              <a:pPr/>
              <a:t>‹#›</a:t>
            </a:fld>
            <a:endParaRPr lang="en-AU" altLang="zh-CN"/>
          </a:p>
        </p:txBody>
      </p:sp>
    </p:spTree>
    <p:extLst>
      <p:ext uri="{BB962C8B-B14F-4D97-AF65-F5344CB8AC3E}">
        <p14:creationId xmlns:p14="http://schemas.microsoft.com/office/powerpoint/2010/main" val="3779702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92100"/>
            <a:ext cx="8229600" cy="13843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905000"/>
            <a:ext cx="40386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905000"/>
            <a:ext cx="40386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4038600"/>
            <a:ext cx="40386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457200" y="6245225"/>
            <a:ext cx="2133600" cy="476250"/>
          </a:xfrm>
          <a:prstGeom prst="rect">
            <a:avLst/>
          </a:prstGeom>
        </p:spPr>
        <p:txBody>
          <a:bodyPr/>
          <a:lstStyle>
            <a:lvl1pPr>
              <a:defRPr/>
            </a:lvl1pPr>
          </a:lstStyle>
          <a:p>
            <a:endParaRPr lang="en-AU" altLang="zh-CN"/>
          </a:p>
        </p:txBody>
      </p:sp>
      <p:sp>
        <p:nvSpPr>
          <p:cNvPr id="7" name="灯片编号占位符 6"/>
          <p:cNvSpPr>
            <a:spLocks noGrp="1"/>
          </p:cNvSpPr>
          <p:nvPr>
            <p:ph type="sldNum" sz="quarter" idx="11"/>
          </p:nvPr>
        </p:nvSpPr>
        <p:spPr>
          <a:xfrm>
            <a:off x="6553200" y="6245225"/>
            <a:ext cx="2133600" cy="476250"/>
          </a:xfrm>
          <a:prstGeom prst="rect">
            <a:avLst/>
          </a:prstGeom>
        </p:spPr>
        <p:txBody>
          <a:bodyPr/>
          <a:lstStyle>
            <a:lvl1pPr>
              <a:defRPr/>
            </a:lvl1pPr>
          </a:lstStyle>
          <a:p>
            <a:fld id="{7C430AEB-0CE8-47CD-A4FF-4FE9174CBC9C}" type="slidenum">
              <a:rPr lang="zh-CN" altLang="en-AU"/>
              <a:pPr/>
              <a:t>‹#›</a:t>
            </a:fld>
            <a:endParaRPr lang="en-AU" altLang="zh-CN"/>
          </a:p>
        </p:txBody>
      </p:sp>
    </p:spTree>
    <p:extLst>
      <p:ext uri="{BB962C8B-B14F-4D97-AF65-F5344CB8AC3E}">
        <p14:creationId xmlns:p14="http://schemas.microsoft.com/office/powerpoint/2010/main" val="62779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805E0762-BDA9-3C4F-9C5C-A8952265F800}" type="datetimeFigureOut">
              <a:rPr kumimoji="1" lang="zh-CN" altLang="en-US" smtClean="0"/>
              <a:pPr/>
              <a:t>2014-07-23</a:t>
            </a:fld>
            <a:endParaRPr kumimoji="1"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kumimoji="1" lang="zh-CN" altLang="en-US"/>
          </a:p>
        </p:txBody>
      </p:sp>
    </p:spTree>
    <p:extLst>
      <p:ext uri="{BB962C8B-B14F-4D97-AF65-F5344CB8AC3E}">
        <p14:creationId xmlns:p14="http://schemas.microsoft.com/office/powerpoint/2010/main" val="4557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805E0762-BDA9-3C4F-9C5C-A8952265F800}" type="datetimeFigureOut">
              <a:rPr kumimoji="1" lang="zh-CN" altLang="en-US" smtClean="0"/>
              <a:pPr/>
              <a:t>2014-07-23</a:t>
            </a:fld>
            <a:endParaRPr kumimoji="1"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6356350"/>
            <a:ext cx="2133600" cy="365125"/>
          </a:xfrm>
          <a:prstGeom prst="rect">
            <a:avLst/>
          </a:prstGeom>
        </p:spPr>
        <p:txBody>
          <a:bodyPr/>
          <a:lstStyle/>
          <a:p>
            <a:fld id="{834E10D0-8E22-2B4E-947C-9F8AE26A68A3}" type="slidenum">
              <a:rPr kumimoji="1" lang="zh-CN" altLang="en-US" smtClean="0"/>
              <a:pPr/>
              <a:t>‹#›</a:t>
            </a:fld>
            <a:endParaRPr kumimoji="1" lang="zh-CN" altLang="en-US"/>
          </a:p>
        </p:txBody>
      </p:sp>
    </p:spTree>
    <p:extLst>
      <p:ext uri="{BB962C8B-B14F-4D97-AF65-F5344CB8AC3E}">
        <p14:creationId xmlns:p14="http://schemas.microsoft.com/office/powerpoint/2010/main" val="127666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805E0762-BDA9-3C4F-9C5C-A8952265F800}" type="datetimeFigureOut">
              <a:rPr kumimoji="1" lang="zh-CN" altLang="en-US" smtClean="0"/>
              <a:pPr/>
              <a:t>2014-07-23</a:t>
            </a:fld>
            <a:endParaRPr kumimoji="1"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6553200" y="6356350"/>
            <a:ext cx="2133600" cy="365125"/>
          </a:xfrm>
          <a:prstGeom prst="rect">
            <a:avLst/>
          </a:prstGeom>
        </p:spPr>
        <p:txBody>
          <a:bodyPr/>
          <a:lstStyle/>
          <a:p>
            <a:fld id="{834E10D0-8E22-2B4E-947C-9F8AE26A68A3}" type="slidenum">
              <a:rPr kumimoji="1" lang="zh-CN" altLang="en-US" smtClean="0"/>
              <a:pPr/>
              <a:t>‹#›</a:t>
            </a:fld>
            <a:endParaRPr kumimoji="1" lang="zh-CN" altLang="en-US"/>
          </a:p>
        </p:txBody>
      </p:sp>
    </p:spTree>
    <p:extLst>
      <p:ext uri="{BB962C8B-B14F-4D97-AF65-F5344CB8AC3E}">
        <p14:creationId xmlns:p14="http://schemas.microsoft.com/office/powerpoint/2010/main" val="28437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805E0762-BDA9-3C4F-9C5C-A8952265F800}" type="datetimeFigureOut">
              <a:rPr kumimoji="1" lang="zh-CN" altLang="en-US" smtClean="0"/>
              <a:pPr/>
              <a:t>2014-07-23</a:t>
            </a:fld>
            <a:endParaRPr kumimoji="1"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kumimoji="1" lang="zh-CN" altLang="en-US"/>
          </a:p>
        </p:txBody>
      </p:sp>
    </p:spTree>
    <p:extLst>
      <p:ext uri="{BB962C8B-B14F-4D97-AF65-F5344CB8AC3E}">
        <p14:creationId xmlns:p14="http://schemas.microsoft.com/office/powerpoint/2010/main" val="148209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805E0762-BDA9-3C4F-9C5C-A8952265F800}" type="datetimeFigureOut">
              <a:rPr kumimoji="1" lang="zh-CN" altLang="en-US" smtClean="0"/>
              <a:pPr/>
              <a:t>2014-07-23</a:t>
            </a:fld>
            <a:endParaRPr kumimoji="1"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6553200" y="6356350"/>
            <a:ext cx="2133600" cy="365125"/>
          </a:xfrm>
          <a:prstGeom prst="rect">
            <a:avLst/>
          </a:prstGeom>
        </p:spPr>
        <p:txBody>
          <a:bodyPr/>
          <a:lstStyle/>
          <a:p>
            <a:fld id="{834E10D0-8E22-2B4E-947C-9F8AE26A68A3}" type="slidenum">
              <a:rPr kumimoji="1" lang="zh-CN" altLang="en-US" smtClean="0"/>
              <a:pPr/>
              <a:t>‹#›</a:t>
            </a:fld>
            <a:endParaRPr kumimoji="1" lang="zh-CN" altLang="en-US"/>
          </a:p>
        </p:txBody>
      </p:sp>
    </p:spTree>
    <p:extLst>
      <p:ext uri="{BB962C8B-B14F-4D97-AF65-F5344CB8AC3E}">
        <p14:creationId xmlns:p14="http://schemas.microsoft.com/office/powerpoint/2010/main" val="81087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805E0762-BDA9-3C4F-9C5C-A8952265F800}" type="datetimeFigureOut">
              <a:rPr kumimoji="1" lang="zh-CN" altLang="en-US" smtClean="0"/>
              <a:pPr/>
              <a:t>2014-07-23</a:t>
            </a:fld>
            <a:endParaRPr kumimoji="1"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6553200" y="6356350"/>
            <a:ext cx="2133600" cy="365125"/>
          </a:xfrm>
          <a:prstGeom prst="rect">
            <a:avLst/>
          </a:prstGeom>
        </p:spPr>
        <p:txBody>
          <a:bodyPr/>
          <a:lstStyle/>
          <a:p>
            <a:fld id="{834E10D0-8E22-2B4E-947C-9F8AE26A68A3}" type="slidenum">
              <a:rPr kumimoji="1" lang="zh-CN" altLang="en-US" smtClean="0"/>
              <a:pPr/>
              <a:t>‹#›</a:t>
            </a:fld>
            <a:endParaRPr kumimoji="1" lang="zh-CN" altLang="en-US"/>
          </a:p>
        </p:txBody>
      </p:sp>
    </p:spTree>
    <p:extLst>
      <p:ext uri="{BB962C8B-B14F-4D97-AF65-F5344CB8AC3E}">
        <p14:creationId xmlns:p14="http://schemas.microsoft.com/office/powerpoint/2010/main" val="133833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fld id="{805E0762-BDA9-3C4F-9C5C-A8952265F800}" type="datetimeFigureOut">
              <a:rPr kumimoji="1" lang="zh-CN" altLang="en-US" smtClean="0"/>
              <a:pPr/>
              <a:t>2014-07-23</a:t>
            </a:fld>
            <a:endParaRPr kumimoji="1"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6553200" y="6356350"/>
            <a:ext cx="2133600" cy="365125"/>
          </a:xfrm>
          <a:prstGeom prst="rect">
            <a:avLst/>
          </a:prstGeom>
        </p:spPr>
        <p:txBody>
          <a:bodyPr/>
          <a:lstStyle/>
          <a:p>
            <a:fld id="{834E10D0-8E22-2B4E-947C-9F8AE26A68A3}" type="slidenum">
              <a:rPr kumimoji="1" lang="zh-CN" altLang="en-US" smtClean="0"/>
              <a:pPr/>
              <a:t>‹#›</a:t>
            </a:fld>
            <a:endParaRPr kumimoji="1" lang="zh-CN" altLang="en-US"/>
          </a:p>
        </p:txBody>
      </p:sp>
    </p:spTree>
    <p:extLst>
      <p:ext uri="{BB962C8B-B14F-4D97-AF65-F5344CB8AC3E}">
        <p14:creationId xmlns:p14="http://schemas.microsoft.com/office/powerpoint/2010/main" val="644307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805E0762-BDA9-3C4F-9C5C-A8952265F800}" type="datetimeFigureOut">
              <a:rPr kumimoji="1" lang="zh-CN" altLang="en-US" smtClean="0"/>
              <a:pPr/>
              <a:t>2014-07-23</a:t>
            </a:fld>
            <a:endParaRPr kumimoji="1"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6553200" y="6356350"/>
            <a:ext cx="2133600" cy="365125"/>
          </a:xfrm>
          <a:prstGeom prst="rect">
            <a:avLst/>
          </a:prstGeom>
        </p:spPr>
        <p:txBody>
          <a:bodyPr/>
          <a:lstStyle/>
          <a:p>
            <a:fld id="{834E10D0-8E22-2B4E-947C-9F8AE26A68A3}" type="slidenum">
              <a:rPr kumimoji="1" lang="zh-CN" altLang="en-US" smtClean="0"/>
              <a:pPr/>
              <a:t>‹#›</a:t>
            </a:fld>
            <a:endParaRPr kumimoji="1" lang="zh-CN" altLang="en-US"/>
          </a:p>
        </p:txBody>
      </p:sp>
    </p:spTree>
    <p:extLst>
      <p:ext uri="{BB962C8B-B14F-4D97-AF65-F5344CB8AC3E}">
        <p14:creationId xmlns:p14="http://schemas.microsoft.com/office/powerpoint/2010/main" val="4164194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hop1370417445757.1688.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dirty="0" smtClean="0"/>
              <a:t>单击此处编辑母版文本样式</a:t>
            </a:r>
          </a:p>
          <a:p>
            <a:pPr lvl="1"/>
            <a:r>
              <a:rPr kumimoji="1" lang="zh-CN" altLang="en-US" dirty="0" smtClean="0"/>
              <a:t>二级</a:t>
            </a:r>
          </a:p>
          <a:p>
            <a:pPr lvl="2"/>
            <a:r>
              <a:rPr kumimoji="1" lang="zh-CN" altLang="en-US" dirty="0" smtClean="0"/>
              <a:t>三级</a:t>
            </a:r>
          </a:p>
          <a:p>
            <a:pPr lvl="3"/>
            <a:r>
              <a:rPr kumimoji="1" lang="zh-CN" altLang="en-US" dirty="0" smtClean="0"/>
              <a:t>四级</a:t>
            </a:r>
          </a:p>
          <a:p>
            <a:pPr lvl="4"/>
            <a:r>
              <a:rPr kumimoji="1" lang="zh-CN" altLang="en-US" dirty="0" smtClean="0"/>
              <a:t>五级</a:t>
            </a:r>
            <a:endParaRPr kumimoji="1" lang="zh-CN" altLang="en-US" dirty="0"/>
          </a:p>
        </p:txBody>
      </p:sp>
      <p:grpSp>
        <p:nvGrpSpPr>
          <p:cNvPr id="13" name="组合 12"/>
          <p:cNvGrpSpPr/>
          <p:nvPr userDrawn="1"/>
        </p:nvGrpSpPr>
        <p:grpSpPr>
          <a:xfrm>
            <a:off x="-1" y="73992"/>
            <a:ext cx="9144001" cy="953344"/>
            <a:chOff x="-1" y="260648"/>
            <a:chExt cx="9144001" cy="692696"/>
          </a:xfrm>
        </p:grpSpPr>
        <p:sp>
          <p:nvSpPr>
            <p:cNvPr id="14" name="矩形 13"/>
            <p:cNvSpPr/>
            <p:nvPr/>
          </p:nvSpPr>
          <p:spPr>
            <a:xfrm>
              <a:off x="8172399" y="260648"/>
              <a:ext cx="971601" cy="692696"/>
            </a:xfrm>
            <a:prstGeom prst="rect">
              <a:avLst/>
            </a:prstGeom>
            <a:solidFill>
              <a:srgbClr val="03A1E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5" name="矩形 14"/>
            <p:cNvSpPr/>
            <p:nvPr/>
          </p:nvSpPr>
          <p:spPr>
            <a:xfrm>
              <a:off x="-1" y="260648"/>
              <a:ext cx="6300193" cy="692696"/>
            </a:xfrm>
            <a:prstGeom prst="rect">
              <a:avLst/>
            </a:prstGeom>
            <a:solidFill>
              <a:srgbClr val="FC5E1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pic>
        <p:nvPicPr>
          <p:cNvPr id="6" name="图片 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300192" y="-142032"/>
            <a:ext cx="1698824" cy="1698824"/>
          </a:xfrm>
          <a:prstGeom prst="rect">
            <a:avLst/>
          </a:prstGeom>
        </p:spPr>
      </p:pic>
      <p:sp>
        <p:nvSpPr>
          <p:cNvPr id="8" name="TextBox 7"/>
          <p:cNvSpPr txBox="1"/>
          <p:nvPr userDrawn="1"/>
        </p:nvSpPr>
        <p:spPr>
          <a:xfrm>
            <a:off x="3632076" y="6516052"/>
            <a:ext cx="5336232" cy="369332"/>
          </a:xfrm>
          <a:prstGeom prst="rect">
            <a:avLst/>
          </a:prstGeom>
          <a:noFill/>
        </p:spPr>
        <p:txBody>
          <a:bodyPr wrap="square" rtlCol="0">
            <a:spAutoFit/>
          </a:bodyPr>
          <a:lstStyle/>
          <a:p>
            <a:r>
              <a:rPr lang="zh-CN" altLang="en-US" dirty="0" smtClean="0">
                <a:solidFill>
                  <a:schemeClr val="tx2"/>
                </a:solidFill>
              </a:rPr>
              <a:t>网址：</a:t>
            </a:r>
            <a:r>
              <a:rPr lang="en-US" altLang="zh-CN" dirty="0" smtClean="0">
                <a:hlinkClick r:id="rId19"/>
              </a:rPr>
              <a:t>http://shop1370417445757.1688.com/</a:t>
            </a:r>
            <a:endParaRPr lang="zh-CN" altLang="en-US" dirty="0"/>
          </a:p>
        </p:txBody>
      </p:sp>
      <p:sp>
        <p:nvSpPr>
          <p:cNvPr id="9" name="TextBox 8"/>
          <p:cNvSpPr txBox="1"/>
          <p:nvPr userDrawn="1"/>
        </p:nvSpPr>
        <p:spPr>
          <a:xfrm>
            <a:off x="457200" y="6525344"/>
            <a:ext cx="2890664" cy="369332"/>
          </a:xfrm>
          <a:prstGeom prst="rect">
            <a:avLst/>
          </a:prstGeom>
          <a:noFill/>
        </p:spPr>
        <p:txBody>
          <a:bodyPr wrap="square" rtlCol="0">
            <a:spAutoFit/>
          </a:bodyPr>
          <a:lstStyle/>
          <a:p>
            <a:r>
              <a:rPr lang="en-US" altLang="zh-CN" dirty="0" smtClean="0">
                <a:solidFill>
                  <a:schemeClr val="tx2"/>
                </a:solidFill>
              </a:rPr>
              <a:t>QQ:   2591629233</a:t>
            </a:r>
            <a:endParaRPr lang="zh-CN" altLang="en-US" dirty="0">
              <a:solidFill>
                <a:schemeClr val="tx2"/>
              </a:solidFill>
            </a:endParaRPr>
          </a:p>
        </p:txBody>
      </p:sp>
    </p:spTree>
    <p:extLst>
      <p:ext uri="{BB962C8B-B14F-4D97-AF65-F5344CB8AC3E}">
        <p14:creationId xmlns:p14="http://schemas.microsoft.com/office/powerpoint/2010/main" val="2819969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4"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6.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5.xml"/><Relationship Id="rId5" Type="http://schemas.openxmlformats.org/officeDocument/2006/relationships/image" Target="../media/image46.png"/><Relationship Id="rId4" Type="http://schemas.openxmlformats.org/officeDocument/2006/relationships/image" Target="../media/image4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hyperlink" Target="http://www.gzhfdz.com/asp/product_detail.asp?pro_id=5496" TargetMode="External"/><Relationship Id="rId18" Type="http://schemas.openxmlformats.org/officeDocument/2006/relationships/image" Target="../media/image55.png"/><Relationship Id="rId3" Type="http://schemas.openxmlformats.org/officeDocument/2006/relationships/hyperlink" Target="http://www.gzhfdz.com/asp/product_detail.asp?pro_id=5398" TargetMode="External"/><Relationship Id="rId21" Type="http://schemas.openxmlformats.org/officeDocument/2006/relationships/hyperlink" Target="http://www.gzhfdz.com/asp/product_detail.asp?pro_id=2438" TargetMode="External"/><Relationship Id="rId7" Type="http://schemas.openxmlformats.org/officeDocument/2006/relationships/hyperlink" Target="http://www.gzhfdz.com/asp/product_detail.asp?pro_id=4154" TargetMode="External"/><Relationship Id="rId12" Type="http://schemas.openxmlformats.org/officeDocument/2006/relationships/image" Target="../media/image52.jpeg"/><Relationship Id="rId17" Type="http://schemas.openxmlformats.org/officeDocument/2006/relationships/hyperlink" Target="http://www.gzhfdz.com/asp/product_detail.asp?pro_id=4836" TargetMode="External"/><Relationship Id="rId2" Type="http://schemas.openxmlformats.org/officeDocument/2006/relationships/image" Target="../media/image47.png"/><Relationship Id="rId16" Type="http://schemas.openxmlformats.org/officeDocument/2006/relationships/image" Target="../media/image54.png"/><Relationship Id="rId20" Type="http://schemas.openxmlformats.org/officeDocument/2006/relationships/image" Target="../media/image56.png"/><Relationship Id="rId1" Type="http://schemas.openxmlformats.org/officeDocument/2006/relationships/slideLayout" Target="../slideLayouts/slideLayout15.xml"/><Relationship Id="rId6" Type="http://schemas.openxmlformats.org/officeDocument/2006/relationships/image" Target="../media/image49.png"/><Relationship Id="rId11" Type="http://schemas.openxmlformats.org/officeDocument/2006/relationships/hyperlink" Target="http://www.gzhfdz.com/asp/product_detail.asp?pro_id=3618" TargetMode="External"/><Relationship Id="rId5" Type="http://schemas.openxmlformats.org/officeDocument/2006/relationships/hyperlink" Target="http://www.gzhfdz.com/asp/product_detail.asp?pro_id=4378" TargetMode="External"/><Relationship Id="rId15" Type="http://schemas.openxmlformats.org/officeDocument/2006/relationships/hyperlink" Target="http://www.gzhfdz.com/asp/product_detail.asp?pro_id=4435" TargetMode="External"/><Relationship Id="rId10" Type="http://schemas.openxmlformats.org/officeDocument/2006/relationships/image" Target="../media/image51.jpeg"/><Relationship Id="rId19" Type="http://schemas.openxmlformats.org/officeDocument/2006/relationships/hyperlink" Target="http://www.gzhfdz.com/asp/product_detail.asp?pro_id=6094" TargetMode="External"/><Relationship Id="rId4" Type="http://schemas.openxmlformats.org/officeDocument/2006/relationships/image" Target="../media/image48.jpeg"/><Relationship Id="rId9" Type="http://schemas.openxmlformats.org/officeDocument/2006/relationships/hyperlink" Target="http://www.gzhfdz.com/asp/product_detail.asp?pro_id=6132" TargetMode="External"/><Relationship Id="rId14" Type="http://schemas.openxmlformats.org/officeDocument/2006/relationships/image" Target="../media/image53.jpeg"/><Relationship Id="rId22" Type="http://schemas.openxmlformats.org/officeDocument/2006/relationships/image" Target="../media/image5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15.xml"/><Relationship Id="rId6" Type="http://schemas.openxmlformats.org/officeDocument/2006/relationships/image" Target="../media/image62.jpeg"/><Relationship Id="rId5" Type="http://schemas.openxmlformats.org/officeDocument/2006/relationships/image" Target="../media/image61.gif"/><Relationship Id="rId4" Type="http://schemas.openxmlformats.org/officeDocument/2006/relationships/image" Target="../media/image60.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294967295"/>
          </p:nvPr>
        </p:nvSpPr>
        <p:spPr>
          <a:xfrm>
            <a:off x="6553200" y="6245225"/>
            <a:ext cx="2133600" cy="476250"/>
          </a:xfrm>
          <a:prstGeom prst="rect">
            <a:avLst/>
          </a:prstGeom>
        </p:spPr>
        <p:txBody>
          <a:bodyPr/>
          <a:lstStyle/>
          <a:p>
            <a:fld id="{3C53759B-070E-4889-8068-1FF6246001D5}" type="slidenum">
              <a:rPr lang="zh-CN" altLang="en-AU"/>
              <a:pPr/>
              <a:t>1</a:t>
            </a:fld>
            <a:endParaRPr lang="en-AU" altLang="zh-CN"/>
          </a:p>
        </p:txBody>
      </p:sp>
      <p:sp>
        <p:nvSpPr>
          <p:cNvPr id="2050" name="Rectangle 2"/>
          <p:cNvSpPr>
            <a:spLocks noGrp="1" noChangeArrowheads="1"/>
          </p:cNvSpPr>
          <p:nvPr>
            <p:ph type="ctrTitle"/>
          </p:nvPr>
        </p:nvSpPr>
        <p:spPr>
          <a:xfrm>
            <a:off x="685800" y="2679055"/>
            <a:ext cx="7772400" cy="1470025"/>
          </a:xfrm>
        </p:spPr>
        <p:txBody>
          <a:bodyPr/>
          <a:lstStyle/>
          <a:p>
            <a:r>
              <a:rPr lang="zh-CN" altLang="en-US" sz="8000" dirty="0">
                <a:solidFill>
                  <a:schemeClr val="tx1"/>
                </a:solidFill>
                <a:ea typeface="方正舒体" pitchFamily="2" charset="-122"/>
              </a:rPr>
              <a:t>常用电子元器件</a:t>
            </a:r>
            <a:endParaRPr lang="zh-CN" altLang="en-AU" sz="8000" dirty="0">
              <a:solidFill>
                <a:schemeClr val="tx1"/>
              </a:solidFill>
              <a:ea typeface="方正舒体" pitchFamily="2" charset="-122"/>
            </a:endParaRPr>
          </a:p>
        </p:txBody>
      </p:sp>
    </p:spTree>
    <p:extLst>
      <p:ext uri="{BB962C8B-B14F-4D97-AF65-F5344CB8AC3E}">
        <p14:creationId xmlns:p14="http://schemas.microsoft.com/office/powerpoint/2010/main" val="389887029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56CE0106-DD85-43C5-B8BA-3D629067346B}" type="slidenum">
              <a:rPr lang="zh-CN" altLang="en-AU"/>
              <a:pPr/>
              <a:t>10</a:t>
            </a:fld>
            <a:endParaRPr lang="en-AU" altLang="zh-CN"/>
          </a:p>
        </p:txBody>
      </p:sp>
      <p:sp>
        <p:nvSpPr>
          <p:cNvPr id="47106" name="Rectangle 2"/>
          <p:cNvSpPr>
            <a:spLocks noGrp="1" noChangeArrowheads="1"/>
          </p:cNvSpPr>
          <p:nvPr>
            <p:ph type="title"/>
          </p:nvPr>
        </p:nvSpPr>
        <p:spPr>
          <a:xfrm>
            <a:off x="457200" y="292100"/>
            <a:ext cx="8229600" cy="615950"/>
          </a:xfrm>
        </p:spPr>
        <p:txBody>
          <a:bodyPr/>
          <a:lstStyle/>
          <a:p>
            <a:r>
              <a:rPr lang="en-US" altLang="zh-CN" sz="3200">
                <a:solidFill>
                  <a:schemeClr val="tx1"/>
                </a:solidFill>
                <a:ea typeface="宋体" charset="-122"/>
              </a:rPr>
              <a:t> </a:t>
            </a:r>
            <a:r>
              <a:rPr lang="zh-CN" altLang="en-US" sz="3200">
                <a:solidFill>
                  <a:schemeClr val="tx1"/>
                </a:solidFill>
                <a:ea typeface="宋体" charset="-122"/>
              </a:rPr>
              <a:t>色标法</a:t>
            </a:r>
            <a:r>
              <a:rPr lang="en-US" altLang="zh-CN" sz="3200">
                <a:solidFill>
                  <a:schemeClr val="tx1"/>
                </a:solidFill>
                <a:ea typeface="宋体" charset="-122"/>
              </a:rPr>
              <a:t>:</a:t>
            </a:r>
            <a:endParaRPr lang="en-AU" altLang="zh-CN" sz="3200">
              <a:solidFill>
                <a:schemeClr val="tx1"/>
              </a:solidFill>
              <a:ea typeface="宋体" charset="-122"/>
            </a:endParaRPr>
          </a:p>
        </p:txBody>
      </p:sp>
      <p:pic>
        <p:nvPicPr>
          <p:cNvPr id="47108" name="Picture 4" descr="d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1052513"/>
            <a:ext cx="7561263" cy="5184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96397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2000"/>
                                        <p:tgtEl>
                                          <p:spTgt spid="47108"/>
                                        </p:tgtEl>
                                      </p:cBhvr>
                                    </p:animEffect>
                                    <p:anim calcmode="lin" valueType="num">
                                      <p:cBhvr>
                                        <p:cTn id="8" dur="2000" fill="hold"/>
                                        <p:tgtEl>
                                          <p:spTgt spid="47108"/>
                                        </p:tgtEl>
                                        <p:attrNameLst>
                                          <p:attrName>style.rotation</p:attrName>
                                        </p:attrNameLst>
                                      </p:cBhvr>
                                      <p:tavLst>
                                        <p:tav tm="0">
                                          <p:val>
                                            <p:fltVal val="720"/>
                                          </p:val>
                                        </p:tav>
                                        <p:tav tm="100000">
                                          <p:val>
                                            <p:fltVal val="0"/>
                                          </p:val>
                                        </p:tav>
                                      </p:tavLst>
                                    </p:anim>
                                    <p:anim calcmode="lin" valueType="num">
                                      <p:cBhvr>
                                        <p:cTn id="9" dur="2000" fill="hold"/>
                                        <p:tgtEl>
                                          <p:spTgt spid="47108"/>
                                        </p:tgtEl>
                                        <p:attrNameLst>
                                          <p:attrName>ppt_h</p:attrName>
                                        </p:attrNameLst>
                                      </p:cBhvr>
                                      <p:tavLst>
                                        <p:tav tm="0">
                                          <p:val>
                                            <p:fltVal val="0"/>
                                          </p:val>
                                        </p:tav>
                                        <p:tav tm="100000">
                                          <p:val>
                                            <p:strVal val="#ppt_h"/>
                                          </p:val>
                                        </p:tav>
                                      </p:tavLst>
                                    </p:anim>
                                    <p:anim calcmode="lin" valueType="num">
                                      <p:cBhvr>
                                        <p:cTn id="10" dur="2000" fill="hold"/>
                                        <p:tgtEl>
                                          <p:spTgt spid="4710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8250F910-F4AA-4EF9-A913-52F357436259}" type="slidenum">
              <a:rPr lang="zh-CN" altLang="en-AU"/>
              <a:pPr/>
              <a:t>11</a:t>
            </a:fld>
            <a:endParaRPr lang="en-AU" altLang="zh-CN"/>
          </a:p>
        </p:txBody>
      </p:sp>
      <p:sp>
        <p:nvSpPr>
          <p:cNvPr id="150530" name="Rectangle 2"/>
          <p:cNvSpPr>
            <a:spLocks noGrp="1" noChangeArrowheads="1"/>
          </p:cNvSpPr>
          <p:nvPr>
            <p:ph type="title"/>
          </p:nvPr>
        </p:nvSpPr>
        <p:spPr>
          <a:xfrm>
            <a:off x="86816" y="292100"/>
            <a:ext cx="8229600" cy="1049338"/>
          </a:xfrm>
        </p:spPr>
        <p:txBody>
          <a:bodyPr/>
          <a:lstStyle/>
          <a:p>
            <a:pPr algn="l"/>
            <a:r>
              <a:rPr lang="en-US" altLang="zh-CN" sz="4000" dirty="0">
                <a:ea typeface="宋体" charset="-122"/>
              </a:rPr>
              <a:t>6.</a:t>
            </a:r>
            <a:r>
              <a:rPr lang="zh-CN" altLang="en-US" sz="4000" dirty="0">
                <a:ea typeface="宋体" charset="-122"/>
              </a:rPr>
              <a:t>色环电阻第一环如何确定</a:t>
            </a:r>
            <a:r>
              <a:rPr lang="en-US" altLang="zh-CN" sz="4000" dirty="0">
                <a:ea typeface="宋体" charset="-122"/>
              </a:rPr>
              <a:t>:</a:t>
            </a:r>
            <a:endParaRPr lang="en-AU" altLang="zh-CN" sz="4000" dirty="0">
              <a:ea typeface="宋体" charset="-122"/>
            </a:endParaRPr>
          </a:p>
        </p:txBody>
      </p:sp>
      <p:sp>
        <p:nvSpPr>
          <p:cNvPr id="150531" name="Rectangle 3"/>
          <p:cNvSpPr>
            <a:spLocks noGrp="1" noChangeArrowheads="1"/>
          </p:cNvSpPr>
          <p:nvPr>
            <p:ph type="body" idx="1"/>
          </p:nvPr>
        </p:nvSpPr>
        <p:spPr>
          <a:xfrm>
            <a:off x="250825" y="1268413"/>
            <a:ext cx="8642350" cy="4897437"/>
          </a:xfrm>
        </p:spPr>
        <p:txBody>
          <a:bodyPr/>
          <a:lstStyle/>
          <a:p>
            <a:pPr>
              <a:lnSpc>
                <a:spcPct val="110000"/>
              </a:lnSpc>
              <a:buFontTx/>
              <a:buNone/>
            </a:pPr>
            <a:r>
              <a:rPr lang="en-US" dirty="0"/>
              <a:t>a.</a:t>
            </a:r>
            <a:r>
              <a:rPr lang="zh-CN" altLang="en-US" dirty="0">
                <a:ea typeface="宋体" charset="-122"/>
              </a:rPr>
              <a:t>四环电阻</a:t>
            </a:r>
            <a:r>
              <a:rPr lang="en-US" altLang="zh-CN" dirty="0">
                <a:ea typeface="宋体" charset="-122"/>
              </a:rPr>
              <a:t>:</a:t>
            </a:r>
          </a:p>
          <a:p>
            <a:pPr>
              <a:lnSpc>
                <a:spcPct val="110000"/>
              </a:lnSpc>
              <a:buFontTx/>
              <a:buNone/>
            </a:pPr>
            <a:r>
              <a:rPr lang="en-US" altLang="zh-CN" sz="2800" dirty="0">
                <a:ea typeface="宋体" charset="-122"/>
              </a:rPr>
              <a:t>	</a:t>
            </a:r>
            <a:r>
              <a:rPr lang="zh-CN" altLang="en-US" sz="2800" dirty="0">
                <a:ea typeface="宋体" charset="-122"/>
              </a:rPr>
              <a:t>因表示误差的色环只有金色或银色</a:t>
            </a:r>
            <a:r>
              <a:rPr lang="en-US" altLang="zh-CN" sz="2800" dirty="0">
                <a:ea typeface="宋体" charset="-122"/>
              </a:rPr>
              <a:t>,</a:t>
            </a:r>
            <a:r>
              <a:rPr lang="zh-CN" altLang="en-US" sz="2800" dirty="0">
                <a:ea typeface="宋体" charset="-122"/>
              </a:rPr>
              <a:t>色环中的金色或银色环一定是第四环</a:t>
            </a:r>
            <a:r>
              <a:rPr lang="en-US" altLang="zh-CN" sz="2800" dirty="0">
                <a:ea typeface="宋体" charset="-122"/>
              </a:rPr>
              <a:t>.</a:t>
            </a:r>
          </a:p>
          <a:p>
            <a:pPr>
              <a:lnSpc>
                <a:spcPct val="110000"/>
              </a:lnSpc>
              <a:buFontTx/>
              <a:buNone/>
            </a:pPr>
            <a:r>
              <a:rPr lang="en-US" altLang="zh-CN" dirty="0">
                <a:ea typeface="宋体" charset="-122"/>
              </a:rPr>
              <a:t>b.</a:t>
            </a:r>
            <a:r>
              <a:rPr lang="zh-CN" altLang="en-US" dirty="0">
                <a:ea typeface="宋体" charset="-122"/>
              </a:rPr>
              <a:t>五环电阻</a:t>
            </a:r>
            <a:r>
              <a:rPr lang="en-US" altLang="zh-CN" dirty="0">
                <a:ea typeface="宋体" charset="-122"/>
              </a:rPr>
              <a:t>:</a:t>
            </a:r>
          </a:p>
          <a:p>
            <a:pPr>
              <a:lnSpc>
                <a:spcPct val="110000"/>
              </a:lnSpc>
              <a:buFontTx/>
              <a:buNone/>
            </a:pPr>
            <a:r>
              <a:rPr lang="en-US" altLang="zh-CN" sz="2800" dirty="0">
                <a:ea typeface="宋体" charset="-122"/>
              </a:rPr>
              <a:t>	(1)</a:t>
            </a:r>
            <a:r>
              <a:rPr lang="zh-CN" altLang="en-US" sz="2800" dirty="0">
                <a:ea typeface="宋体" charset="-122"/>
              </a:rPr>
              <a:t>从阻值范围判断</a:t>
            </a:r>
            <a:r>
              <a:rPr lang="en-US" altLang="zh-CN" sz="2800" dirty="0">
                <a:ea typeface="宋体" charset="-122"/>
              </a:rPr>
              <a:t>:</a:t>
            </a:r>
            <a:r>
              <a:rPr lang="zh-CN" altLang="en-US" sz="2800" dirty="0">
                <a:ea typeface="宋体" charset="-122"/>
              </a:rPr>
              <a:t>因为一般电阻范围是</a:t>
            </a:r>
            <a:r>
              <a:rPr lang="en-US" altLang="zh-CN" sz="2800" dirty="0">
                <a:ea typeface="宋体" charset="-122"/>
              </a:rPr>
              <a:t>0-10M,</a:t>
            </a:r>
            <a:r>
              <a:rPr lang="zh-CN" altLang="en-US" sz="2800" dirty="0">
                <a:ea typeface="宋体" charset="-122"/>
              </a:rPr>
              <a:t>如果我们读出的阻值超过这个范围</a:t>
            </a:r>
            <a:r>
              <a:rPr lang="en-US" altLang="zh-CN" sz="2800" dirty="0">
                <a:ea typeface="宋体" charset="-122"/>
              </a:rPr>
              <a:t>,</a:t>
            </a:r>
            <a:r>
              <a:rPr lang="zh-CN" altLang="en-US" sz="2800" dirty="0">
                <a:ea typeface="宋体" charset="-122"/>
              </a:rPr>
              <a:t>可能是第一环选错了</a:t>
            </a:r>
            <a:r>
              <a:rPr lang="en-US" altLang="zh-CN" sz="2800" dirty="0">
                <a:ea typeface="宋体" charset="-122"/>
              </a:rPr>
              <a:t>.</a:t>
            </a:r>
          </a:p>
          <a:p>
            <a:pPr>
              <a:lnSpc>
                <a:spcPct val="110000"/>
              </a:lnSpc>
              <a:buFontTx/>
              <a:buNone/>
            </a:pPr>
            <a:r>
              <a:rPr lang="en-US" altLang="zh-CN" sz="2800" dirty="0">
                <a:ea typeface="宋体" charset="-122"/>
              </a:rPr>
              <a:t>	(2)</a:t>
            </a:r>
            <a:r>
              <a:rPr lang="zh-CN" altLang="en-US" sz="2800" dirty="0">
                <a:ea typeface="宋体" charset="-122"/>
              </a:rPr>
              <a:t>从误差环的颜色判断</a:t>
            </a:r>
            <a:r>
              <a:rPr lang="en-US" altLang="zh-CN" sz="2800" dirty="0">
                <a:ea typeface="宋体" charset="-122"/>
              </a:rPr>
              <a:t>:</a:t>
            </a:r>
            <a:r>
              <a:rPr lang="zh-CN" altLang="en-US" sz="2800" dirty="0">
                <a:ea typeface="宋体" charset="-122"/>
              </a:rPr>
              <a:t>表示误差的色环颜色有银、金、紫、蓝、绿、红、棕</a:t>
            </a:r>
            <a:r>
              <a:rPr lang="en-US" altLang="zh-CN" sz="2800" dirty="0">
                <a:ea typeface="宋体" charset="-122"/>
              </a:rPr>
              <a:t>.</a:t>
            </a:r>
            <a:r>
              <a:rPr lang="zh-CN" altLang="en-US" sz="2800" dirty="0">
                <a:ea typeface="宋体" charset="-122"/>
              </a:rPr>
              <a:t>如里靠近电阻器端头的色环不是误差颜色</a:t>
            </a:r>
            <a:r>
              <a:rPr lang="en-US" altLang="zh-CN" sz="2800" dirty="0">
                <a:ea typeface="宋体" charset="-122"/>
              </a:rPr>
              <a:t>,</a:t>
            </a:r>
            <a:r>
              <a:rPr lang="zh-CN" altLang="en-US" sz="2800" dirty="0">
                <a:ea typeface="宋体" charset="-122"/>
              </a:rPr>
              <a:t>则可确定为第一环</a:t>
            </a:r>
            <a:r>
              <a:rPr lang="en-US" altLang="zh-CN" sz="2800" dirty="0">
                <a:ea typeface="宋体" charset="-122"/>
              </a:rPr>
              <a:t>.</a:t>
            </a:r>
            <a:endParaRPr lang="en-AU" altLang="zh-CN" sz="2800" dirty="0">
              <a:ea typeface="宋体" charset="-122"/>
            </a:endParaRPr>
          </a:p>
        </p:txBody>
      </p:sp>
    </p:spTree>
    <p:extLst>
      <p:ext uri="{BB962C8B-B14F-4D97-AF65-F5344CB8AC3E}">
        <p14:creationId xmlns:p14="http://schemas.microsoft.com/office/powerpoint/2010/main" val="1097238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wipe(down)">
                                      <p:cBhvr>
                                        <p:cTn id="7" dur="580">
                                          <p:stCondLst>
                                            <p:cond delay="0"/>
                                          </p:stCondLst>
                                        </p:cTn>
                                        <p:tgtEl>
                                          <p:spTgt spid="150531">
                                            <p:txEl>
                                              <p:pRg st="0" end="0"/>
                                            </p:txEl>
                                          </p:spTgt>
                                        </p:tgtEl>
                                      </p:cBhvr>
                                    </p:animEffect>
                                    <p:anim calcmode="lin" valueType="num">
                                      <p:cBhvr>
                                        <p:cTn id="8" dur="1822" tmFilter="0,0; 0.14,0.36; 0.43,0.73; 0.71,0.91; 1.0,1.0">
                                          <p:stCondLst>
                                            <p:cond delay="0"/>
                                          </p:stCondLst>
                                        </p:cTn>
                                        <p:tgtEl>
                                          <p:spTgt spid="15053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053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053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053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053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50531">
                                            <p:txEl>
                                              <p:pRg st="0" end="0"/>
                                            </p:txEl>
                                          </p:spTgt>
                                        </p:tgtEl>
                                      </p:cBhvr>
                                      <p:to x="100000" y="60000"/>
                                    </p:animScale>
                                    <p:animScale>
                                      <p:cBhvr>
                                        <p:cTn id="14" dur="166" decel="50000">
                                          <p:stCondLst>
                                            <p:cond delay="676"/>
                                          </p:stCondLst>
                                        </p:cTn>
                                        <p:tgtEl>
                                          <p:spTgt spid="150531">
                                            <p:txEl>
                                              <p:pRg st="0" end="0"/>
                                            </p:txEl>
                                          </p:spTgt>
                                        </p:tgtEl>
                                      </p:cBhvr>
                                      <p:to x="100000" y="100000"/>
                                    </p:animScale>
                                    <p:animScale>
                                      <p:cBhvr>
                                        <p:cTn id="15" dur="26">
                                          <p:stCondLst>
                                            <p:cond delay="1312"/>
                                          </p:stCondLst>
                                        </p:cTn>
                                        <p:tgtEl>
                                          <p:spTgt spid="150531">
                                            <p:txEl>
                                              <p:pRg st="0" end="0"/>
                                            </p:txEl>
                                          </p:spTgt>
                                        </p:tgtEl>
                                      </p:cBhvr>
                                      <p:to x="100000" y="80000"/>
                                    </p:animScale>
                                    <p:animScale>
                                      <p:cBhvr>
                                        <p:cTn id="16" dur="166" decel="50000">
                                          <p:stCondLst>
                                            <p:cond delay="1338"/>
                                          </p:stCondLst>
                                        </p:cTn>
                                        <p:tgtEl>
                                          <p:spTgt spid="150531">
                                            <p:txEl>
                                              <p:pRg st="0" end="0"/>
                                            </p:txEl>
                                          </p:spTgt>
                                        </p:tgtEl>
                                      </p:cBhvr>
                                      <p:to x="100000" y="100000"/>
                                    </p:animScale>
                                    <p:animScale>
                                      <p:cBhvr>
                                        <p:cTn id="17" dur="26">
                                          <p:stCondLst>
                                            <p:cond delay="1642"/>
                                          </p:stCondLst>
                                        </p:cTn>
                                        <p:tgtEl>
                                          <p:spTgt spid="150531">
                                            <p:txEl>
                                              <p:pRg st="0" end="0"/>
                                            </p:txEl>
                                          </p:spTgt>
                                        </p:tgtEl>
                                      </p:cBhvr>
                                      <p:to x="100000" y="90000"/>
                                    </p:animScale>
                                    <p:animScale>
                                      <p:cBhvr>
                                        <p:cTn id="18" dur="166" decel="50000">
                                          <p:stCondLst>
                                            <p:cond delay="1668"/>
                                          </p:stCondLst>
                                        </p:cTn>
                                        <p:tgtEl>
                                          <p:spTgt spid="150531">
                                            <p:txEl>
                                              <p:pRg st="0" end="0"/>
                                            </p:txEl>
                                          </p:spTgt>
                                        </p:tgtEl>
                                      </p:cBhvr>
                                      <p:to x="100000" y="100000"/>
                                    </p:animScale>
                                    <p:animScale>
                                      <p:cBhvr>
                                        <p:cTn id="19" dur="26">
                                          <p:stCondLst>
                                            <p:cond delay="1808"/>
                                          </p:stCondLst>
                                        </p:cTn>
                                        <p:tgtEl>
                                          <p:spTgt spid="150531">
                                            <p:txEl>
                                              <p:pRg st="0" end="0"/>
                                            </p:txEl>
                                          </p:spTgt>
                                        </p:tgtEl>
                                      </p:cBhvr>
                                      <p:to x="100000" y="95000"/>
                                    </p:animScale>
                                    <p:animScale>
                                      <p:cBhvr>
                                        <p:cTn id="20" dur="166" decel="50000">
                                          <p:stCondLst>
                                            <p:cond delay="1834"/>
                                          </p:stCondLst>
                                        </p:cTn>
                                        <p:tgtEl>
                                          <p:spTgt spid="150531">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150531">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150531">
                                            <p:txEl>
                                              <p:pRg st="1" end="1"/>
                                            </p:txEl>
                                          </p:spTgt>
                                        </p:tgtEl>
                                        <p:attrNameLst>
                                          <p:attrName>ppt_w</p:attrName>
                                        </p:attrNameLst>
                                      </p:cBhvr>
                                    </p:anim>
                                    <p:anim by="(#ppt_w*0.50)" calcmode="lin" valueType="num">
                                      <p:cBhvr>
                                        <p:cTn id="26" dur="500" decel="50000" autoRev="1" fill="hold">
                                          <p:stCondLst>
                                            <p:cond delay="0"/>
                                          </p:stCondLst>
                                        </p:cTn>
                                        <p:tgtEl>
                                          <p:spTgt spid="150531">
                                            <p:txEl>
                                              <p:pRg st="1" end="1"/>
                                            </p:txEl>
                                          </p:spTgt>
                                        </p:tgtEl>
                                        <p:attrNameLst>
                                          <p:attrName>ppt_x</p:attrName>
                                        </p:attrNameLst>
                                      </p:cBhvr>
                                    </p:anim>
                                    <p:anim from="(-#ppt_h/2)" to="(#ppt_y)" calcmode="lin" valueType="num">
                                      <p:cBhvr>
                                        <p:cTn id="27" dur="1000" fill="hold">
                                          <p:stCondLst>
                                            <p:cond delay="0"/>
                                          </p:stCondLst>
                                        </p:cTn>
                                        <p:tgtEl>
                                          <p:spTgt spid="150531">
                                            <p:txEl>
                                              <p:pRg st="1" end="1"/>
                                            </p:txEl>
                                          </p:spTgt>
                                        </p:tgtEl>
                                        <p:attrNameLst>
                                          <p:attrName>ppt_y</p:attrName>
                                        </p:attrNameLst>
                                      </p:cBhvr>
                                    </p:anim>
                                    <p:animRot by="21600000">
                                      <p:cBhvr>
                                        <p:cTn id="28" dur="1000" fill="hold">
                                          <p:stCondLst>
                                            <p:cond delay="0"/>
                                          </p:stCondLst>
                                        </p:cTn>
                                        <p:tgtEl>
                                          <p:spTgt spid="150531">
                                            <p:txEl>
                                              <p:pRg st="1" end="1"/>
                                            </p:txEl>
                                          </p:spTgt>
                                        </p:tgtEl>
                                        <p:attrNameLst>
                                          <p:attrName>r</p:attrName>
                                        </p:attrNameLst>
                                      </p:cBhvr>
                                    </p:animRot>
                                  </p:childTnLst>
                                </p:cTn>
                              </p:par>
                            </p:childTnLst>
                          </p:cTn>
                        </p:par>
                      </p:childTnLst>
                    </p:cTn>
                  </p:par>
                  <p:par>
                    <p:cTn id="29" fill="hold" nodeType="clickPar">
                      <p:stCondLst>
                        <p:cond delay="indefinite"/>
                      </p:stCondLst>
                      <p:childTnLst>
                        <p:par>
                          <p:cTn id="30" fill="hold" nodeType="withGroup">
                            <p:stCondLst>
                              <p:cond delay="0"/>
                            </p:stCondLst>
                            <p:childTnLst>
                              <p:par>
                                <p:cTn id="31" presetID="30" presetClass="entr" presetSubtype="0" fill="hold" nodeType="clickEffect">
                                  <p:stCondLst>
                                    <p:cond delay="0"/>
                                  </p:stCondLst>
                                  <p:childTnLst>
                                    <p:set>
                                      <p:cBhvr>
                                        <p:cTn id="32" dur="1" fill="hold">
                                          <p:stCondLst>
                                            <p:cond delay="0"/>
                                          </p:stCondLst>
                                        </p:cTn>
                                        <p:tgtEl>
                                          <p:spTgt spid="150531">
                                            <p:txEl>
                                              <p:pRg st="2" end="2"/>
                                            </p:txEl>
                                          </p:spTgt>
                                        </p:tgtEl>
                                        <p:attrNameLst>
                                          <p:attrName>style.visibility</p:attrName>
                                        </p:attrNameLst>
                                      </p:cBhvr>
                                      <p:to>
                                        <p:strVal val="visible"/>
                                      </p:to>
                                    </p:set>
                                    <p:animEffect transition="in" filter="fade">
                                      <p:cBhvr>
                                        <p:cTn id="33" dur="800" decel="100000"/>
                                        <p:tgtEl>
                                          <p:spTgt spid="150531">
                                            <p:txEl>
                                              <p:pRg st="2" end="2"/>
                                            </p:txEl>
                                          </p:spTgt>
                                        </p:tgtEl>
                                      </p:cBhvr>
                                    </p:animEffect>
                                    <p:anim calcmode="lin" valueType="num">
                                      <p:cBhvr>
                                        <p:cTn id="34" dur="800" decel="100000" fill="hold"/>
                                        <p:tgtEl>
                                          <p:spTgt spid="150531">
                                            <p:txEl>
                                              <p:pRg st="2" end="2"/>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150531">
                                            <p:txEl>
                                              <p:pRg st="2" end="2"/>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150531">
                                            <p:txEl>
                                              <p:pRg st="2" end="2"/>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50531">
                                            <p:txEl>
                                              <p:pRg st="2" end="2"/>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5053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5" presetClass="entr" presetSubtype="0" fill="hold" nodeType="clickEffect">
                                  <p:stCondLst>
                                    <p:cond delay="0"/>
                                  </p:stCondLst>
                                  <p:childTnLst>
                                    <p:set>
                                      <p:cBhvr>
                                        <p:cTn id="42" dur="1" fill="hold">
                                          <p:stCondLst>
                                            <p:cond delay="0"/>
                                          </p:stCondLst>
                                        </p:cTn>
                                        <p:tgtEl>
                                          <p:spTgt spid="150531">
                                            <p:txEl>
                                              <p:pRg st="3" end="3"/>
                                            </p:txEl>
                                          </p:spTgt>
                                        </p:tgtEl>
                                        <p:attrNameLst>
                                          <p:attrName>style.visibility</p:attrName>
                                        </p:attrNameLst>
                                      </p:cBhvr>
                                      <p:to>
                                        <p:strVal val="visible"/>
                                      </p:to>
                                    </p:set>
                                    <p:animEffect transition="in" filter="fade">
                                      <p:cBhvr>
                                        <p:cTn id="43" dur="2000"/>
                                        <p:tgtEl>
                                          <p:spTgt spid="150531">
                                            <p:txEl>
                                              <p:pRg st="3" end="3"/>
                                            </p:txEl>
                                          </p:spTgt>
                                        </p:tgtEl>
                                      </p:cBhvr>
                                    </p:animEffect>
                                    <p:anim calcmode="lin" valueType="num">
                                      <p:cBhvr>
                                        <p:cTn id="44" dur="2000" fill="hold"/>
                                        <p:tgtEl>
                                          <p:spTgt spid="150531">
                                            <p:txEl>
                                              <p:pRg st="3" end="3"/>
                                            </p:txEl>
                                          </p:spTgt>
                                        </p:tgtEl>
                                        <p:attrNameLst>
                                          <p:attrName>style.rotation</p:attrName>
                                        </p:attrNameLst>
                                      </p:cBhvr>
                                      <p:tavLst>
                                        <p:tav tm="0">
                                          <p:val>
                                            <p:fltVal val="720"/>
                                          </p:val>
                                        </p:tav>
                                        <p:tav tm="100000">
                                          <p:val>
                                            <p:fltVal val="0"/>
                                          </p:val>
                                        </p:tav>
                                      </p:tavLst>
                                    </p:anim>
                                    <p:anim calcmode="lin" valueType="num">
                                      <p:cBhvr>
                                        <p:cTn id="45" dur="2000" fill="hold"/>
                                        <p:tgtEl>
                                          <p:spTgt spid="150531">
                                            <p:txEl>
                                              <p:pRg st="3" end="3"/>
                                            </p:txEl>
                                          </p:spTgt>
                                        </p:tgtEl>
                                        <p:attrNameLst>
                                          <p:attrName>ppt_h</p:attrName>
                                        </p:attrNameLst>
                                      </p:cBhvr>
                                      <p:tavLst>
                                        <p:tav tm="0">
                                          <p:val>
                                            <p:fltVal val="0"/>
                                          </p:val>
                                        </p:tav>
                                        <p:tav tm="100000">
                                          <p:val>
                                            <p:strVal val="#ppt_h"/>
                                          </p:val>
                                        </p:tav>
                                      </p:tavLst>
                                    </p:anim>
                                    <p:anim calcmode="lin" valueType="num">
                                      <p:cBhvr>
                                        <p:cTn id="46" dur="2000" fill="hold"/>
                                        <p:tgtEl>
                                          <p:spTgt spid="150531">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nodeType="clickEffect">
                                  <p:stCondLst>
                                    <p:cond delay="0"/>
                                  </p:stCondLst>
                                  <p:childTnLst>
                                    <p:set>
                                      <p:cBhvr>
                                        <p:cTn id="50" dur="1" fill="hold">
                                          <p:stCondLst>
                                            <p:cond delay="0"/>
                                          </p:stCondLst>
                                        </p:cTn>
                                        <p:tgtEl>
                                          <p:spTgt spid="150531">
                                            <p:txEl>
                                              <p:pRg st="4" end="4"/>
                                            </p:txEl>
                                          </p:spTgt>
                                        </p:tgtEl>
                                        <p:attrNameLst>
                                          <p:attrName>style.visibility</p:attrName>
                                        </p:attrNameLst>
                                      </p:cBhvr>
                                      <p:to>
                                        <p:strVal val="visible"/>
                                      </p:to>
                                    </p:set>
                                    <p:animEffect transition="in" filter="fade">
                                      <p:cBhvr>
                                        <p:cTn id="51" dur="1000"/>
                                        <p:tgtEl>
                                          <p:spTgt spid="150531">
                                            <p:txEl>
                                              <p:pRg st="4" end="4"/>
                                            </p:txEl>
                                          </p:spTgt>
                                        </p:tgtEl>
                                      </p:cBhvr>
                                    </p:animEffect>
                                    <p:anim calcmode="lin" valueType="num">
                                      <p:cBhvr>
                                        <p:cTn id="52" dur="1000" fill="hold"/>
                                        <p:tgtEl>
                                          <p:spTgt spid="150531">
                                            <p:txEl>
                                              <p:pRg st="4" end="4"/>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150531">
                                            <p:txEl>
                                              <p:pRg st="4" end="4"/>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5053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814391D9-A1C1-4711-8AF2-51C720FA52F6}" type="slidenum">
              <a:rPr lang="zh-CN" altLang="en-AU"/>
              <a:pPr/>
              <a:t>12</a:t>
            </a:fld>
            <a:endParaRPr lang="en-AU" altLang="zh-CN"/>
          </a:p>
        </p:txBody>
      </p:sp>
      <p:sp>
        <p:nvSpPr>
          <p:cNvPr id="152578" name="Rectangle 2"/>
          <p:cNvSpPr>
            <a:spLocks noGrp="1" noChangeArrowheads="1"/>
          </p:cNvSpPr>
          <p:nvPr>
            <p:ph type="title"/>
          </p:nvPr>
        </p:nvSpPr>
        <p:spPr>
          <a:xfrm>
            <a:off x="457200" y="292100"/>
            <a:ext cx="8229600" cy="760413"/>
          </a:xfrm>
        </p:spPr>
        <p:txBody>
          <a:bodyPr/>
          <a:lstStyle/>
          <a:p>
            <a:pPr algn="l"/>
            <a:r>
              <a:rPr lang="en-US" altLang="zh-CN" sz="4000" dirty="0">
                <a:ea typeface="宋体" charset="-122"/>
              </a:rPr>
              <a:t>7.</a:t>
            </a:r>
            <a:r>
              <a:rPr lang="zh-CN" altLang="en-US" sz="4000" dirty="0">
                <a:ea typeface="宋体" charset="-122"/>
              </a:rPr>
              <a:t>普通电阻的选用常识</a:t>
            </a:r>
            <a:r>
              <a:rPr lang="en-US" altLang="zh-CN" sz="4000" dirty="0">
                <a:ea typeface="宋体" charset="-122"/>
              </a:rPr>
              <a:t>:</a:t>
            </a:r>
            <a:endParaRPr lang="en-AU" altLang="zh-CN" sz="4000" dirty="0">
              <a:ea typeface="宋体" charset="-122"/>
            </a:endParaRPr>
          </a:p>
        </p:txBody>
      </p:sp>
      <p:sp>
        <p:nvSpPr>
          <p:cNvPr id="152579" name="Rectangle 3"/>
          <p:cNvSpPr>
            <a:spLocks noGrp="1" noChangeArrowheads="1"/>
          </p:cNvSpPr>
          <p:nvPr>
            <p:ph type="body" idx="1"/>
          </p:nvPr>
        </p:nvSpPr>
        <p:spPr>
          <a:xfrm>
            <a:off x="457200" y="1125538"/>
            <a:ext cx="8229600" cy="5327650"/>
          </a:xfrm>
        </p:spPr>
        <p:txBody>
          <a:bodyPr/>
          <a:lstStyle/>
          <a:p>
            <a:pPr>
              <a:lnSpc>
                <a:spcPct val="110000"/>
              </a:lnSpc>
              <a:buFontTx/>
              <a:buNone/>
            </a:pPr>
            <a:r>
              <a:rPr lang="en-US" altLang="zh-CN" sz="2800">
                <a:ea typeface="宋体" charset="-122"/>
              </a:rPr>
              <a:t>a.</a:t>
            </a:r>
            <a:r>
              <a:rPr lang="zh-CN" altLang="en-US" sz="2800">
                <a:ea typeface="宋体" charset="-122"/>
              </a:rPr>
              <a:t>正确选有电阻器的阻值和误差</a:t>
            </a:r>
            <a:r>
              <a:rPr lang="en-US" altLang="zh-CN" sz="2800">
                <a:ea typeface="宋体" charset="-122"/>
              </a:rPr>
              <a:t>:</a:t>
            </a:r>
          </a:p>
          <a:p>
            <a:pPr>
              <a:lnSpc>
                <a:spcPct val="110000"/>
              </a:lnSpc>
              <a:buFontTx/>
              <a:buNone/>
            </a:pPr>
            <a:r>
              <a:rPr lang="zh-CN" altLang="en-US">
                <a:ea typeface="宋体" charset="-122"/>
              </a:rPr>
              <a:t>	</a:t>
            </a:r>
            <a:r>
              <a:rPr lang="zh-CN" altLang="en-US" sz="2400">
                <a:ea typeface="宋体" charset="-122"/>
              </a:rPr>
              <a:t>阻值选用</a:t>
            </a:r>
            <a:r>
              <a:rPr lang="en-US" altLang="zh-CN" sz="2400">
                <a:ea typeface="宋体" charset="-122"/>
              </a:rPr>
              <a:t>:</a:t>
            </a:r>
            <a:r>
              <a:rPr lang="zh-CN" altLang="en-US" sz="2400">
                <a:ea typeface="宋体" charset="-122"/>
              </a:rPr>
              <a:t>原则是所用电阻器的标称阻值与所需电阻器阻值差值越小越好</a:t>
            </a:r>
            <a:r>
              <a:rPr lang="en-US" altLang="zh-CN" sz="2400">
                <a:ea typeface="宋体" charset="-122"/>
              </a:rPr>
              <a:t>.</a:t>
            </a:r>
          </a:p>
          <a:p>
            <a:pPr>
              <a:lnSpc>
                <a:spcPct val="110000"/>
              </a:lnSpc>
              <a:buFontTx/>
              <a:buNone/>
            </a:pPr>
            <a:r>
              <a:rPr lang="en-US" altLang="zh-CN" sz="2400">
                <a:ea typeface="宋体" charset="-122"/>
              </a:rPr>
              <a:t>	</a:t>
            </a:r>
            <a:r>
              <a:rPr lang="zh-CN" altLang="en-US" sz="2400">
                <a:ea typeface="宋体" charset="-122"/>
              </a:rPr>
              <a:t>误差选用</a:t>
            </a:r>
            <a:r>
              <a:rPr lang="en-US" altLang="zh-CN" sz="2400">
                <a:ea typeface="宋体" charset="-122"/>
              </a:rPr>
              <a:t>:</a:t>
            </a:r>
            <a:r>
              <a:rPr lang="zh-CN" altLang="en-US" sz="2400">
                <a:ea typeface="宋体" charset="-122"/>
              </a:rPr>
              <a:t>时间常数</a:t>
            </a:r>
            <a:r>
              <a:rPr lang="en-US" altLang="zh-CN" sz="2400">
                <a:ea typeface="宋体" charset="-122"/>
              </a:rPr>
              <a:t>RC</a:t>
            </a:r>
            <a:r>
              <a:rPr lang="zh-CN" altLang="en-US" sz="2400">
                <a:ea typeface="宋体" charset="-122"/>
              </a:rPr>
              <a:t>电路所需电阻器的误差尽量小</a:t>
            </a:r>
            <a:r>
              <a:rPr lang="en-US" altLang="zh-CN" sz="2400">
                <a:ea typeface="宋体" charset="-122"/>
              </a:rPr>
              <a:t>.</a:t>
            </a:r>
            <a:r>
              <a:rPr lang="zh-CN" altLang="en-US" sz="2400">
                <a:ea typeface="宋体" charset="-122"/>
              </a:rPr>
              <a:t>一般可选</a:t>
            </a:r>
            <a:r>
              <a:rPr lang="en-US" altLang="zh-CN" sz="2400">
                <a:ea typeface="宋体" charset="-122"/>
              </a:rPr>
              <a:t>5%</a:t>
            </a:r>
            <a:r>
              <a:rPr lang="zh-CN" altLang="en-US" sz="2400">
                <a:ea typeface="宋体" charset="-122"/>
              </a:rPr>
              <a:t>以内</a:t>
            </a:r>
            <a:r>
              <a:rPr lang="en-US" altLang="zh-CN" sz="2400">
                <a:ea typeface="宋体" charset="-122"/>
              </a:rPr>
              <a:t>.</a:t>
            </a:r>
            <a:r>
              <a:rPr lang="zh-CN" altLang="en-US" sz="2400">
                <a:ea typeface="宋体" charset="-122"/>
              </a:rPr>
              <a:t>对退耦电路</a:t>
            </a:r>
            <a:r>
              <a:rPr lang="en-US" altLang="zh-CN" sz="2400">
                <a:ea typeface="宋体" charset="-122"/>
              </a:rPr>
              <a:t>,</a:t>
            </a:r>
            <a:r>
              <a:rPr lang="zh-CN" altLang="en-US" sz="2400">
                <a:ea typeface="宋体" charset="-122"/>
              </a:rPr>
              <a:t>反馈电路滤波电路负载电路对误差要求不太高</a:t>
            </a:r>
            <a:r>
              <a:rPr lang="en-US" altLang="zh-CN" sz="2400">
                <a:ea typeface="宋体" charset="-122"/>
              </a:rPr>
              <a:t>.</a:t>
            </a:r>
            <a:r>
              <a:rPr lang="zh-CN" altLang="en-US" sz="2400">
                <a:ea typeface="宋体" charset="-122"/>
              </a:rPr>
              <a:t>可选</a:t>
            </a:r>
            <a:r>
              <a:rPr lang="en-US" altLang="zh-CN" sz="2400">
                <a:ea typeface="宋体" charset="-122"/>
              </a:rPr>
              <a:t>10%-20%</a:t>
            </a:r>
            <a:r>
              <a:rPr lang="zh-CN" altLang="en-US" sz="2400">
                <a:ea typeface="宋体" charset="-122"/>
              </a:rPr>
              <a:t>的电阻器</a:t>
            </a:r>
            <a:r>
              <a:rPr lang="en-US" altLang="zh-CN" sz="2400">
                <a:ea typeface="宋体" charset="-122"/>
              </a:rPr>
              <a:t>.</a:t>
            </a:r>
          </a:p>
          <a:p>
            <a:pPr>
              <a:lnSpc>
                <a:spcPct val="110000"/>
              </a:lnSpc>
              <a:buFontTx/>
              <a:buNone/>
            </a:pPr>
            <a:r>
              <a:rPr lang="en-US" altLang="zh-CN" sz="2800">
                <a:ea typeface="宋体" charset="-122"/>
              </a:rPr>
              <a:t>b.</a:t>
            </a:r>
            <a:r>
              <a:rPr lang="zh-CN" altLang="en-US" sz="2800">
                <a:ea typeface="宋体" charset="-122"/>
              </a:rPr>
              <a:t>注意电阻器的极限参数</a:t>
            </a:r>
            <a:r>
              <a:rPr lang="en-US" altLang="zh-CN" sz="2800">
                <a:ea typeface="宋体" charset="-122"/>
              </a:rPr>
              <a:t>:</a:t>
            </a:r>
          </a:p>
          <a:p>
            <a:pPr>
              <a:lnSpc>
                <a:spcPct val="110000"/>
              </a:lnSpc>
              <a:buFontTx/>
              <a:buNone/>
            </a:pPr>
            <a:r>
              <a:rPr lang="en-US" altLang="zh-CN" sz="2400">
                <a:ea typeface="宋体" charset="-122"/>
              </a:rPr>
              <a:t>	</a:t>
            </a:r>
            <a:r>
              <a:rPr lang="zh-CN" altLang="en-US" sz="2400">
                <a:ea typeface="宋体" charset="-122"/>
              </a:rPr>
              <a:t>额定电压</a:t>
            </a:r>
            <a:r>
              <a:rPr lang="en-US" altLang="zh-CN" sz="2400">
                <a:ea typeface="宋体" charset="-122"/>
              </a:rPr>
              <a:t>:</a:t>
            </a:r>
            <a:r>
              <a:rPr lang="zh-CN" altLang="en-US" sz="2400">
                <a:ea typeface="宋体" charset="-122"/>
              </a:rPr>
              <a:t>当实际电压超过额定电压时</a:t>
            </a:r>
            <a:r>
              <a:rPr lang="en-US" altLang="zh-CN" sz="2400">
                <a:ea typeface="宋体" charset="-122"/>
              </a:rPr>
              <a:t>,</a:t>
            </a:r>
            <a:r>
              <a:rPr lang="zh-CN" altLang="en-US" sz="2400">
                <a:ea typeface="宋体" charset="-122"/>
              </a:rPr>
              <a:t>即便满足功率要求</a:t>
            </a:r>
            <a:r>
              <a:rPr lang="en-US" altLang="zh-CN" sz="2400">
                <a:ea typeface="宋体" charset="-122"/>
              </a:rPr>
              <a:t>,</a:t>
            </a:r>
            <a:r>
              <a:rPr lang="zh-CN" altLang="en-US" sz="2400">
                <a:ea typeface="宋体" charset="-122"/>
              </a:rPr>
              <a:t>电阻器也会被击穿损坏</a:t>
            </a:r>
            <a:r>
              <a:rPr lang="en-US" altLang="zh-CN" sz="2400">
                <a:ea typeface="宋体" charset="-122"/>
              </a:rPr>
              <a:t>.</a:t>
            </a:r>
          </a:p>
          <a:p>
            <a:pPr>
              <a:lnSpc>
                <a:spcPct val="110000"/>
              </a:lnSpc>
              <a:buFontTx/>
              <a:buNone/>
            </a:pPr>
            <a:r>
              <a:rPr lang="en-US" altLang="zh-CN" sz="2400">
                <a:ea typeface="宋体" charset="-122"/>
              </a:rPr>
              <a:t>	</a:t>
            </a:r>
            <a:r>
              <a:rPr lang="zh-CN" altLang="en-US" sz="2400">
                <a:ea typeface="宋体" charset="-122"/>
              </a:rPr>
              <a:t>额定功率</a:t>
            </a:r>
            <a:r>
              <a:rPr lang="en-US" altLang="zh-CN" sz="2400">
                <a:ea typeface="宋体" charset="-122"/>
              </a:rPr>
              <a:t>:</a:t>
            </a:r>
            <a:r>
              <a:rPr lang="zh-CN" altLang="en-US" sz="2400">
                <a:ea typeface="宋体" charset="-122"/>
              </a:rPr>
              <a:t>所选电阻器的额定功率应大于实际承受功率的两倍以上才能保证电阻器在电路中长期工作的可靠性</a:t>
            </a:r>
            <a:r>
              <a:rPr lang="en-US" altLang="zh-CN" sz="2400">
                <a:ea typeface="宋体" charset="-122"/>
              </a:rPr>
              <a:t>.</a:t>
            </a:r>
            <a:endParaRPr lang="en-AU" altLang="zh-CN" sz="2400">
              <a:ea typeface="宋体" charset="-122"/>
            </a:endParaRPr>
          </a:p>
        </p:txBody>
      </p:sp>
    </p:spTree>
    <p:extLst>
      <p:ext uri="{BB962C8B-B14F-4D97-AF65-F5344CB8AC3E}">
        <p14:creationId xmlns:p14="http://schemas.microsoft.com/office/powerpoint/2010/main" val="3443688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iterate type="lt">
                                    <p:tmPct val="0"/>
                                  </p:iterate>
                                  <p:childTnLst>
                                    <p:set>
                                      <p:cBhvr>
                                        <p:cTn id="6" dur="1" fill="hold">
                                          <p:stCondLst>
                                            <p:cond delay="0"/>
                                          </p:stCondLst>
                                        </p:cTn>
                                        <p:tgtEl>
                                          <p:spTgt spid="152579">
                                            <p:txEl>
                                              <p:pRg st="0" end="0"/>
                                            </p:txEl>
                                          </p:spTgt>
                                        </p:tgtEl>
                                        <p:attrNameLst>
                                          <p:attrName>style.visibility</p:attrName>
                                        </p:attrNameLst>
                                      </p:cBhvr>
                                      <p:to>
                                        <p:strVal val="visible"/>
                                      </p:to>
                                    </p:set>
                                    <p:anim calcmode="lin" valueType="num">
                                      <p:cBhvr>
                                        <p:cTn id="7" dur="500" fill="hold"/>
                                        <p:tgtEl>
                                          <p:spTgt spid="1525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257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52579">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5257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52579">
                                            <p:txEl>
                                              <p:pRg st="1" end="1"/>
                                            </p:txEl>
                                          </p:spTgt>
                                        </p:tgtEl>
                                        <p:attrNameLst>
                                          <p:attrName>style.visibility</p:attrName>
                                        </p:attrNameLst>
                                      </p:cBhvr>
                                      <p:to>
                                        <p:strVal val="visible"/>
                                      </p:to>
                                    </p:set>
                                    <p:animEffect transition="in" filter="fade">
                                      <p:cBhvr>
                                        <p:cTn id="15" dur="1000"/>
                                        <p:tgtEl>
                                          <p:spTgt spid="152579">
                                            <p:txEl>
                                              <p:pRg st="1" end="1"/>
                                            </p:txEl>
                                          </p:spTgt>
                                        </p:tgtEl>
                                      </p:cBhvr>
                                    </p:animEffect>
                                    <p:anim calcmode="lin" valueType="num">
                                      <p:cBhvr>
                                        <p:cTn id="16" dur="1000" fill="hold"/>
                                        <p:tgtEl>
                                          <p:spTgt spid="15257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5257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257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52579">
                                            <p:txEl>
                                              <p:pRg st="2" end="2"/>
                                            </p:txEl>
                                          </p:spTgt>
                                        </p:tgtEl>
                                        <p:attrNameLst>
                                          <p:attrName>style.visibility</p:attrName>
                                        </p:attrNameLst>
                                      </p:cBhvr>
                                      <p:to>
                                        <p:strVal val="visible"/>
                                      </p:to>
                                    </p:set>
                                    <p:animEffect transition="in" filter="fade">
                                      <p:cBhvr>
                                        <p:cTn id="23" dur="1000"/>
                                        <p:tgtEl>
                                          <p:spTgt spid="152579">
                                            <p:txEl>
                                              <p:pRg st="2" end="2"/>
                                            </p:txEl>
                                          </p:spTgt>
                                        </p:tgtEl>
                                      </p:cBhvr>
                                    </p:animEffect>
                                    <p:anim calcmode="lin" valueType="num">
                                      <p:cBhvr>
                                        <p:cTn id="24" dur="1000" fill="hold"/>
                                        <p:tgtEl>
                                          <p:spTgt spid="152579">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52579">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5257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152579">
                                            <p:txEl>
                                              <p:pRg st="3" end="3"/>
                                            </p:txEl>
                                          </p:spTgt>
                                        </p:tgtEl>
                                        <p:attrNameLst>
                                          <p:attrName>style.visibility</p:attrName>
                                        </p:attrNameLst>
                                      </p:cBhvr>
                                      <p:to>
                                        <p:strVal val="visible"/>
                                      </p:to>
                                    </p:set>
                                    <p:animEffect transition="in" filter="fade">
                                      <p:cBhvr>
                                        <p:cTn id="31" dur="1000"/>
                                        <p:tgtEl>
                                          <p:spTgt spid="152579">
                                            <p:txEl>
                                              <p:pRg st="3" end="3"/>
                                            </p:txEl>
                                          </p:spTgt>
                                        </p:tgtEl>
                                      </p:cBhvr>
                                    </p:animEffect>
                                    <p:anim calcmode="lin" valueType="num">
                                      <p:cBhvr>
                                        <p:cTn id="32" dur="1000" fill="hold"/>
                                        <p:tgtEl>
                                          <p:spTgt spid="152579">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52579">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5257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0" presetClass="entr" presetSubtype="0" decel="100000" fill="hold" nodeType="clickEffect">
                                  <p:stCondLst>
                                    <p:cond delay="0"/>
                                  </p:stCondLst>
                                  <p:childTnLst>
                                    <p:set>
                                      <p:cBhvr>
                                        <p:cTn id="38" dur="1" fill="hold">
                                          <p:stCondLst>
                                            <p:cond delay="0"/>
                                          </p:stCondLst>
                                        </p:cTn>
                                        <p:tgtEl>
                                          <p:spTgt spid="152579">
                                            <p:txEl>
                                              <p:pRg st="4" end="4"/>
                                            </p:txEl>
                                          </p:spTgt>
                                        </p:tgtEl>
                                        <p:attrNameLst>
                                          <p:attrName>style.visibility</p:attrName>
                                        </p:attrNameLst>
                                      </p:cBhvr>
                                      <p:to>
                                        <p:strVal val="visible"/>
                                      </p:to>
                                    </p:set>
                                    <p:anim calcmode="lin" valueType="num">
                                      <p:cBhvr>
                                        <p:cTn id="39" dur="1000" fill="hold"/>
                                        <p:tgtEl>
                                          <p:spTgt spid="152579">
                                            <p:txEl>
                                              <p:pRg st="4" end="4"/>
                                            </p:txEl>
                                          </p:spTgt>
                                        </p:tgtEl>
                                        <p:attrNameLst>
                                          <p:attrName>ppt_w</p:attrName>
                                        </p:attrNameLst>
                                      </p:cBhvr>
                                      <p:tavLst>
                                        <p:tav tm="0">
                                          <p:val>
                                            <p:strVal val="#ppt_w+.3"/>
                                          </p:val>
                                        </p:tav>
                                        <p:tav tm="100000">
                                          <p:val>
                                            <p:strVal val="#ppt_w"/>
                                          </p:val>
                                        </p:tav>
                                      </p:tavLst>
                                    </p:anim>
                                    <p:anim calcmode="lin" valueType="num">
                                      <p:cBhvr>
                                        <p:cTn id="40" dur="1000" fill="hold"/>
                                        <p:tgtEl>
                                          <p:spTgt spid="152579">
                                            <p:txEl>
                                              <p:pRg st="4" end="4"/>
                                            </p:txEl>
                                          </p:spTgt>
                                        </p:tgtEl>
                                        <p:attrNameLst>
                                          <p:attrName>ppt_h</p:attrName>
                                        </p:attrNameLst>
                                      </p:cBhvr>
                                      <p:tavLst>
                                        <p:tav tm="0">
                                          <p:val>
                                            <p:strVal val="#ppt_h"/>
                                          </p:val>
                                        </p:tav>
                                        <p:tav tm="100000">
                                          <p:val>
                                            <p:strVal val="#ppt_h"/>
                                          </p:val>
                                        </p:tav>
                                      </p:tavLst>
                                    </p:anim>
                                    <p:animEffect transition="in" filter="fade">
                                      <p:cBhvr>
                                        <p:cTn id="41" dur="1000"/>
                                        <p:tgtEl>
                                          <p:spTgt spid="152579">
                                            <p:txEl>
                                              <p:pRg st="4" end="4"/>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0" presetClass="entr" presetSubtype="0" decel="100000" fill="hold" nodeType="clickEffect">
                                  <p:stCondLst>
                                    <p:cond delay="0"/>
                                  </p:stCondLst>
                                  <p:childTnLst>
                                    <p:set>
                                      <p:cBhvr>
                                        <p:cTn id="45" dur="1" fill="hold">
                                          <p:stCondLst>
                                            <p:cond delay="0"/>
                                          </p:stCondLst>
                                        </p:cTn>
                                        <p:tgtEl>
                                          <p:spTgt spid="152579">
                                            <p:txEl>
                                              <p:pRg st="5" end="5"/>
                                            </p:txEl>
                                          </p:spTgt>
                                        </p:tgtEl>
                                        <p:attrNameLst>
                                          <p:attrName>style.visibility</p:attrName>
                                        </p:attrNameLst>
                                      </p:cBhvr>
                                      <p:to>
                                        <p:strVal val="visible"/>
                                      </p:to>
                                    </p:set>
                                    <p:anim calcmode="lin" valueType="num">
                                      <p:cBhvr>
                                        <p:cTn id="46" dur="1000" fill="hold"/>
                                        <p:tgtEl>
                                          <p:spTgt spid="152579">
                                            <p:txEl>
                                              <p:pRg st="5" end="5"/>
                                            </p:txEl>
                                          </p:spTgt>
                                        </p:tgtEl>
                                        <p:attrNameLst>
                                          <p:attrName>ppt_w</p:attrName>
                                        </p:attrNameLst>
                                      </p:cBhvr>
                                      <p:tavLst>
                                        <p:tav tm="0">
                                          <p:val>
                                            <p:strVal val="#ppt_w+.3"/>
                                          </p:val>
                                        </p:tav>
                                        <p:tav tm="100000">
                                          <p:val>
                                            <p:strVal val="#ppt_w"/>
                                          </p:val>
                                        </p:tav>
                                      </p:tavLst>
                                    </p:anim>
                                    <p:anim calcmode="lin" valueType="num">
                                      <p:cBhvr>
                                        <p:cTn id="47" dur="1000" fill="hold"/>
                                        <p:tgtEl>
                                          <p:spTgt spid="152579">
                                            <p:txEl>
                                              <p:pRg st="5" end="5"/>
                                            </p:txEl>
                                          </p:spTgt>
                                        </p:tgtEl>
                                        <p:attrNameLst>
                                          <p:attrName>ppt_h</p:attrName>
                                        </p:attrNameLst>
                                      </p:cBhvr>
                                      <p:tavLst>
                                        <p:tav tm="0">
                                          <p:val>
                                            <p:strVal val="#ppt_h"/>
                                          </p:val>
                                        </p:tav>
                                        <p:tav tm="100000">
                                          <p:val>
                                            <p:strVal val="#ppt_h"/>
                                          </p:val>
                                        </p:tav>
                                      </p:tavLst>
                                    </p:anim>
                                    <p:animEffect transition="in" filter="fade">
                                      <p:cBhvr>
                                        <p:cTn id="48" dur="1000"/>
                                        <p:tgtEl>
                                          <p:spTgt spid="152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695CA47D-1EAE-42AA-8344-C32422598391}" type="slidenum">
              <a:rPr lang="zh-CN" altLang="en-AU"/>
              <a:pPr/>
              <a:t>13</a:t>
            </a:fld>
            <a:endParaRPr lang="en-AU" altLang="zh-CN"/>
          </a:p>
        </p:txBody>
      </p:sp>
      <p:sp>
        <p:nvSpPr>
          <p:cNvPr id="153603" name="Rectangle 3"/>
          <p:cNvSpPr>
            <a:spLocks noGrp="1" noChangeArrowheads="1"/>
          </p:cNvSpPr>
          <p:nvPr>
            <p:ph type="body" idx="1"/>
          </p:nvPr>
        </p:nvSpPr>
        <p:spPr>
          <a:xfrm>
            <a:off x="457200" y="1054050"/>
            <a:ext cx="8362950" cy="5975350"/>
          </a:xfrm>
        </p:spPr>
        <p:txBody>
          <a:bodyPr/>
          <a:lstStyle/>
          <a:p>
            <a:pPr>
              <a:lnSpc>
                <a:spcPct val="110000"/>
              </a:lnSpc>
              <a:buFontTx/>
              <a:buNone/>
            </a:pPr>
            <a:r>
              <a:rPr lang="en-US" altLang="zh-CN" sz="2800" dirty="0">
                <a:ea typeface="宋体" charset="-122"/>
              </a:rPr>
              <a:t>C.</a:t>
            </a:r>
            <a:r>
              <a:rPr lang="zh-CN" altLang="en-US" sz="2800" dirty="0">
                <a:ea typeface="宋体" charset="-122"/>
              </a:rPr>
              <a:t>要首选通用型电阻器</a:t>
            </a:r>
            <a:r>
              <a:rPr lang="en-US" altLang="zh-CN" sz="2800" dirty="0">
                <a:ea typeface="宋体" charset="-122"/>
              </a:rPr>
              <a:t>:</a:t>
            </a:r>
          </a:p>
          <a:p>
            <a:pPr>
              <a:lnSpc>
                <a:spcPct val="110000"/>
              </a:lnSpc>
              <a:buFontTx/>
              <a:buNone/>
            </a:pPr>
            <a:r>
              <a:rPr lang="zh-CN" altLang="en-US" dirty="0">
                <a:ea typeface="宋体" charset="-122"/>
              </a:rPr>
              <a:t>	</a:t>
            </a:r>
            <a:r>
              <a:rPr lang="zh-CN" altLang="en-US" sz="2400" dirty="0">
                <a:ea typeface="宋体" charset="-122"/>
              </a:rPr>
              <a:t>通用型电阻器种类较多、规格齐全、生产批量大</a:t>
            </a:r>
            <a:r>
              <a:rPr lang="en-US" altLang="zh-CN" sz="2400" dirty="0">
                <a:ea typeface="宋体" charset="-122"/>
              </a:rPr>
              <a:t>,</a:t>
            </a:r>
            <a:r>
              <a:rPr lang="zh-CN" altLang="en-US" sz="2400" dirty="0">
                <a:ea typeface="宋体" charset="-122"/>
              </a:rPr>
              <a:t>且阻值范围、外观形状、体积大小都有挑选的余的</a:t>
            </a:r>
            <a:r>
              <a:rPr lang="en-US" altLang="zh-CN" sz="2400" dirty="0">
                <a:ea typeface="宋体" charset="-122"/>
              </a:rPr>
              <a:t>,</a:t>
            </a:r>
            <a:r>
              <a:rPr lang="zh-CN" altLang="en-US" sz="2400" dirty="0">
                <a:ea typeface="宋体" charset="-122"/>
              </a:rPr>
              <a:t>便于采购、维修</a:t>
            </a:r>
            <a:r>
              <a:rPr lang="en-US" altLang="zh-CN" sz="2400" dirty="0">
                <a:ea typeface="宋体" charset="-122"/>
              </a:rPr>
              <a:t>.</a:t>
            </a:r>
          </a:p>
          <a:p>
            <a:pPr>
              <a:lnSpc>
                <a:spcPct val="110000"/>
              </a:lnSpc>
              <a:buFontTx/>
              <a:buNone/>
            </a:pPr>
            <a:r>
              <a:rPr lang="en-US" altLang="zh-CN" sz="2800" dirty="0">
                <a:ea typeface="宋体" charset="-122"/>
              </a:rPr>
              <a:t>d.</a:t>
            </a:r>
            <a:r>
              <a:rPr lang="zh-CN" altLang="en-US" sz="2800" dirty="0">
                <a:ea typeface="宋体" charset="-122"/>
              </a:rPr>
              <a:t>根据电路特点选用</a:t>
            </a:r>
            <a:r>
              <a:rPr lang="en-US" altLang="zh-CN" sz="2800" dirty="0">
                <a:ea typeface="宋体" charset="-122"/>
              </a:rPr>
              <a:t>:</a:t>
            </a:r>
          </a:p>
          <a:p>
            <a:pPr>
              <a:lnSpc>
                <a:spcPct val="110000"/>
              </a:lnSpc>
              <a:buFontTx/>
              <a:buNone/>
            </a:pPr>
            <a:r>
              <a:rPr lang="en-US" altLang="zh-CN" sz="2400" dirty="0">
                <a:ea typeface="宋体" charset="-122"/>
              </a:rPr>
              <a:t>	</a:t>
            </a:r>
            <a:r>
              <a:rPr lang="zh-CN" altLang="en-US" sz="2400" dirty="0">
                <a:ea typeface="宋体" charset="-122"/>
              </a:rPr>
              <a:t>高频电路</a:t>
            </a:r>
            <a:r>
              <a:rPr lang="en-US" altLang="zh-CN" sz="2400" dirty="0">
                <a:ea typeface="宋体" charset="-122"/>
              </a:rPr>
              <a:t>:</a:t>
            </a:r>
            <a:r>
              <a:rPr lang="zh-CN" altLang="en-US" sz="2400" dirty="0">
                <a:ea typeface="宋体" charset="-122"/>
              </a:rPr>
              <a:t>分布参数越小越好</a:t>
            </a:r>
            <a:r>
              <a:rPr lang="en-US" altLang="zh-CN" sz="2400" dirty="0">
                <a:ea typeface="宋体" charset="-122"/>
              </a:rPr>
              <a:t>,</a:t>
            </a:r>
            <a:r>
              <a:rPr lang="zh-CN" altLang="en-US" sz="2400" dirty="0">
                <a:ea typeface="宋体" charset="-122"/>
              </a:rPr>
              <a:t>应选用金属膜电阻、金属氧化膜电阻等高频电阻</a:t>
            </a:r>
            <a:r>
              <a:rPr lang="en-US" altLang="zh-CN" sz="2400" dirty="0">
                <a:ea typeface="宋体" charset="-122"/>
              </a:rPr>
              <a:t>.</a:t>
            </a:r>
          </a:p>
          <a:p>
            <a:pPr>
              <a:lnSpc>
                <a:spcPct val="110000"/>
              </a:lnSpc>
              <a:buFontTx/>
              <a:buNone/>
            </a:pPr>
            <a:r>
              <a:rPr lang="en-US" altLang="zh-CN" sz="2400" dirty="0">
                <a:ea typeface="宋体" charset="-122"/>
              </a:rPr>
              <a:t>	</a:t>
            </a:r>
            <a:r>
              <a:rPr lang="zh-CN" altLang="en-US" sz="2400" dirty="0">
                <a:ea typeface="宋体" charset="-122"/>
              </a:rPr>
              <a:t>低频电路</a:t>
            </a:r>
            <a:r>
              <a:rPr lang="en-US" altLang="zh-CN" sz="2400" dirty="0">
                <a:ea typeface="宋体" charset="-122"/>
              </a:rPr>
              <a:t>:</a:t>
            </a:r>
            <a:r>
              <a:rPr lang="zh-CN" altLang="en-US" sz="2400" dirty="0">
                <a:ea typeface="宋体" charset="-122"/>
              </a:rPr>
              <a:t>绕线电阻、碳膜电阻都适用</a:t>
            </a:r>
            <a:r>
              <a:rPr lang="en-US" altLang="zh-CN" sz="2400" dirty="0">
                <a:ea typeface="宋体" charset="-122"/>
              </a:rPr>
              <a:t>.</a:t>
            </a:r>
          </a:p>
          <a:p>
            <a:pPr>
              <a:lnSpc>
                <a:spcPct val="110000"/>
              </a:lnSpc>
              <a:buFontTx/>
              <a:buNone/>
            </a:pPr>
            <a:r>
              <a:rPr lang="en-US" altLang="zh-CN" sz="2400" dirty="0">
                <a:ea typeface="宋体" charset="-122"/>
              </a:rPr>
              <a:t>	</a:t>
            </a:r>
            <a:r>
              <a:rPr lang="zh-CN" altLang="en-US" sz="2400" dirty="0">
                <a:ea typeface="宋体" charset="-122"/>
              </a:rPr>
              <a:t>功率放大电路、偏置电路、取样电路</a:t>
            </a:r>
            <a:r>
              <a:rPr lang="en-US" altLang="zh-CN" sz="2400" dirty="0">
                <a:ea typeface="宋体" charset="-122"/>
              </a:rPr>
              <a:t>:</a:t>
            </a:r>
            <a:r>
              <a:rPr lang="zh-CN" altLang="en-US" sz="2400" dirty="0">
                <a:ea typeface="宋体" charset="-122"/>
              </a:rPr>
              <a:t>电路对稳定性要求比较高</a:t>
            </a:r>
            <a:r>
              <a:rPr lang="en-US" altLang="zh-CN" sz="2400" dirty="0">
                <a:ea typeface="宋体" charset="-122"/>
              </a:rPr>
              <a:t>,</a:t>
            </a:r>
            <a:r>
              <a:rPr lang="zh-CN" altLang="en-US" sz="2400" dirty="0">
                <a:ea typeface="宋体" charset="-122"/>
              </a:rPr>
              <a:t>应选温度系数小的电阻器</a:t>
            </a:r>
            <a:r>
              <a:rPr lang="en-US" altLang="zh-CN" sz="2400" dirty="0">
                <a:ea typeface="宋体" charset="-122"/>
              </a:rPr>
              <a:t>.</a:t>
            </a:r>
          </a:p>
          <a:p>
            <a:pPr>
              <a:lnSpc>
                <a:spcPct val="110000"/>
              </a:lnSpc>
              <a:buFontTx/>
              <a:buNone/>
            </a:pPr>
            <a:r>
              <a:rPr lang="en-US" altLang="zh-CN" sz="2400" dirty="0">
                <a:ea typeface="宋体" charset="-122"/>
              </a:rPr>
              <a:t>	</a:t>
            </a:r>
            <a:r>
              <a:rPr lang="zh-CN" altLang="en-US" sz="2400" dirty="0">
                <a:ea typeface="宋体" charset="-122"/>
              </a:rPr>
              <a:t>退耦电路、滤波电路</a:t>
            </a:r>
            <a:r>
              <a:rPr lang="en-US" altLang="zh-CN" sz="2400" dirty="0">
                <a:ea typeface="宋体" charset="-122"/>
              </a:rPr>
              <a:t>: </a:t>
            </a:r>
            <a:r>
              <a:rPr lang="zh-CN" altLang="en-US" sz="2400" dirty="0">
                <a:ea typeface="宋体" charset="-122"/>
              </a:rPr>
              <a:t>对阻值变化没有严格要求</a:t>
            </a:r>
            <a:r>
              <a:rPr lang="en-US" altLang="zh-CN" sz="2400" dirty="0">
                <a:ea typeface="宋体" charset="-122"/>
              </a:rPr>
              <a:t>,</a:t>
            </a:r>
            <a:r>
              <a:rPr lang="zh-CN" altLang="en-US" sz="2400" dirty="0">
                <a:ea typeface="宋体" charset="-122"/>
              </a:rPr>
              <a:t>任何类电阻器都适用</a:t>
            </a:r>
            <a:r>
              <a:rPr lang="en-US" altLang="zh-CN" sz="2400" dirty="0">
                <a:ea typeface="宋体" charset="-122"/>
              </a:rPr>
              <a:t>. </a:t>
            </a:r>
          </a:p>
          <a:p>
            <a:pPr>
              <a:lnSpc>
                <a:spcPct val="110000"/>
              </a:lnSpc>
              <a:buFontTx/>
              <a:buNone/>
            </a:pPr>
            <a:r>
              <a:rPr lang="en-US" altLang="zh-CN" sz="2800" dirty="0">
                <a:ea typeface="宋体" charset="-122"/>
              </a:rPr>
              <a:t>e.</a:t>
            </a:r>
            <a:r>
              <a:rPr lang="zh-CN" altLang="en-US" sz="2800" dirty="0">
                <a:ea typeface="宋体" charset="-122"/>
              </a:rPr>
              <a:t>根据电路板大小选用电阻</a:t>
            </a:r>
            <a:r>
              <a:rPr lang="en-US" altLang="zh-CN" sz="2800" dirty="0">
                <a:ea typeface="宋体" charset="-122"/>
              </a:rPr>
              <a:t>:</a:t>
            </a:r>
            <a:endParaRPr lang="en-AU" altLang="zh-CN" sz="2800" dirty="0">
              <a:ea typeface="宋体" charset="-122"/>
            </a:endParaRPr>
          </a:p>
        </p:txBody>
      </p:sp>
    </p:spTree>
    <p:extLst>
      <p:ext uri="{BB962C8B-B14F-4D97-AF65-F5344CB8AC3E}">
        <p14:creationId xmlns:p14="http://schemas.microsoft.com/office/powerpoint/2010/main" val="2435527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 calcmode="lin" valueType="num">
                                      <p:cBhvr>
                                        <p:cTn id="7" dur="500" fill="hold"/>
                                        <p:tgtEl>
                                          <p:spTgt spid="1536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0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5360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5360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153603">
                                            <p:txEl>
                                              <p:pRg st="1" end="1"/>
                                            </p:txEl>
                                          </p:spTgt>
                                        </p:tgtEl>
                                        <p:attrNameLst>
                                          <p:attrName>style.visibility</p:attrName>
                                        </p:attrNameLst>
                                      </p:cBhvr>
                                      <p:to>
                                        <p:strVal val="visible"/>
                                      </p:to>
                                    </p:set>
                                    <p:anim calcmode="discrete" valueType="clr">
                                      <p:cBhvr override="childStyle">
                                        <p:cTn id="15" dur="80"/>
                                        <p:tgtEl>
                                          <p:spTgt spid="15360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53603">
                                            <p:txEl>
                                              <p:pRg st="1" end="1"/>
                                            </p:txEl>
                                          </p:spTgt>
                                        </p:tgtEl>
                                        <p:attrNameLst>
                                          <p:attrName>fillcolor</p:attrName>
                                        </p:attrNameLst>
                                      </p:cBhvr>
                                      <p:tavLst>
                                        <p:tav tm="0">
                                          <p:val>
                                            <p:clrVal>
                                              <a:schemeClr val="accent2"/>
                                            </p:clrVal>
                                          </p:val>
                                        </p:tav>
                                        <p:tav tm="50000">
                                          <p:val>
                                            <p:clrVal>
                                              <a:schemeClr val="hlink"/>
                                            </p:clrVal>
                                          </p:val>
                                        </p:tav>
                                      </p:tavLst>
                                    </p:anim>
                                    <p:set>
                                      <p:cBhvr>
                                        <p:cTn id="17" dur="80"/>
                                        <p:tgtEl>
                                          <p:spTgt spid="153603">
                                            <p:txEl>
                                              <p:pRg st="1" end="1"/>
                                            </p:txEl>
                                          </p:spTgt>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153603">
                                            <p:txEl>
                                              <p:pRg st="2" end="2"/>
                                            </p:txEl>
                                          </p:spTgt>
                                        </p:tgtEl>
                                        <p:attrNameLst>
                                          <p:attrName>style.visibility</p:attrName>
                                        </p:attrNameLst>
                                      </p:cBhvr>
                                      <p:to>
                                        <p:strVal val="visible"/>
                                      </p:to>
                                    </p:set>
                                    <p:anim calcmode="lin" valueType="num">
                                      <p:cBhvr>
                                        <p:cTn id="22" dur="500" fill="hold"/>
                                        <p:tgtEl>
                                          <p:spTgt spid="15360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53603">
                                            <p:txEl>
                                              <p:pRg st="2" end="2"/>
                                            </p:txEl>
                                          </p:spTgt>
                                        </p:tgtEl>
                                        <p:attrNameLst>
                                          <p:attrName>ppt_h</p:attrName>
                                        </p:attrNameLst>
                                      </p:cBhvr>
                                      <p:tavLst>
                                        <p:tav tm="0">
                                          <p:val>
                                            <p:fltVal val="0"/>
                                          </p:val>
                                        </p:tav>
                                        <p:tav tm="100000">
                                          <p:val>
                                            <p:strVal val="#ppt_h"/>
                                          </p:val>
                                        </p:tav>
                                      </p:tavLst>
                                    </p:anim>
                                    <p:anim calcmode="lin" valueType="num">
                                      <p:cBhvr>
                                        <p:cTn id="24" dur="500" fill="hold"/>
                                        <p:tgtEl>
                                          <p:spTgt spid="153603">
                                            <p:txEl>
                                              <p:pRg st="2" end="2"/>
                                            </p:txEl>
                                          </p:spTgt>
                                        </p:tgtEl>
                                        <p:attrNameLst>
                                          <p:attrName>style.rotation</p:attrName>
                                        </p:attrNameLst>
                                      </p:cBhvr>
                                      <p:tavLst>
                                        <p:tav tm="0">
                                          <p:val>
                                            <p:fltVal val="360"/>
                                          </p:val>
                                        </p:tav>
                                        <p:tav tm="100000">
                                          <p:val>
                                            <p:fltVal val="0"/>
                                          </p:val>
                                        </p:tav>
                                      </p:tavLst>
                                    </p:anim>
                                    <p:animEffect transition="in" filter="fade">
                                      <p:cBhvr>
                                        <p:cTn id="25" dur="500"/>
                                        <p:tgtEl>
                                          <p:spTgt spid="15360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153603">
                                            <p:txEl>
                                              <p:pRg st="3" end="3"/>
                                            </p:txEl>
                                          </p:spTgt>
                                        </p:tgtEl>
                                        <p:attrNameLst>
                                          <p:attrName>style.visibility</p:attrName>
                                        </p:attrNameLst>
                                      </p:cBhvr>
                                      <p:to>
                                        <p:strVal val="visible"/>
                                      </p:to>
                                    </p:set>
                                    <p:anim calcmode="discrete" valueType="clr">
                                      <p:cBhvr override="childStyle">
                                        <p:cTn id="30" dur="80"/>
                                        <p:tgtEl>
                                          <p:spTgt spid="15360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53603">
                                            <p:txEl>
                                              <p:pRg st="3" end="3"/>
                                            </p:txEl>
                                          </p:spTgt>
                                        </p:tgtEl>
                                        <p:attrNameLst>
                                          <p:attrName>fillcolor</p:attrName>
                                        </p:attrNameLst>
                                      </p:cBhvr>
                                      <p:tavLst>
                                        <p:tav tm="0">
                                          <p:val>
                                            <p:clrVal>
                                              <a:schemeClr val="accent2"/>
                                            </p:clrVal>
                                          </p:val>
                                        </p:tav>
                                        <p:tav tm="50000">
                                          <p:val>
                                            <p:clrVal>
                                              <a:schemeClr val="hlink"/>
                                            </p:clrVal>
                                          </p:val>
                                        </p:tav>
                                      </p:tavLst>
                                    </p:anim>
                                    <p:set>
                                      <p:cBhvr>
                                        <p:cTn id="32" dur="80"/>
                                        <p:tgtEl>
                                          <p:spTgt spid="153603">
                                            <p:txEl>
                                              <p:pRg st="3" end="3"/>
                                            </p:txEl>
                                          </p:spTgt>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nodeType="clickEffect">
                                  <p:stCondLst>
                                    <p:cond delay="0"/>
                                  </p:stCondLst>
                                  <p:iterate type="lt">
                                    <p:tmPct val="50000"/>
                                  </p:iterate>
                                  <p:childTnLst>
                                    <p:set>
                                      <p:cBhvr>
                                        <p:cTn id="36" dur="1" fill="hold">
                                          <p:stCondLst>
                                            <p:cond delay="0"/>
                                          </p:stCondLst>
                                        </p:cTn>
                                        <p:tgtEl>
                                          <p:spTgt spid="153603">
                                            <p:txEl>
                                              <p:pRg st="4" end="4"/>
                                            </p:txEl>
                                          </p:spTgt>
                                        </p:tgtEl>
                                        <p:attrNameLst>
                                          <p:attrName>style.visibility</p:attrName>
                                        </p:attrNameLst>
                                      </p:cBhvr>
                                      <p:to>
                                        <p:strVal val="visible"/>
                                      </p:to>
                                    </p:set>
                                    <p:anim calcmode="discrete" valueType="clr">
                                      <p:cBhvr override="childStyle">
                                        <p:cTn id="37" dur="80"/>
                                        <p:tgtEl>
                                          <p:spTgt spid="15360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53603">
                                            <p:txEl>
                                              <p:pRg st="4" end="4"/>
                                            </p:txEl>
                                          </p:spTgt>
                                        </p:tgtEl>
                                        <p:attrNameLst>
                                          <p:attrName>fillcolor</p:attrName>
                                        </p:attrNameLst>
                                      </p:cBhvr>
                                      <p:tavLst>
                                        <p:tav tm="0">
                                          <p:val>
                                            <p:clrVal>
                                              <a:schemeClr val="accent2"/>
                                            </p:clrVal>
                                          </p:val>
                                        </p:tav>
                                        <p:tav tm="50000">
                                          <p:val>
                                            <p:clrVal>
                                              <a:schemeClr val="hlink"/>
                                            </p:clrVal>
                                          </p:val>
                                        </p:tav>
                                      </p:tavLst>
                                    </p:anim>
                                    <p:set>
                                      <p:cBhvr>
                                        <p:cTn id="39" dur="80"/>
                                        <p:tgtEl>
                                          <p:spTgt spid="153603">
                                            <p:txEl>
                                              <p:pRg st="4" end="4"/>
                                            </p:txEl>
                                          </p:spTgt>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nodeType="clickEffect">
                                  <p:stCondLst>
                                    <p:cond delay="0"/>
                                  </p:stCondLst>
                                  <p:iterate type="lt">
                                    <p:tmPct val="50000"/>
                                  </p:iterate>
                                  <p:childTnLst>
                                    <p:set>
                                      <p:cBhvr>
                                        <p:cTn id="43" dur="1" fill="hold">
                                          <p:stCondLst>
                                            <p:cond delay="0"/>
                                          </p:stCondLst>
                                        </p:cTn>
                                        <p:tgtEl>
                                          <p:spTgt spid="153603">
                                            <p:txEl>
                                              <p:pRg st="5" end="5"/>
                                            </p:txEl>
                                          </p:spTgt>
                                        </p:tgtEl>
                                        <p:attrNameLst>
                                          <p:attrName>style.visibility</p:attrName>
                                        </p:attrNameLst>
                                      </p:cBhvr>
                                      <p:to>
                                        <p:strVal val="visible"/>
                                      </p:to>
                                    </p:set>
                                    <p:anim calcmode="discrete" valueType="clr">
                                      <p:cBhvr override="childStyle">
                                        <p:cTn id="44" dur="80"/>
                                        <p:tgtEl>
                                          <p:spTgt spid="15360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53603">
                                            <p:txEl>
                                              <p:pRg st="5" end="5"/>
                                            </p:txEl>
                                          </p:spTgt>
                                        </p:tgtEl>
                                        <p:attrNameLst>
                                          <p:attrName>fillcolor</p:attrName>
                                        </p:attrNameLst>
                                      </p:cBhvr>
                                      <p:tavLst>
                                        <p:tav tm="0">
                                          <p:val>
                                            <p:clrVal>
                                              <a:schemeClr val="accent2"/>
                                            </p:clrVal>
                                          </p:val>
                                        </p:tav>
                                        <p:tav tm="50000">
                                          <p:val>
                                            <p:clrVal>
                                              <a:schemeClr val="hlink"/>
                                            </p:clrVal>
                                          </p:val>
                                        </p:tav>
                                      </p:tavLst>
                                    </p:anim>
                                    <p:set>
                                      <p:cBhvr>
                                        <p:cTn id="46" dur="80"/>
                                        <p:tgtEl>
                                          <p:spTgt spid="153603">
                                            <p:txEl>
                                              <p:pRg st="5" end="5"/>
                                            </p:txEl>
                                          </p:spTgt>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153603">
                                            <p:txEl>
                                              <p:charRg st="181" end="216"/>
                                            </p:txEl>
                                          </p:spTgt>
                                        </p:tgtEl>
                                        <p:attrNameLst>
                                          <p:attrName>style.visibility</p:attrName>
                                        </p:attrNameLst>
                                      </p:cBhvr>
                                      <p:to>
                                        <p:strVal val="visible"/>
                                      </p:to>
                                    </p:set>
                                    <p:anim calcmode="discrete" valueType="clr">
                                      <p:cBhvr override="childStyle">
                                        <p:cTn id="51" dur="80"/>
                                        <p:tgtEl>
                                          <p:spTgt spid="153603">
                                            <p:txEl>
                                              <p:charRg st="181" end="21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153603">
                                            <p:txEl>
                                              <p:charRg st="181" end="216"/>
                                            </p:txEl>
                                          </p:spTgt>
                                        </p:tgtEl>
                                        <p:attrNameLst>
                                          <p:attrName>fillcolor</p:attrName>
                                        </p:attrNameLst>
                                      </p:cBhvr>
                                      <p:tavLst>
                                        <p:tav tm="0">
                                          <p:val>
                                            <p:clrVal>
                                              <a:schemeClr val="accent2"/>
                                            </p:clrVal>
                                          </p:val>
                                        </p:tav>
                                        <p:tav tm="50000">
                                          <p:val>
                                            <p:clrVal>
                                              <a:schemeClr val="hlink"/>
                                            </p:clrVal>
                                          </p:val>
                                        </p:tav>
                                      </p:tavLst>
                                    </p:anim>
                                    <p:set>
                                      <p:cBhvr>
                                        <p:cTn id="53" dur="80"/>
                                        <p:tgtEl>
                                          <p:spTgt spid="153603">
                                            <p:txEl>
                                              <p:charRg st="181" end="216"/>
                                            </p:txEl>
                                          </p:spTgt>
                                        </p:tgtEl>
                                        <p:attrNameLst>
                                          <p:attrName>fill.type</p:attrName>
                                        </p:attrNameLst>
                                      </p:cBhvr>
                                      <p:to>
                                        <p:strVal val="solid"/>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49" presetClass="entr" presetSubtype="0" decel="100000" fill="hold" nodeType="clickEffect">
                                  <p:stCondLst>
                                    <p:cond delay="0"/>
                                  </p:stCondLst>
                                  <p:childTnLst>
                                    <p:set>
                                      <p:cBhvr>
                                        <p:cTn id="57" dur="1" fill="hold">
                                          <p:stCondLst>
                                            <p:cond delay="0"/>
                                          </p:stCondLst>
                                        </p:cTn>
                                        <p:tgtEl>
                                          <p:spTgt spid="153603">
                                            <p:txEl>
                                              <p:charRg st="216" end="231"/>
                                            </p:txEl>
                                          </p:spTgt>
                                        </p:tgtEl>
                                        <p:attrNameLst>
                                          <p:attrName>style.visibility</p:attrName>
                                        </p:attrNameLst>
                                      </p:cBhvr>
                                      <p:to>
                                        <p:strVal val="visible"/>
                                      </p:to>
                                    </p:set>
                                    <p:anim calcmode="lin" valueType="num">
                                      <p:cBhvr>
                                        <p:cTn id="58" dur="500" fill="hold"/>
                                        <p:tgtEl>
                                          <p:spTgt spid="153603">
                                            <p:txEl>
                                              <p:charRg st="216" end="231"/>
                                            </p:txEl>
                                          </p:spTgt>
                                        </p:tgtEl>
                                        <p:attrNameLst>
                                          <p:attrName>ppt_w</p:attrName>
                                        </p:attrNameLst>
                                      </p:cBhvr>
                                      <p:tavLst>
                                        <p:tav tm="0">
                                          <p:val>
                                            <p:fltVal val="0"/>
                                          </p:val>
                                        </p:tav>
                                        <p:tav tm="100000">
                                          <p:val>
                                            <p:strVal val="#ppt_w"/>
                                          </p:val>
                                        </p:tav>
                                      </p:tavLst>
                                    </p:anim>
                                    <p:anim calcmode="lin" valueType="num">
                                      <p:cBhvr>
                                        <p:cTn id="59" dur="500" fill="hold"/>
                                        <p:tgtEl>
                                          <p:spTgt spid="153603">
                                            <p:txEl>
                                              <p:charRg st="216" end="231"/>
                                            </p:txEl>
                                          </p:spTgt>
                                        </p:tgtEl>
                                        <p:attrNameLst>
                                          <p:attrName>ppt_h</p:attrName>
                                        </p:attrNameLst>
                                      </p:cBhvr>
                                      <p:tavLst>
                                        <p:tav tm="0">
                                          <p:val>
                                            <p:fltVal val="0"/>
                                          </p:val>
                                        </p:tav>
                                        <p:tav tm="100000">
                                          <p:val>
                                            <p:strVal val="#ppt_h"/>
                                          </p:val>
                                        </p:tav>
                                      </p:tavLst>
                                    </p:anim>
                                    <p:anim calcmode="lin" valueType="num">
                                      <p:cBhvr>
                                        <p:cTn id="60" dur="500" fill="hold"/>
                                        <p:tgtEl>
                                          <p:spTgt spid="153603">
                                            <p:txEl>
                                              <p:charRg st="216" end="231"/>
                                            </p:txEl>
                                          </p:spTgt>
                                        </p:tgtEl>
                                        <p:attrNameLst>
                                          <p:attrName>style.rotation</p:attrName>
                                        </p:attrNameLst>
                                      </p:cBhvr>
                                      <p:tavLst>
                                        <p:tav tm="0">
                                          <p:val>
                                            <p:fltVal val="360"/>
                                          </p:val>
                                        </p:tav>
                                        <p:tav tm="100000">
                                          <p:val>
                                            <p:fltVal val="0"/>
                                          </p:val>
                                        </p:tav>
                                      </p:tavLst>
                                    </p:anim>
                                    <p:animEffect transition="in" filter="fade">
                                      <p:cBhvr>
                                        <p:cTn id="61" dur="500"/>
                                        <p:tgtEl>
                                          <p:spTgt spid="153603">
                                            <p:txEl>
                                              <p:charRg st="216" end="23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600C3493-87B8-4489-A167-BA2FE4CE3DF7}" type="slidenum">
              <a:rPr lang="zh-CN" altLang="en-AU"/>
              <a:pPr/>
              <a:t>14</a:t>
            </a:fld>
            <a:endParaRPr lang="en-AU" altLang="zh-CN"/>
          </a:p>
        </p:txBody>
      </p:sp>
      <p:sp>
        <p:nvSpPr>
          <p:cNvPr id="154626" name="Rectangle 2"/>
          <p:cNvSpPr>
            <a:spLocks noGrp="1" noChangeArrowheads="1"/>
          </p:cNvSpPr>
          <p:nvPr>
            <p:ph type="title"/>
          </p:nvPr>
        </p:nvSpPr>
        <p:spPr>
          <a:xfrm>
            <a:off x="457200" y="188913"/>
            <a:ext cx="8229600" cy="1079500"/>
          </a:xfrm>
        </p:spPr>
        <p:txBody>
          <a:bodyPr/>
          <a:lstStyle/>
          <a:p>
            <a:pPr algn="l"/>
            <a:r>
              <a:rPr lang="en-US" altLang="zh-CN" dirty="0">
                <a:ea typeface="宋体" charset="-122"/>
              </a:rPr>
              <a:t>8.</a:t>
            </a:r>
            <a:r>
              <a:rPr lang="zh-CN" altLang="en-US" dirty="0">
                <a:ea typeface="宋体" charset="-122"/>
              </a:rPr>
              <a:t>敏感电阻器常识</a:t>
            </a:r>
            <a:r>
              <a:rPr lang="en-US" altLang="zh-CN" dirty="0">
                <a:ea typeface="宋体" charset="-122"/>
              </a:rPr>
              <a:t>:</a:t>
            </a:r>
            <a:endParaRPr lang="en-AU" altLang="zh-CN" dirty="0">
              <a:ea typeface="宋体" charset="-122"/>
            </a:endParaRPr>
          </a:p>
        </p:txBody>
      </p:sp>
      <p:sp>
        <p:nvSpPr>
          <p:cNvPr id="154627" name="Rectangle 3"/>
          <p:cNvSpPr>
            <a:spLocks noGrp="1" noChangeArrowheads="1"/>
          </p:cNvSpPr>
          <p:nvPr>
            <p:ph type="body" idx="1"/>
          </p:nvPr>
        </p:nvSpPr>
        <p:spPr>
          <a:xfrm>
            <a:off x="250825" y="1052513"/>
            <a:ext cx="8642350" cy="5616575"/>
          </a:xfrm>
        </p:spPr>
        <p:txBody>
          <a:bodyPr/>
          <a:lstStyle/>
          <a:p>
            <a:pPr>
              <a:buFontTx/>
              <a:buNone/>
            </a:pPr>
            <a:r>
              <a:rPr lang="en-US" altLang="zh-CN" sz="2400">
                <a:ea typeface="宋体" charset="-122"/>
              </a:rPr>
              <a:t>a.</a:t>
            </a:r>
            <a:r>
              <a:rPr lang="zh-CN" altLang="en-US" sz="2400">
                <a:ea typeface="宋体" charset="-122"/>
              </a:rPr>
              <a:t>热敏电阻</a:t>
            </a:r>
            <a:r>
              <a:rPr lang="en-US" altLang="zh-CN" sz="2400">
                <a:ea typeface="宋体" charset="-122"/>
              </a:rPr>
              <a:t>:</a:t>
            </a:r>
          </a:p>
          <a:p>
            <a:pPr>
              <a:buFontTx/>
              <a:buNone/>
            </a:pPr>
            <a:r>
              <a:rPr lang="en-US" altLang="zh-CN" sz="2400">
                <a:ea typeface="宋体" charset="-122"/>
              </a:rPr>
              <a:t>	</a:t>
            </a:r>
            <a:r>
              <a:rPr lang="zh-CN" altLang="en-US" sz="2400">
                <a:ea typeface="宋体" charset="-122"/>
              </a:rPr>
              <a:t>是一种对温度极为敏感的电阻器</a:t>
            </a:r>
            <a:r>
              <a:rPr lang="en-US" altLang="zh-CN" sz="2400">
                <a:ea typeface="宋体" charset="-122"/>
              </a:rPr>
              <a:t>.</a:t>
            </a:r>
            <a:r>
              <a:rPr lang="zh-CN" altLang="en-US" sz="2400">
                <a:ea typeface="宋体" charset="-122"/>
              </a:rPr>
              <a:t>分为正温度系数和负温度系数电阻器</a:t>
            </a:r>
            <a:r>
              <a:rPr lang="en-US" altLang="zh-CN" sz="2400">
                <a:ea typeface="宋体" charset="-122"/>
              </a:rPr>
              <a:t>.</a:t>
            </a:r>
            <a:r>
              <a:rPr lang="zh-CN" altLang="en-US" sz="2400">
                <a:ea typeface="宋体" charset="-122"/>
              </a:rPr>
              <a:t>选用时不仅要注意其额定功率、最大工作电压、标称阻值</a:t>
            </a:r>
            <a:r>
              <a:rPr lang="en-US" altLang="zh-CN" sz="2400">
                <a:ea typeface="宋体" charset="-122"/>
              </a:rPr>
              <a:t>,</a:t>
            </a:r>
            <a:r>
              <a:rPr lang="zh-CN" altLang="en-US" sz="2400">
                <a:ea typeface="宋体" charset="-122"/>
              </a:rPr>
              <a:t>更要注意最高工作温度和电阻温度系数等参数</a:t>
            </a:r>
            <a:r>
              <a:rPr lang="en-US" altLang="zh-CN" sz="2400">
                <a:ea typeface="宋体" charset="-122"/>
              </a:rPr>
              <a:t>,</a:t>
            </a:r>
            <a:r>
              <a:rPr lang="zh-CN" altLang="en-US" sz="2400">
                <a:ea typeface="宋体" charset="-122"/>
              </a:rPr>
              <a:t>并注意阻值变化方向</a:t>
            </a:r>
            <a:r>
              <a:rPr lang="en-US" altLang="zh-CN" sz="2400">
                <a:ea typeface="宋体" charset="-122"/>
              </a:rPr>
              <a:t>.</a:t>
            </a:r>
          </a:p>
          <a:p>
            <a:pPr>
              <a:buFontTx/>
              <a:buNone/>
            </a:pPr>
            <a:r>
              <a:rPr lang="en-US" altLang="zh-CN" sz="2400">
                <a:ea typeface="宋体" charset="-122"/>
              </a:rPr>
              <a:t>b.</a:t>
            </a:r>
            <a:r>
              <a:rPr lang="zh-CN" altLang="en-US" sz="2400">
                <a:ea typeface="宋体" charset="-122"/>
              </a:rPr>
              <a:t>光敏电阻</a:t>
            </a:r>
            <a:r>
              <a:rPr lang="en-US" altLang="zh-CN" sz="2400">
                <a:ea typeface="宋体" charset="-122"/>
              </a:rPr>
              <a:t>:</a:t>
            </a:r>
          </a:p>
          <a:p>
            <a:pPr>
              <a:buFontTx/>
              <a:buNone/>
            </a:pPr>
            <a:r>
              <a:rPr lang="zh-CN" altLang="en-US" sz="2400">
                <a:ea typeface="宋体" charset="-122"/>
              </a:rPr>
              <a:t>	阻值随着光线的强弱而发生变化的电阻器</a:t>
            </a:r>
            <a:r>
              <a:rPr lang="en-US" altLang="zh-CN" sz="2400">
                <a:ea typeface="宋体" charset="-122"/>
              </a:rPr>
              <a:t>.</a:t>
            </a:r>
            <a:r>
              <a:rPr lang="zh-CN" altLang="en-US" sz="2400">
                <a:ea typeface="宋体" charset="-122"/>
              </a:rPr>
              <a:t> 分为可见光光敏电阻、红外光光敏电阻、紫外光光敏电阻</a:t>
            </a:r>
            <a:r>
              <a:rPr lang="en-US" altLang="zh-CN" sz="2400">
                <a:ea typeface="宋体" charset="-122"/>
              </a:rPr>
              <a:t>.</a:t>
            </a:r>
            <a:r>
              <a:rPr lang="zh-CN" altLang="en-US" sz="2400">
                <a:ea typeface="宋体" charset="-122"/>
              </a:rPr>
              <a:t>选用时先确定电路的光谱特性</a:t>
            </a:r>
            <a:r>
              <a:rPr lang="en-US" altLang="zh-CN" sz="2400">
                <a:ea typeface="宋体" charset="-122"/>
              </a:rPr>
              <a:t>.</a:t>
            </a:r>
          </a:p>
          <a:p>
            <a:pPr>
              <a:buFontTx/>
              <a:buNone/>
            </a:pPr>
            <a:r>
              <a:rPr lang="en-US" altLang="zh-CN" sz="2400">
                <a:ea typeface="宋体" charset="-122"/>
              </a:rPr>
              <a:t>c.</a:t>
            </a:r>
            <a:r>
              <a:rPr lang="zh-CN" altLang="en-US" sz="2400">
                <a:ea typeface="宋体" charset="-122"/>
              </a:rPr>
              <a:t>压敏电阻</a:t>
            </a:r>
            <a:r>
              <a:rPr lang="en-US" altLang="zh-CN" sz="2400">
                <a:ea typeface="宋体" charset="-122"/>
              </a:rPr>
              <a:t>: </a:t>
            </a:r>
          </a:p>
          <a:p>
            <a:pPr>
              <a:buFontTx/>
              <a:buNone/>
            </a:pPr>
            <a:r>
              <a:rPr lang="zh-CN" altLang="en-US" sz="2400">
                <a:ea typeface="宋体" charset="-122"/>
              </a:rPr>
              <a:t>	是对电压变化很敏感的非线性电阻器</a:t>
            </a:r>
            <a:r>
              <a:rPr lang="en-US" altLang="zh-CN" sz="2400">
                <a:ea typeface="宋体" charset="-122"/>
              </a:rPr>
              <a:t>.</a:t>
            </a:r>
            <a:r>
              <a:rPr lang="zh-CN" altLang="en-US" sz="2400">
                <a:ea typeface="宋体" charset="-122"/>
              </a:rPr>
              <a:t>当电阻器上的电压在标称值内时</a:t>
            </a:r>
            <a:r>
              <a:rPr lang="en-US" altLang="zh-CN" sz="2400">
                <a:ea typeface="宋体" charset="-122"/>
              </a:rPr>
              <a:t>,</a:t>
            </a:r>
            <a:r>
              <a:rPr lang="zh-CN" altLang="en-US" sz="2400">
                <a:ea typeface="宋体" charset="-122"/>
              </a:rPr>
              <a:t>电阻器上的阻值呈无穷大状态</a:t>
            </a:r>
            <a:r>
              <a:rPr lang="en-US" altLang="zh-CN" sz="2400">
                <a:ea typeface="宋体" charset="-122"/>
              </a:rPr>
              <a:t>,</a:t>
            </a:r>
            <a:r>
              <a:rPr lang="zh-CN" altLang="en-US" sz="2400">
                <a:ea typeface="宋体" charset="-122"/>
              </a:rPr>
              <a:t>当电压略高于标称电压时</a:t>
            </a:r>
            <a:r>
              <a:rPr lang="en-US" altLang="zh-CN" sz="2400">
                <a:ea typeface="宋体" charset="-122"/>
              </a:rPr>
              <a:t>,</a:t>
            </a:r>
            <a:r>
              <a:rPr lang="zh-CN" altLang="en-US" sz="2400">
                <a:ea typeface="宋体" charset="-122"/>
              </a:rPr>
              <a:t>其阻值很快下降</a:t>
            </a:r>
            <a:r>
              <a:rPr lang="en-US" altLang="zh-CN" sz="2400">
                <a:ea typeface="宋体" charset="-122"/>
              </a:rPr>
              <a:t>,</a:t>
            </a:r>
            <a:r>
              <a:rPr lang="zh-CN" altLang="en-US" sz="2400">
                <a:ea typeface="宋体" charset="-122"/>
              </a:rPr>
              <a:t>使电阻器处于导通状态</a:t>
            </a:r>
            <a:r>
              <a:rPr lang="en-US" altLang="zh-CN" sz="2400">
                <a:ea typeface="宋体" charset="-122"/>
              </a:rPr>
              <a:t>,</a:t>
            </a:r>
            <a:r>
              <a:rPr lang="zh-CN" altLang="en-US" sz="2400">
                <a:ea typeface="宋体" charset="-122"/>
              </a:rPr>
              <a:t>当电压减小到标称电压以下时</a:t>
            </a:r>
            <a:r>
              <a:rPr lang="en-US" altLang="zh-CN" sz="2400">
                <a:ea typeface="宋体" charset="-122"/>
              </a:rPr>
              <a:t>,</a:t>
            </a:r>
            <a:r>
              <a:rPr lang="zh-CN" altLang="en-US" sz="2400">
                <a:ea typeface="宋体" charset="-122"/>
              </a:rPr>
              <a:t>其阻值又开始增加</a:t>
            </a:r>
            <a:r>
              <a:rPr lang="en-US" altLang="zh-CN" sz="2400">
                <a:ea typeface="宋体" charset="-122"/>
              </a:rPr>
              <a:t>.</a:t>
            </a:r>
            <a:endParaRPr lang="zh-CN" altLang="en-AU" sz="2400">
              <a:ea typeface="宋体" charset="-122"/>
            </a:endParaRPr>
          </a:p>
        </p:txBody>
      </p:sp>
    </p:spTree>
    <p:extLst>
      <p:ext uri="{BB962C8B-B14F-4D97-AF65-F5344CB8AC3E}">
        <p14:creationId xmlns:p14="http://schemas.microsoft.com/office/powerpoint/2010/main" val="2955386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54627">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4627">
                                            <p:txEl>
                                              <p:pRg st="0" end="0"/>
                                            </p:txEl>
                                          </p:spTgt>
                                        </p:tgtEl>
                                        <p:attrNameLst>
                                          <p:attrName>ppt_w</p:attrName>
                                        </p:attrNameLst>
                                      </p:cBhvr>
                                    </p:anim>
                                    <p:anim by="(#ppt_w*0.50)" calcmode="lin" valueType="num">
                                      <p:cBhvr>
                                        <p:cTn id="8" dur="500" decel="50000" autoRev="1" fill="hold">
                                          <p:stCondLst>
                                            <p:cond delay="0"/>
                                          </p:stCondLst>
                                        </p:cTn>
                                        <p:tgtEl>
                                          <p:spTgt spid="154627">
                                            <p:txEl>
                                              <p:pRg st="0" end="0"/>
                                            </p:txEl>
                                          </p:spTgt>
                                        </p:tgtEl>
                                        <p:attrNameLst>
                                          <p:attrName>ppt_x</p:attrName>
                                        </p:attrNameLst>
                                      </p:cBhvr>
                                    </p:anim>
                                    <p:anim from="(-#ppt_h/2)" to="(#ppt_y)" calcmode="lin" valueType="num">
                                      <p:cBhvr>
                                        <p:cTn id="9" dur="1000" fill="hold">
                                          <p:stCondLst>
                                            <p:cond delay="0"/>
                                          </p:stCondLst>
                                        </p:cTn>
                                        <p:tgtEl>
                                          <p:spTgt spid="154627">
                                            <p:txEl>
                                              <p:pRg st="0" end="0"/>
                                            </p:txEl>
                                          </p:spTgt>
                                        </p:tgtEl>
                                        <p:attrNameLst>
                                          <p:attrName>ppt_y</p:attrName>
                                        </p:attrNameLst>
                                      </p:cBhvr>
                                    </p:anim>
                                    <p:animRot by="21600000">
                                      <p:cBhvr>
                                        <p:cTn id="10" dur="1000" fill="hold">
                                          <p:stCondLst>
                                            <p:cond delay="0"/>
                                          </p:stCondLst>
                                        </p:cTn>
                                        <p:tgtEl>
                                          <p:spTgt spid="154627">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3" presetClass="entr" presetSubtype="0" fill="hold" nodeType="clickEffect">
                                  <p:stCondLst>
                                    <p:cond delay="0"/>
                                  </p:stCondLst>
                                  <p:childTnLst>
                                    <p:set>
                                      <p:cBhvr>
                                        <p:cTn id="14" dur="1" fill="hold">
                                          <p:stCondLst>
                                            <p:cond delay="0"/>
                                          </p:stCondLst>
                                        </p:cTn>
                                        <p:tgtEl>
                                          <p:spTgt spid="154627">
                                            <p:txEl>
                                              <p:pRg st="1" end="1"/>
                                            </p:txEl>
                                          </p:spTgt>
                                        </p:tgtEl>
                                        <p:attrNameLst>
                                          <p:attrName>style.visibility</p:attrName>
                                        </p:attrNameLst>
                                      </p:cBhvr>
                                      <p:to>
                                        <p:strVal val="visible"/>
                                      </p:to>
                                    </p:set>
                                    <p:animEffect transition="in" filter="fade">
                                      <p:cBhvr>
                                        <p:cTn id="15" dur="100"/>
                                        <p:tgtEl>
                                          <p:spTgt spid="154627">
                                            <p:txEl>
                                              <p:pRg st="1" end="1"/>
                                            </p:txEl>
                                          </p:spTgt>
                                        </p:tgtEl>
                                      </p:cBhvr>
                                    </p:animEffect>
                                    <p:anim calcmode="lin" valueType="num">
                                      <p:cBhvr>
                                        <p:cTn id="16" dur="400" fill="hold"/>
                                        <p:tgtEl>
                                          <p:spTgt spid="154627">
                                            <p:txEl>
                                              <p:pRg st="1" end="1"/>
                                            </p:txEl>
                                          </p:spTgt>
                                        </p:tgtEl>
                                        <p:attrNameLst>
                                          <p:attrName>ppt_x</p:attrName>
                                        </p:attrNameLst>
                                      </p:cBhvr>
                                      <p:tavLst>
                                        <p:tav tm="0">
                                          <p:val>
                                            <p:strVal val="#ppt_x"/>
                                          </p:val>
                                        </p:tav>
                                        <p:tav tm="100000">
                                          <p:val>
                                            <p:strVal val="#ppt_x"/>
                                          </p:val>
                                        </p:tav>
                                      </p:tavLst>
                                    </p:anim>
                                    <p:anim calcmode="lin" valueType="num">
                                      <p:cBhvr>
                                        <p:cTn id="17" dur="400" fill="hold"/>
                                        <p:tgtEl>
                                          <p:spTgt spid="154627">
                                            <p:txEl>
                                              <p:pRg st="1" end="1"/>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15462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15462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6" presetClass="entr" presetSubtype="0" fill="hold" nodeType="clickEffect">
                                  <p:stCondLst>
                                    <p:cond delay="0"/>
                                  </p:stCondLst>
                                  <p:iterate type="lt">
                                    <p:tmPct val="10000"/>
                                  </p:iterate>
                                  <p:childTnLst>
                                    <p:set>
                                      <p:cBhvr>
                                        <p:cTn id="23" dur="1" fill="hold">
                                          <p:stCondLst>
                                            <p:cond delay="0"/>
                                          </p:stCondLst>
                                        </p:cTn>
                                        <p:tgtEl>
                                          <p:spTgt spid="154627">
                                            <p:txEl>
                                              <p:pRg st="2" end="2"/>
                                            </p:txEl>
                                          </p:spTgt>
                                        </p:tgtEl>
                                        <p:attrNameLst>
                                          <p:attrName>style.visibility</p:attrName>
                                        </p:attrNameLst>
                                      </p:cBhvr>
                                      <p:to>
                                        <p:strVal val="visible"/>
                                      </p:to>
                                    </p:set>
                                    <p:anim by="(-#ppt_w*2)" calcmode="lin" valueType="num">
                                      <p:cBhvr rctx="PPT">
                                        <p:cTn id="24" dur="500" autoRev="1" fill="hold">
                                          <p:stCondLst>
                                            <p:cond delay="0"/>
                                          </p:stCondLst>
                                        </p:cTn>
                                        <p:tgtEl>
                                          <p:spTgt spid="154627">
                                            <p:txEl>
                                              <p:pRg st="2" end="2"/>
                                            </p:txEl>
                                          </p:spTgt>
                                        </p:tgtEl>
                                        <p:attrNameLst>
                                          <p:attrName>ppt_w</p:attrName>
                                        </p:attrNameLst>
                                      </p:cBhvr>
                                    </p:anim>
                                    <p:anim by="(#ppt_w*0.50)" calcmode="lin" valueType="num">
                                      <p:cBhvr>
                                        <p:cTn id="25" dur="500" decel="50000" autoRev="1" fill="hold">
                                          <p:stCondLst>
                                            <p:cond delay="0"/>
                                          </p:stCondLst>
                                        </p:cTn>
                                        <p:tgtEl>
                                          <p:spTgt spid="154627">
                                            <p:txEl>
                                              <p:pRg st="2" end="2"/>
                                            </p:txEl>
                                          </p:spTgt>
                                        </p:tgtEl>
                                        <p:attrNameLst>
                                          <p:attrName>ppt_x</p:attrName>
                                        </p:attrNameLst>
                                      </p:cBhvr>
                                    </p:anim>
                                    <p:anim from="(-#ppt_h/2)" to="(#ppt_y)" calcmode="lin" valueType="num">
                                      <p:cBhvr>
                                        <p:cTn id="26" dur="1000" fill="hold">
                                          <p:stCondLst>
                                            <p:cond delay="0"/>
                                          </p:stCondLst>
                                        </p:cTn>
                                        <p:tgtEl>
                                          <p:spTgt spid="154627">
                                            <p:txEl>
                                              <p:pRg st="2" end="2"/>
                                            </p:txEl>
                                          </p:spTgt>
                                        </p:tgtEl>
                                        <p:attrNameLst>
                                          <p:attrName>ppt_y</p:attrName>
                                        </p:attrNameLst>
                                      </p:cBhvr>
                                    </p:anim>
                                    <p:animRot by="21600000">
                                      <p:cBhvr>
                                        <p:cTn id="27" dur="1000" fill="hold">
                                          <p:stCondLst>
                                            <p:cond delay="0"/>
                                          </p:stCondLst>
                                        </p:cTn>
                                        <p:tgtEl>
                                          <p:spTgt spid="154627">
                                            <p:txEl>
                                              <p:pRg st="2" end="2"/>
                                            </p:txEl>
                                          </p:spTgt>
                                        </p:tgtEl>
                                        <p:attrNameLst>
                                          <p:attrName>r</p:attrName>
                                        </p:attrNameLst>
                                      </p:cBhvr>
                                    </p:animRot>
                                  </p:childTnLst>
                                </p:cTn>
                              </p:par>
                            </p:childTnLst>
                          </p:cTn>
                        </p:par>
                      </p:childTnLst>
                    </p:cTn>
                  </p:par>
                  <p:par>
                    <p:cTn id="28" fill="hold" nodeType="clickPar">
                      <p:stCondLst>
                        <p:cond delay="indefinite"/>
                      </p:stCondLst>
                      <p:childTnLst>
                        <p:par>
                          <p:cTn id="29" fill="hold" nodeType="withGroup">
                            <p:stCondLst>
                              <p:cond delay="0"/>
                            </p:stCondLst>
                            <p:childTnLst>
                              <p:par>
                                <p:cTn id="30" presetID="43" presetClass="entr" presetSubtype="0" fill="hold" nodeType="clickEffect">
                                  <p:stCondLst>
                                    <p:cond delay="0"/>
                                  </p:stCondLst>
                                  <p:childTnLst>
                                    <p:set>
                                      <p:cBhvr>
                                        <p:cTn id="31" dur="1" fill="hold">
                                          <p:stCondLst>
                                            <p:cond delay="0"/>
                                          </p:stCondLst>
                                        </p:cTn>
                                        <p:tgtEl>
                                          <p:spTgt spid="154627">
                                            <p:txEl>
                                              <p:pRg st="3" end="3"/>
                                            </p:txEl>
                                          </p:spTgt>
                                        </p:tgtEl>
                                        <p:attrNameLst>
                                          <p:attrName>style.visibility</p:attrName>
                                        </p:attrNameLst>
                                      </p:cBhvr>
                                      <p:to>
                                        <p:strVal val="visible"/>
                                      </p:to>
                                    </p:set>
                                    <p:animEffect transition="in" filter="fade">
                                      <p:cBhvr>
                                        <p:cTn id="32" dur="100"/>
                                        <p:tgtEl>
                                          <p:spTgt spid="154627">
                                            <p:txEl>
                                              <p:pRg st="3" end="3"/>
                                            </p:txEl>
                                          </p:spTgt>
                                        </p:tgtEl>
                                      </p:cBhvr>
                                    </p:animEffect>
                                    <p:anim calcmode="lin" valueType="num">
                                      <p:cBhvr>
                                        <p:cTn id="33" dur="400" fill="hold"/>
                                        <p:tgtEl>
                                          <p:spTgt spid="154627">
                                            <p:txEl>
                                              <p:pRg st="3" end="3"/>
                                            </p:txEl>
                                          </p:spTgt>
                                        </p:tgtEl>
                                        <p:attrNameLst>
                                          <p:attrName>ppt_x</p:attrName>
                                        </p:attrNameLst>
                                      </p:cBhvr>
                                      <p:tavLst>
                                        <p:tav tm="0">
                                          <p:val>
                                            <p:strVal val="#ppt_x"/>
                                          </p:val>
                                        </p:tav>
                                        <p:tav tm="100000">
                                          <p:val>
                                            <p:strVal val="#ppt_x"/>
                                          </p:val>
                                        </p:tav>
                                      </p:tavLst>
                                    </p:anim>
                                    <p:anim calcmode="lin" valueType="num">
                                      <p:cBhvr>
                                        <p:cTn id="34" dur="400" fill="hold"/>
                                        <p:tgtEl>
                                          <p:spTgt spid="154627">
                                            <p:txEl>
                                              <p:pRg st="3" end="3"/>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15462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15462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6" presetClass="entr" presetSubtype="0" fill="hold" nodeType="clickEffect">
                                  <p:stCondLst>
                                    <p:cond delay="0"/>
                                  </p:stCondLst>
                                  <p:iterate type="lt">
                                    <p:tmPct val="10000"/>
                                  </p:iterate>
                                  <p:childTnLst>
                                    <p:set>
                                      <p:cBhvr>
                                        <p:cTn id="40" dur="1" fill="hold">
                                          <p:stCondLst>
                                            <p:cond delay="0"/>
                                          </p:stCondLst>
                                        </p:cTn>
                                        <p:tgtEl>
                                          <p:spTgt spid="154627">
                                            <p:txEl>
                                              <p:pRg st="4" end="4"/>
                                            </p:txEl>
                                          </p:spTgt>
                                        </p:tgtEl>
                                        <p:attrNameLst>
                                          <p:attrName>style.visibility</p:attrName>
                                        </p:attrNameLst>
                                      </p:cBhvr>
                                      <p:to>
                                        <p:strVal val="visible"/>
                                      </p:to>
                                    </p:set>
                                    <p:anim by="(-#ppt_w*2)" calcmode="lin" valueType="num">
                                      <p:cBhvr rctx="PPT">
                                        <p:cTn id="41" dur="500" autoRev="1" fill="hold">
                                          <p:stCondLst>
                                            <p:cond delay="0"/>
                                          </p:stCondLst>
                                        </p:cTn>
                                        <p:tgtEl>
                                          <p:spTgt spid="154627">
                                            <p:txEl>
                                              <p:pRg st="4" end="4"/>
                                            </p:txEl>
                                          </p:spTgt>
                                        </p:tgtEl>
                                        <p:attrNameLst>
                                          <p:attrName>ppt_w</p:attrName>
                                        </p:attrNameLst>
                                      </p:cBhvr>
                                    </p:anim>
                                    <p:anim by="(#ppt_w*0.50)" calcmode="lin" valueType="num">
                                      <p:cBhvr>
                                        <p:cTn id="42" dur="500" decel="50000" autoRev="1" fill="hold">
                                          <p:stCondLst>
                                            <p:cond delay="0"/>
                                          </p:stCondLst>
                                        </p:cTn>
                                        <p:tgtEl>
                                          <p:spTgt spid="154627">
                                            <p:txEl>
                                              <p:pRg st="4" end="4"/>
                                            </p:txEl>
                                          </p:spTgt>
                                        </p:tgtEl>
                                        <p:attrNameLst>
                                          <p:attrName>ppt_x</p:attrName>
                                        </p:attrNameLst>
                                      </p:cBhvr>
                                    </p:anim>
                                    <p:anim from="(-#ppt_h/2)" to="(#ppt_y)" calcmode="lin" valueType="num">
                                      <p:cBhvr>
                                        <p:cTn id="43" dur="1000" fill="hold">
                                          <p:stCondLst>
                                            <p:cond delay="0"/>
                                          </p:stCondLst>
                                        </p:cTn>
                                        <p:tgtEl>
                                          <p:spTgt spid="154627">
                                            <p:txEl>
                                              <p:pRg st="4" end="4"/>
                                            </p:txEl>
                                          </p:spTgt>
                                        </p:tgtEl>
                                        <p:attrNameLst>
                                          <p:attrName>ppt_y</p:attrName>
                                        </p:attrNameLst>
                                      </p:cBhvr>
                                    </p:anim>
                                    <p:animRot by="21600000">
                                      <p:cBhvr>
                                        <p:cTn id="44" dur="1000" fill="hold">
                                          <p:stCondLst>
                                            <p:cond delay="0"/>
                                          </p:stCondLst>
                                        </p:cTn>
                                        <p:tgtEl>
                                          <p:spTgt spid="154627">
                                            <p:txEl>
                                              <p:pRg st="4" end="4"/>
                                            </p:txEl>
                                          </p:spTgt>
                                        </p:tgtEl>
                                        <p:attrNameLst>
                                          <p:attrName>r</p:attrName>
                                        </p:attrNameLst>
                                      </p:cBhvr>
                                    </p:animRot>
                                  </p:childTnLst>
                                </p:cTn>
                              </p:par>
                            </p:childTnLst>
                          </p:cTn>
                        </p:par>
                      </p:childTnLst>
                    </p:cTn>
                  </p:par>
                  <p:par>
                    <p:cTn id="45" fill="hold" nodeType="clickPar">
                      <p:stCondLst>
                        <p:cond delay="indefinite"/>
                      </p:stCondLst>
                      <p:childTnLst>
                        <p:par>
                          <p:cTn id="46" fill="hold" nodeType="withGroup">
                            <p:stCondLst>
                              <p:cond delay="0"/>
                            </p:stCondLst>
                            <p:childTnLst>
                              <p:par>
                                <p:cTn id="47" presetID="43" presetClass="entr" presetSubtype="0" fill="hold" nodeType="clickEffect">
                                  <p:stCondLst>
                                    <p:cond delay="0"/>
                                  </p:stCondLst>
                                  <p:childTnLst>
                                    <p:set>
                                      <p:cBhvr>
                                        <p:cTn id="48" dur="1" fill="hold">
                                          <p:stCondLst>
                                            <p:cond delay="0"/>
                                          </p:stCondLst>
                                        </p:cTn>
                                        <p:tgtEl>
                                          <p:spTgt spid="154627">
                                            <p:txEl>
                                              <p:pRg st="5" end="5"/>
                                            </p:txEl>
                                          </p:spTgt>
                                        </p:tgtEl>
                                        <p:attrNameLst>
                                          <p:attrName>style.visibility</p:attrName>
                                        </p:attrNameLst>
                                      </p:cBhvr>
                                      <p:to>
                                        <p:strVal val="visible"/>
                                      </p:to>
                                    </p:set>
                                    <p:animEffect transition="in" filter="fade">
                                      <p:cBhvr>
                                        <p:cTn id="49" dur="100"/>
                                        <p:tgtEl>
                                          <p:spTgt spid="154627">
                                            <p:txEl>
                                              <p:pRg st="5" end="5"/>
                                            </p:txEl>
                                          </p:spTgt>
                                        </p:tgtEl>
                                      </p:cBhvr>
                                    </p:animEffect>
                                    <p:anim calcmode="lin" valueType="num">
                                      <p:cBhvr>
                                        <p:cTn id="50" dur="400" fill="hold"/>
                                        <p:tgtEl>
                                          <p:spTgt spid="154627">
                                            <p:txEl>
                                              <p:pRg st="5" end="5"/>
                                            </p:txEl>
                                          </p:spTgt>
                                        </p:tgtEl>
                                        <p:attrNameLst>
                                          <p:attrName>ppt_x</p:attrName>
                                        </p:attrNameLst>
                                      </p:cBhvr>
                                      <p:tavLst>
                                        <p:tav tm="0">
                                          <p:val>
                                            <p:strVal val="#ppt_x"/>
                                          </p:val>
                                        </p:tav>
                                        <p:tav tm="100000">
                                          <p:val>
                                            <p:strVal val="#ppt_x"/>
                                          </p:val>
                                        </p:tav>
                                      </p:tavLst>
                                    </p:anim>
                                    <p:anim calcmode="lin" valueType="num">
                                      <p:cBhvr>
                                        <p:cTn id="51" dur="400" fill="hold"/>
                                        <p:tgtEl>
                                          <p:spTgt spid="154627">
                                            <p:txEl>
                                              <p:pRg st="5" end="5"/>
                                            </p:txEl>
                                          </p:spTgt>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154627">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154627">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6E5EE2EB-102E-4DD5-A53E-729116E314B3}" type="slidenum">
              <a:rPr lang="zh-CN" altLang="en-AU"/>
              <a:pPr/>
              <a:t>15</a:t>
            </a:fld>
            <a:endParaRPr lang="en-AU" altLang="zh-CN"/>
          </a:p>
        </p:txBody>
      </p:sp>
      <p:sp>
        <p:nvSpPr>
          <p:cNvPr id="155651" name="Rectangle 3"/>
          <p:cNvSpPr>
            <a:spLocks noGrp="1" noChangeArrowheads="1"/>
          </p:cNvSpPr>
          <p:nvPr>
            <p:ph type="body" idx="1"/>
          </p:nvPr>
        </p:nvSpPr>
        <p:spPr>
          <a:xfrm>
            <a:off x="250825" y="765175"/>
            <a:ext cx="8640763" cy="5614988"/>
          </a:xfrm>
        </p:spPr>
        <p:txBody>
          <a:bodyPr/>
          <a:lstStyle/>
          <a:p>
            <a:pPr>
              <a:buFontTx/>
              <a:buNone/>
            </a:pPr>
            <a:r>
              <a:rPr lang="zh-CN" altLang="en-US" sz="2800">
                <a:ea typeface="宋体" charset="-122"/>
              </a:rPr>
              <a:t>	</a:t>
            </a:r>
          </a:p>
          <a:p>
            <a:pPr>
              <a:lnSpc>
                <a:spcPct val="110000"/>
              </a:lnSpc>
              <a:buFontTx/>
              <a:buNone/>
            </a:pPr>
            <a:r>
              <a:rPr lang="zh-CN" altLang="en-US" sz="2800">
                <a:ea typeface="宋体" charset="-122"/>
              </a:rPr>
              <a:t>	</a:t>
            </a:r>
            <a:r>
              <a:rPr lang="zh-CN" altLang="en-US" sz="2400">
                <a:ea typeface="宋体" charset="-122"/>
              </a:rPr>
              <a:t>压敏电阻可分为无极性</a:t>
            </a:r>
            <a:r>
              <a:rPr lang="en-US" altLang="zh-CN" sz="2400">
                <a:ea typeface="宋体" charset="-122"/>
              </a:rPr>
              <a:t>(</a:t>
            </a:r>
            <a:r>
              <a:rPr lang="zh-CN" altLang="en-US" sz="2400">
                <a:ea typeface="宋体" charset="-122"/>
              </a:rPr>
              <a:t>对称型</a:t>
            </a:r>
            <a:r>
              <a:rPr lang="en-US" altLang="zh-CN" sz="2400">
                <a:ea typeface="宋体" charset="-122"/>
              </a:rPr>
              <a:t>)</a:t>
            </a:r>
            <a:r>
              <a:rPr lang="zh-CN" altLang="en-US" sz="2400">
                <a:ea typeface="宋体" charset="-122"/>
              </a:rPr>
              <a:t>和有极性</a:t>
            </a:r>
            <a:r>
              <a:rPr lang="en-US" altLang="zh-CN" sz="2400">
                <a:ea typeface="宋体" charset="-122"/>
              </a:rPr>
              <a:t>(</a:t>
            </a:r>
            <a:r>
              <a:rPr lang="zh-CN" altLang="en-US" sz="2400">
                <a:ea typeface="宋体" charset="-122"/>
              </a:rPr>
              <a:t>非对称型</a:t>
            </a:r>
            <a:r>
              <a:rPr lang="en-US" altLang="zh-CN" sz="2400">
                <a:ea typeface="宋体" charset="-122"/>
              </a:rPr>
              <a:t>)</a:t>
            </a:r>
            <a:r>
              <a:rPr lang="zh-CN" altLang="en-US" sz="2400">
                <a:ea typeface="宋体" charset="-122"/>
              </a:rPr>
              <a:t>压敏电阻</a:t>
            </a:r>
            <a:r>
              <a:rPr lang="en-US" altLang="zh-CN" sz="2400">
                <a:ea typeface="宋体" charset="-122"/>
              </a:rPr>
              <a:t>.</a:t>
            </a:r>
            <a:r>
              <a:rPr lang="zh-CN" altLang="en-US" sz="2400">
                <a:ea typeface="宋体" charset="-122"/>
              </a:rPr>
              <a:t>选用时</a:t>
            </a:r>
            <a:r>
              <a:rPr lang="en-US" altLang="zh-CN" sz="2400">
                <a:ea typeface="宋体" charset="-122"/>
              </a:rPr>
              <a:t>,</a:t>
            </a:r>
            <a:r>
              <a:rPr lang="zh-CN" altLang="en-US" sz="2400">
                <a:ea typeface="宋体" charset="-122"/>
              </a:rPr>
              <a:t>压敏电阻器的标称电压值应是加在压敏电阻器两端电压的</a:t>
            </a:r>
            <a:r>
              <a:rPr lang="en-US" altLang="zh-CN" sz="2400">
                <a:ea typeface="宋体" charset="-122"/>
              </a:rPr>
              <a:t>2-2.5</a:t>
            </a:r>
            <a:r>
              <a:rPr lang="zh-CN" altLang="en-US" sz="2400">
                <a:ea typeface="宋体" charset="-122"/>
              </a:rPr>
              <a:t>倍</a:t>
            </a:r>
            <a:r>
              <a:rPr lang="en-US" altLang="zh-CN" sz="2400">
                <a:ea typeface="宋体" charset="-122"/>
              </a:rPr>
              <a:t>.</a:t>
            </a:r>
            <a:r>
              <a:rPr lang="zh-CN" altLang="en-US" sz="2400">
                <a:ea typeface="宋体" charset="-122"/>
              </a:rPr>
              <a:t>另需注意压敏电阻的温度系数</a:t>
            </a:r>
            <a:r>
              <a:rPr lang="en-US" altLang="zh-CN" sz="2400">
                <a:ea typeface="宋体" charset="-122"/>
              </a:rPr>
              <a:t>.</a:t>
            </a:r>
          </a:p>
          <a:p>
            <a:pPr>
              <a:lnSpc>
                <a:spcPct val="110000"/>
              </a:lnSpc>
              <a:buFontTx/>
              <a:buNone/>
            </a:pPr>
            <a:r>
              <a:rPr lang="en-US" altLang="zh-CN" sz="2800">
                <a:ea typeface="宋体" charset="-122"/>
              </a:rPr>
              <a:t>d.</a:t>
            </a:r>
            <a:r>
              <a:rPr lang="zh-CN" altLang="en-US" sz="2800">
                <a:ea typeface="宋体" charset="-122"/>
              </a:rPr>
              <a:t>湿敏电阻</a:t>
            </a:r>
            <a:r>
              <a:rPr lang="en-US" altLang="zh-CN" sz="2800">
                <a:ea typeface="宋体" charset="-122"/>
              </a:rPr>
              <a:t>:</a:t>
            </a:r>
          </a:p>
          <a:p>
            <a:pPr>
              <a:lnSpc>
                <a:spcPct val="110000"/>
              </a:lnSpc>
              <a:buFontTx/>
              <a:buNone/>
            </a:pPr>
            <a:r>
              <a:rPr lang="zh-CN" altLang="en-US" sz="2400">
                <a:ea typeface="宋体" charset="-122"/>
              </a:rPr>
              <a:t>	是对湿度变化非常敏感的电阻器</a:t>
            </a:r>
            <a:r>
              <a:rPr lang="en-US" altLang="zh-CN" sz="2400">
                <a:ea typeface="宋体" charset="-122"/>
              </a:rPr>
              <a:t>,</a:t>
            </a:r>
            <a:r>
              <a:rPr lang="zh-CN" altLang="en-US" sz="2400">
                <a:ea typeface="宋体" charset="-122"/>
              </a:rPr>
              <a:t>能在各种湿度环境中使用</a:t>
            </a:r>
            <a:r>
              <a:rPr lang="en-US" altLang="zh-CN" sz="2400">
                <a:ea typeface="宋体" charset="-122"/>
              </a:rPr>
              <a:t>.</a:t>
            </a:r>
            <a:r>
              <a:rPr lang="zh-CN" altLang="en-US" sz="2400">
                <a:ea typeface="宋体" charset="-122"/>
              </a:rPr>
              <a:t>它是将湿度转换成电信号的换能器件</a:t>
            </a:r>
            <a:r>
              <a:rPr lang="en-US" altLang="zh-CN" sz="2400">
                <a:ea typeface="宋体" charset="-122"/>
              </a:rPr>
              <a:t>.</a:t>
            </a:r>
            <a:r>
              <a:rPr lang="zh-CN" altLang="en-US" sz="2400">
                <a:ea typeface="宋体" charset="-122"/>
              </a:rPr>
              <a:t>选用时应根据不同类型号的不同特点以及湿敏电阻器的精度</a:t>
            </a:r>
            <a:r>
              <a:rPr lang="zh-CN" altLang="en-US" sz="2800">
                <a:ea typeface="宋体" charset="-122"/>
              </a:rPr>
              <a:t>、</a:t>
            </a:r>
            <a:r>
              <a:rPr lang="zh-CN" altLang="en-US" sz="2400">
                <a:ea typeface="宋体" charset="-122"/>
              </a:rPr>
              <a:t>湿度系数</a:t>
            </a:r>
            <a:r>
              <a:rPr lang="zh-CN" altLang="en-US" sz="2800">
                <a:ea typeface="宋体" charset="-122"/>
              </a:rPr>
              <a:t>、</a:t>
            </a:r>
            <a:r>
              <a:rPr lang="zh-CN" altLang="en-US" sz="2400">
                <a:ea typeface="宋体" charset="-122"/>
              </a:rPr>
              <a:t>响应速度</a:t>
            </a:r>
            <a:r>
              <a:rPr lang="en-US" altLang="zh-CN" sz="2400">
                <a:ea typeface="宋体" charset="-122"/>
              </a:rPr>
              <a:t>,</a:t>
            </a:r>
            <a:r>
              <a:rPr lang="zh-CN" altLang="en-US" sz="2400">
                <a:ea typeface="宋体" charset="-122"/>
              </a:rPr>
              <a:t>湿度量程等进行选用</a:t>
            </a:r>
            <a:r>
              <a:rPr lang="en-US" altLang="zh-CN" sz="2400">
                <a:ea typeface="宋体" charset="-122"/>
              </a:rPr>
              <a:t>.</a:t>
            </a:r>
            <a:endParaRPr lang="en-AU" altLang="zh-CN" sz="2400">
              <a:ea typeface="宋体" charset="-122"/>
            </a:endParaRPr>
          </a:p>
          <a:p>
            <a:pPr>
              <a:buFontTx/>
              <a:buNone/>
            </a:pPr>
            <a:endParaRPr lang="zh-CN" altLang="en-AU" sz="2400">
              <a:ea typeface="宋体" charset="-122"/>
            </a:endParaRPr>
          </a:p>
        </p:txBody>
      </p:sp>
    </p:spTree>
    <p:extLst>
      <p:ext uri="{BB962C8B-B14F-4D97-AF65-F5344CB8AC3E}">
        <p14:creationId xmlns:p14="http://schemas.microsoft.com/office/powerpoint/2010/main" val="1882545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155651">
                                            <p:txEl>
                                              <p:pRg st="1" end="1"/>
                                            </p:txEl>
                                          </p:spTgt>
                                        </p:tgtEl>
                                        <p:attrNameLst>
                                          <p:attrName>style.visibility</p:attrName>
                                        </p:attrNameLst>
                                      </p:cBhvr>
                                      <p:to>
                                        <p:strVal val="visible"/>
                                      </p:to>
                                    </p:set>
                                    <p:animEffect transition="in" filter="fade">
                                      <p:cBhvr>
                                        <p:cTn id="7" dur="100"/>
                                        <p:tgtEl>
                                          <p:spTgt spid="155651">
                                            <p:txEl>
                                              <p:pRg st="1" end="1"/>
                                            </p:txEl>
                                          </p:spTgt>
                                        </p:tgtEl>
                                      </p:cBhvr>
                                    </p:animEffect>
                                    <p:anim calcmode="lin" valueType="num">
                                      <p:cBhvr>
                                        <p:cTn id="8" dur="400" fill="hold"/>
                                        <p:tgtEl>
                                          <p:spTgt spid="155651">
                                            <p:txEl>
                                              <p:pRg st="1" end="1"/>
                                            </p:txEl>
                                          </p:spTgt>
                                        </p:tgtEl>
                                        <p:attrNameLst>
                                          <p:attrName>ppt_x</p:attrName>
                                        </p:attrNameLst>
                                      </p:cBhvr>
                                      <p:tavLst>
                                        <p:tav tm="0">
                                          <p:val>
                                            <p:strVal val="#ppt_x"/>
                                          </p:val>
                                        </p:tav>
                                        <p:tav tm="100000">
                                          <p:val>
                                            <p:strVal val="#ppt_x"/>
                                          </p:val>
                                        </p:tav>
                                      </p:tavLst>
                                    </p:anim>
                                    <p:anim calcmode="lin" valueType="num">
                                      <p:cBhvr>
                                        <p:cTn id="9" dur="400" fill="hold"/>
                                        <p:tgtEl>
                                          <p:spTgt spid="155651">
                                            <p:txEl>
                                              <p:pRg st="1" end="1"/>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55651">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55651">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6" presetClass="entr" presetSubtype="0" fill="hold" nodeType="clickEffect">
                                  <p:stCondLst>
                                    <p:cond delay="0"/>
                                  </p:stCondLst>
                                  <p:iterate type="lt">
                                    <p:tmPct val="10000"/>
                                  </p:iterate>
                                  <p:childTnLst>
                                    <p:set>
                                      <p:cBhvr>
                                        <p:cTn id="15" dur="1" fill="hold">
                                          <p:stCondLst>
                                            <p:cond delay="0"/>
                                          </p:stCondLst>
                                        </p:cTn>
                                        <p:tgtEl>
                                          <p:spTgt spid="155651">
                                            <p:txEl>
                                              <p:pRg st="2" end="2"/>
                                            </p:txEl>
                                          </p:spTgt>
                                        </p:tgtEl>
                                        <p:attrNameLst>
                                          <p:attrName>style.visibility</p:attrName>
                                        </p:attrNameLst>
                                      </p:cBhvr>
                                      <p:to>
                                        <p:strVal val="visible"/>
                                      </p:to>
                                    </p:set>
                                    <p:anim by="(-#ppt_w*2)" calcmode="lin" valueType="num">
                                      <p:cBhvr rctx="PPT">
                                        <p:cTn id="16" dur="500" autoRev="1" fill="hold">
                                          <p:stCondLst>
                                            <p:cond delay="0"/>
                                          </p:stCondLst>
                                        </p:cTn>
                                        <p:tgtEl>
                                          <p:spTgt spid="155651">
                                            <p:txEl>
                                              <p:pRg st="2" end="2"/>
                                            </p:txEl>
                                          </p:spTgt>
                                        </p:tgtEl>
                                        <p:attrNameLst>
                                          <p:attrName>ppt_w</p:attrName>
                                        </p:attrNameLst>
                                      </p:cBhvr>
                                    </p:anim>
                                    <p:anim by="(#ppt_w*0.50)" calcmode="lin" valueType="num">
                                      <p:cBhvr>
                                        <p:cTn id="17" dur="500" decel="50000" autoRev="1" fill="hold">
                                          <p:stCondLst>
                                            <p:cond delay="0"/>
                                          </p:stCondLst>
                                        </p:cTn>
                                        <p:tgtEl>
                                          <p:spTgt spid="155651">
                                            <p:txEl>
                                              <p:pRg st="2" end="2"/>
                                            </p:txEl>
                                          </p:spTgt>
                                        </p:tgtEl>
                                        <p:attrNameLst>
                                          <p:attrName>ppt_x</p:attrName>
                                        </p:attrNameLst>
                                      </p:cBhvr>
                                    </p:anim>
                                    <p:anim from="(-#ppt_h/2)" to="(#ppt_y)" calcmode="lin" valueType="num">
                                      <p:cBhvr>
                                        <p:cTn id="18" dur="1000" fill="hold">
                                          <p:stCondLst>
                                            <p:cond delay="0"/>
                                          </p:stCondLst>
                                        </p:cTn>
                                        <p:tgtEl>
                                          <p:spTgt spid="155651">
                                            <p:txEl>
                                              <p:pRg st="2" end="2"/>
                                            </p:txEl>
                                          </p:spTgt>
                                        </p:tgtEl>
                                        <p:attrNameLst>
                                          <p:attrName>ppt_y</p:attrName>
                                        </p:attrNameLst>
                                      </p:cBhvr>
                                    </p:anim>
                                    <p:animRot by="21600000">
                                      <p:cBhvr>
                                        <p:cTn id="19" dur="1000" fill="hold">
                                          <p:stCondLst>
                                            <p:cond delay="0"/>
                                          </p:stCondLst>
                                        </p:cTn>
                                        <p:tgtEl>
                                          <p:spTgt spid="155651">
                                            <p:txEl>
                                              <p:pRg st="2" end="2"/>
                                            </p:txEl>
                                          </p:spTgt>
                                        </p:tgtEl>
                                        <p:attrNameLst>
                                          <p:attrName>r</p:attrName>
                                        </p:attrNameLst>
                                      </p:cBhvr>
                                    </p:animRot>
                                  </p:childTnLst>
                                </p:cTn>
                              </p:par>
                            </p:childTnLst>
                          </p:cTn>
                        </p:par>
                      </p:childTnLst>
                    </p:cTn>
                  </p:par>
                  <p:par>
                    <p:cTn id="20" fill="hold" nodeType="clickPar">
                      <p:stCondLst>
                        <p:cond delay="indefinite"/>
                      </p:stCondLst>
                      <p:childTnLst>
                        <p:par>
                          <p:cTn id="21" fill="hold" nodeType="withGroup">
                            <p:stCondLst>
                              <p:cond delay="0"/>
                            </p:stCondLst>
                            <p:childTnLst>
                              <p:par>
                                <p:cTn id="22" presetID="43" presetClass="entr" presetSubtype="0" fill="hold" nodeType="clickEffect">
                                  <p:stCondLst>
                                    <p:cond delay="0"/>
                                  </p:stCondLst>
                                  <p:childTnLst>
                                    <p:set>
                                      <p:cBhvr>
                                        <p:cTn id="23" dur="1" fill="hold">
                                          <p:stCondLst>
                                            <p:cond delay="0"/>
                                          </p:stCondLst>
                                        </p:cTn>
                                        <p:tgtEl>
                                          <p:spTgt spid="155651">
                                            <p:txEl>
                                              <p:pRg st="3" end="3"/>
                                            </p:txEl>
                                          </p:spTgt>
                                        </p:tgtEl>
                                        <p:attrNameLst>
                                          <p:attrName>style.visibility</p:attrName>
                                        </p:attrNameLst>
                                      </p:cBhvr>
                                      <p:to>
                                        <p:strVal val="visible"/>
                                      </p:to>
                                    </p:set>
                                    <p:animEffect transition="in" filter="fade">
                                      <p:cBhvr>
                                        <p:cTn id="24" dur="100"/>
                                        <p:tgtEl>
                                          <p:spTgt spid="155651">
                                            <p:txEl>
                                              <p:pRg st="3" end="3"/>
                                            </p:txEl>
                                          </p:spTgt>
                                        </p:tgtEl>
                                      </p:cBhvr>
                                    </p:animEffect>
                                    <p:anim calcmode="lin" valueType="num">
                                      <p:cBhvr>
                                        <p:cTn id="25" dur="400" fill="hold"/>
                                        <p:tgtEl>
                                          <p:spTgt spid="155651">
                                            <p:txEl>
                                              <p:pRg st="3" end="3"/>
                                            </p:txEl>
                                          </p:spTgt>
                                        </p:tgtEl>
                                        <p:attrNameLst>
                                          <p:attrName>ppt_x</p:attrName>
                                        </p:attrNameLst>
                                      </p:cBhvr>
                                      <p:tavLst>
                                        <p:tav tm="0">
                                          <p:val>
                                            <p:strVal val="#ppt_x"/>
                                          </p:val>
                                        </p:tav>
                                        <p:tav tm="100000">
                                          <p:val>
                                            <p:strVal val="#ppt_x"/>
                                          </p:val>
                                        </p:tav>
                                      </p:tavLst>
                                    </p:anim>
                                    <p:anim calcmode="lin" valueType="num">
                                      <p:cBhvr>
                                        <p:cTn id="26" dur="400" fill="hold"/>
                                        <p:tgtEl>
                                          <p:spTgt spid="155651">
                                            <p:txEl>
                                              <p:pRg st="3" end="3"/>
                                            </p:txEl>
                                          </p:spTgt>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155651">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155651">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42680452-6F5E-4CF4-83AF-7076CD8ECE2D}" type="slidenum">
              <a:rPr lang="zh-CN" altLang="en-AU"/>
              <a:pPr/>
              <a:t>16</a:t>
            </a:fld>
            <a:endParaRPr lang="en-AU" altLang="zh-CN"/>
          </a:p>
        </p:txBody>
      </p:sp>
      <p:sp>
        <p:nvSpPr>
          <p:cNvPr id="137219" name="Rectangle 3"/>
          <p:cNvSpPr>
            <a:spLocks noGrp="1" noChangeArrowheads="1"/>
          </p:cNvSpPr>
          <p:nvPr>
            <p:ph type="body" idx="1"/>
          </p:nvPr>
        </p:nvSpPr>
        <p:spPr>
          <a:xfrm>
            <a:off x="457200" y="2060575"/>
            <a:ext cx="8229600" cy="3959225"/>
          </a:xfrm>
        </p:spPr>
        <p:txBody>
          <a:bodyPr/>
          <a:lstStyle/>
          <a:p>
            <a:pPr algn="ctr">
              <a:buFontTx/>
              <a:buNone/>
            </a:pPr>
            <a:r>
              <a:rPr lang="zh-CN" altLang="en-US" sz="8000">
                <a:ea typeface="宋体" charset="-122"/>
              </a:rPr>
              <a:t>电 容 器</a:t>
            </a:r>
            <a:endParaRPr lang="zh-CN" altLang="en-AU" sz="8000">
              <a:ea typeface="宋体" charset="-122"/>
            </a:endParaRPr>
          </a:p>
        </p:txBody>
      </p:sp>
    </p:spTree>
    <p:extLst>
      <p:ext uri="{BB962C8B-B14F-4D97-AF65-F5344CB8AC3E}">
        <p14:creationId xmlns:p14="http://schemas.microsoft.com/office/powerpoint/2010/main" val="920741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fade">
                                      <p:cBhvr>
                                        <p:cTn id="7" dur="770" decel="100000"/>
                                        <p:tgtEl>
                                          <p:spTgt spid="137219">
                                            <p:txEl>
                                              <p:pRg st="0" end="0"/>
                                            </p:txEl>
                                          </p:spTgt>
                                        </p:tgtEl>
                                      </p:cBhvr>
                                    </p:animEffect>
                                    <p:animScale>
                                      <p:cBhvr>
                                        <p:cTn id="8" dur="770" decel="100000"/>
                                        <p:tgtEl>
                                          <p:spTgt spid="137219">
                                            <p:txEl>
                                              <p:pRg st="0" end="0"/>
                                            </p:txEl>
                                          </p:spTgt>
                                        </p:tgtEl>
                                      </p:cBhvr>
                                      <p:from x="10000" y="10000"/>
                                      <p:to x="200000" y="450000"/>
                                    </p:animScale>
                                    <p:animScale>
                                      <p:cBhvr>
                                        <p:cTn id="9" dur="1230" accel="100000" fill="hold">
                                          <p:stCondLst>
                                            <p:cond delay="770"/>
                                          </p:stCondLst>
                                        </p:cTn>
                                        <p:tgtEl>
                                          <p:spTgt spid="137219">
                                            <p:txEl>
                                              <p:pRg st="0" end="0"/>
                                            </p:txEl>
                                          </p:spTgt>
                                        </p:tgtEl>
                                      </p:cBhvr>
                                      <p:from x="200000" y="450000"/>
                                      <p:to x="100000" y="100000"/>
                                    </p:animScale>
                                    <p:set>
                                      <p:cBhvr>
                                        <p:cTn id="10" dur="770" fill="hold"/>
                                        <p:tgtEl>
                                          <p:spTgt spid="137219">
                                            <p:txEl>
                                              <p:pRg st="0" end="0"/>
                                            </p:txEl>
                                          </p:spTgt>
                                        </p:tgtEl>
                                        <p:attrNameLst>
                                          <p:attrName>ppt_x</p:attrName>
                                        </p:attrNameLst>
                                      </p:cBhvr>
                                      <p:to>
                                        <p:strVal val="(0.5)"/>
                                      </p:to>
                                    </p:set>
                                    <p:anim from="(0.5)" to="(#ppt_x)" calcmode="lin" valueType="num">
                                      <p:cBhvr>
                                        <p:cTn id="11" dur="1230" accel="100000" fill="hold">
                                          <p:stCondLst>
                                            <p:cond delay="770"/>
                                          </p:stCondLst>
                                        </p:cTn>
                                        <p:tgtEl>
                                          <p:spTgt spid="137219">
                                            <p:txEl>
                                              <p:pRg st="0" end="0"/>
                                            </p:txEl>
                                          </p:spTgt>
                                        </p:tgtEl>
                                        <p:attrNameLst>
                                          <p:attrName>ppt_x</p:attrName>
                                        </p:attrNameLst>
                                      </p:cBhvr>
                                    </p:anim>
                                    <p:set>
                                      <p:cBhvr>
                                        <p:cTn id="12" dur="770" fill="hold"/>
                                        <p:tgtEl>
                                          <p:spTgt spid="137219">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37219">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1D4BF27F-F118-470D-906E-B8AA372B6BE2}" type="slidenum">
              <a:rPr lang="zh-CN" altLang="en-AU"/>
              <a:pPr/>
              <a:t>17</a:t>
            </a:fld>
            <a:endParaRPr lang="en-AU" altLang="zh-CN"/>
          </a:p>
        </p:txBody>
      </p:sp>
      <p:sp>
        <p:nvSpPr>
          <p:cNvPr id="50179" name="Rectangle 3"/>
          <p:cNvSpPr>
            <a:spLocks noGrp="1" noChangeArrowheads="1"/>
          </p:cNvSpPr>
          <p:nvPr>
            <p:ph type="body" idx="1"/>
          </p:nvPr>
        </p:nvSpPr>
        <p:spPr>
          <a:xfrm>
            <a:off x="251520" y="260648"/>
            <a:ext cx="8229600" cy="5832475"/>
          </a:xfrm>
        </p:spPr>
        <p:txBody>
          <a:bodyPr/>
          <a:lstStyle/>
          <a:p>
            <a:pPr>
              <a:buFontTx/>
              <a:buNone/>
            </a:pPr>
            <a:r>
              <a:rPr lang="en-US" altLang="zh-CN" sz="4400" dirty="0">
                <a:ea typeface="宋体" charset="-122"/>
              </a:rPr>
              <a:t>1.</a:t>
            </a:r>
            <a:r>
              <a:rPr lang="zh-CN" altLang="en-US" sz="4400" dirty="0">
                <a:ea typeface="宋体" charset="-122"/>
              </a:rPr>
              <a:t>概念</a:t>
            </a:r>
            <a:r>
              <a:rPr lang="en-US" altLang="zh-CN" sz="4400" dirty="0">
                <a:ea typeface="宋体" charset="-122"/>
              </a:rPr>
              <a:t>:</a:t>
            </a:r>
          </a:p>
          <a:p>
            <a:pPr>
              <a:buFontTx/>
              <a:buNone/>
            </a:pPr>
            <a:r>
              <a:rPr lang="zh-CN" altLang="en-US" dirty="0">
                <a:ea typeface="宋体" charset="-122"/>
              </a:rPr>
              <a:t>	由两个金属电极中间夹一层绝缘介质构成</a:t>
            </a:r>
            <a:r>
              <a:rPr lang="en-US" altLang="zh-CN" dirty="0">
                <a:ea typeface="宋体" charset="-122"/>
              </a:rPr>
              <a:t>.</a:t>
            </a:r>
            <a:r>
              <a:rPr lang="zh-CN" altLang="en-US" dirty="0">
                <a:ea typeface="宋体" charset="-122"/>
              </a:rPr>
              <a:t>当在两极间加上电压时</a:t>
            </a:r>
            <a:r>
              <a:rPr lang="en-US" altLang="zh-CN" dirty="0">
                <a:ea typeface="宋体" charset="-122"/>
              </a:rPr>
              <a:t>,</a:t>
            </a:r>
            <a:r>
              <a:rPr lang="zh-CN" altLang="en-US" dirty="0">
                <a:ea typeface="宋体" charset="-122"/>
              </a:rPr>
              <a:t>电极上储存的电荷</a:t>
            </a:r>
            <a:r>
              <a:rPr lang="en-US" altLang="zh-CN" dirty="0">
                <a:ea typeface="宋体" charset="-122"/>
              </a:rPr>
              <a:t>.</a:t>
            </a:r>
            <a:r>
              <a:rPr lang="zh-CN" altLang="en-US" dirty="0">
                <a:ea typeface="宋体" charset="-122"/>
              </a:rPr>
              <a:t>电容是一种储能元件</a:t>
            </a:r>
            <a:r>
              <a:rPr lang="en-US" altLang="zh-CN" dirty="0">
                <a:ea typeface="宋体" charset="-122"/>
              </a:rPr>
              <a:t>.</a:t>
            </a:r>
            <a:r>
              <a:rPr lang="zh-CN" altLang="en-US" dirty="0">
                <a:ea typeface="宋体" charset="-122"/>
              </a:rPr>
              <a:t>电容量是电容器储存电荷多少的一个量值</a:t>
            </a:r>
            <a:r>
              <a:rPr lang="en-US" altLang="zh-CN" dirty="0">
                <a:ea typeface="宋体" charset="-122"/>
              </a:rPr>
              <a:t>.</a:t>
            </a:r>
          </a:p>
          <a:p>
            <a:pPr>
              <a:buFontTx/>
              <a:buNone/>
            </a:pPr>
            <a:endParaRPr lang="zh-CN" altLang="en-US" dirty="0">
              <a:ea typeface="宋体" charset="-122"/>
            </a:endParaRPr>
          </a:p>
          <a:p>
            <a:pPr>
              <a:buFontTx/>
              <a:buNone/>
            </a:pPr>
            <a:r>
              <a:rPr lang="zh-CN" altLang="en-US" dirty="0">
                <a:ea typeface="宋体" charset="-122"/>
              </a:rPr>
              <a:t>	作用</a:t>
            </a:r>
            <a:r>
              <a:rPr lang="en-US" altLang="zh-CN" dirty="0">
                <a:ea typeface="宋体" charset="-122"/>
              </a:rPr>
              <a:t>:</a:t>
            </a:r>
          </a:p>
          <a:p>
            <a:pPr>
              <a:buFontTx/>
              <a:buNone/>
            </a:pPr>
            <a:r>
              <a:rPr lang="zh-CN" altLang="en-US" dirty="0">
                <a:ea typeface="宋体" charset="-122"/>
              </a:rPr>
              <a:t>	调谐、滤波、耦合、隔直、交流旁路和能量转换</a:t>
            </a:r>
            <a:r>
              <a:rPr lang="en-US" altLang="zh-CN" dirty="0">
                <a:ea typeface="宋体" charset="-122"/>
              </a:rPr>
              <a:t>.	</a:t>
            </a:r>
            <a:endParaRPr lang="en-AU" altLang="zh-CN" dirty="0">
              <a:ea typeface="宋体" charset="-122"/>
            </a:endParaRPr>
          </a:p>
        </p:txBody>
      </p:sp>
    </p:spTree>
    <p:extLst>
      <p:ext uri="{BB962C8B-B14F-4D97-AF65-F5344CB8AC3E}">
        <p14:creationId xmlns:p14="http://schemas.microsoft.com/office/powerpoint/2010/main" val="3152072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0179">
                                            <p:txEl>
                                              <p:pRg st="1" end="1"/>
                                            </p:txEl>
                                          </p:spTgt>
                                        </p:tgtEl>
                                        <p:attrNameLst>
                                          <p:attrName>style.visibility</p:attrName>
                                        </p:attrNameLst>
                                      </p:cBhvr>
                                      <p:to>
                                        <p:strVal val="visible"/>
                                      </p:to>
                                    </p:set>
                                    <p:anim by="(-#ppt_w*2)" calcmode="lin" valueType="num">
                                      <p:cBhvr rctx="PPT">
                                        <p:cTn id="7" dur="500" autoRev="1" fill="hold">
                                          <p:stCondLst>
                                            <p:cond delay="0"/>
                                          </p:stCondLst>
                                        </p:cTn>
                                        <p:tgtEl>
                                          <p:spTgt spid="50179">
                                            <p:txEl>
                                              <p:pRg st="1" end="1"/>
                                            </p:txEl>
                                          </p:spTgt>
                                        </p:tgtEl>
                                        <p:attrNameLst>
                                          <p:attrName>ppt_w</p:attrName>
                                        </p:attrNameLst>
                                      </p:cBhvr>
                                    </p:anim>
                                    <p:anim by="(#ppt_w*0.50)" calcmode="lin" valueType="num">
                                      <p:cBhvr>
                                        <p:cTn id="8" dur="500" decel="50000" autoRev="1" fill="hold">
                                          <p:stCondLst>
                                            <p:cond delay="0"/>
                                          </p:stCondLst>
                                        </p:cTn>
                                        <p:tgtEl>
                                          <p:spTgt spid="50179">
                                            <p:txEl>
                                              <p:pRg st="1" end="1"/>
                                            </p:txEl>
                                          </p:spTgt>
                                        </p:tgtEl>
                                        <p:attrNameLst>
                                          <p:attrName>ppt_x</p:attrName>
                                        </p:attrNameLst>
                                      </p:cBhvr>
                                    </p:anim>
                                    <p:anim from="(-#ppt_h/2)" to="(#ppt_y)" calcmode="lin" valueType="num">
                                      <p:cBhvr>
                                        <p:cTn id="9" dur="1000" fill="hold">
                                          <p:stCondLst>
                                            <p:cond delay="0"/>
                                          </p:stCondLst>
                                        </p:cTn>
                                        <p:tgtEl>
                                          <p:spTgt spid="50179">
                                            <p:txEl>
                                              <p:pRg st="1" end="1"/>
                                            </p:txEl>
                                          </p:spTgt>
                                        </p:tgtEl>
                                        <p:attrNameLst>
                                          <p:attrName>ppt_y</p:attrName>
                                        </p:attrNameLst>
                                      </p:cBhvr>
                                    </p:anim>
                                    <p:animRot by="21600000">
                                      <p:cBhvr>
                                        <p:cTn id="10" dur="1000" fill="hold">
                                          <p:stCondLst>
                                            <p:cond delay="0"/>
                                          </p:stCondLst>
                                        </p:cTn>
                                        <p:tgtEl>
                                          <p:spTgt spid="50179">
                                            <p:txEl>
                                              <p:pRg st="1" end="1"/>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nodeType="click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animEffect transition="in" filter="fade">
                                      <p:cBhvr>
                                        <p:cTn id="15" dur="800" decel="100000"/>
                                        <p:tgtEl>
                                          <p:spTgt spid="50179">
                                            <p:txEl>
                                              <p:pRg st="3" end="3"/>
                                            </p:txEl>
                                          </p:spTgt>
                                        </p:tgtEl>
                                      </p:cBhvr>
                                    </p:animEffect>
                                    <p:anim calcmode="lin" valueType="num">
                                      <p:cBhvr>
                                        <p:cTn id="16" dur="800" decel="100000" fill="hold"/>
                                        <p:tgtEl>
                                          <p:spTgt spid="50179">
                                            <p:txEl>
                                              <p:pRg st="3" end="3"/>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50179">
                                            <p:txEl>
                                              <p:pRg st="3" end="3"/>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50179">
                                            <p:txEl>
                                              <p:pRg st="3" end="3"/>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0179">
                                            <p:txEl>
                                              <p:pRg st="3" end="3"/>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0179">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50179">
                                            <p:txEl>
                                              <p:pRg st="4" end="4"/>
                                            </p:txEl>
                                          </p:spTgt>
                                        </p:tgtEl>
                                        <p:attrNameLst>
                                          <p:attrName>style.visibility</p:attrName>
                                        </p:attrNameLst>
                                      </p:cBhvr>
                                      <p:to>
                                        <p:strVal val="visible"/>
                                      </p:to>
                                    </p:set>
                                    <p:anim by="(-#ppt_w*2)" calcmode="lin" valueType="num">
                                      <p:cBhvr rctx="PPT">
                                        <p:cTn id="25" dur="500" autoRev="1" fill="hold">
                                          <p:stCondLst>
                                            <p:cond delay="0"/>
                                          </p:stCondLst>
                                        </p:cTn>
                                        <p:tgtEl>
                                          <p:spTgt spid="50179">
                                            <p:txEl>
                                              <p:pRg st="4" end="4"/>
                                            </p:txEl>
                                          </p:spTgt>
                                        </p:tgtEl>
                                        <p:attrNameLst>
                                          <p:attrName>ppt_w</p:attrName>
                                        </p:attrNameLst>
                                      </p:cBhvr>
                                    </p:anim>
                                    <p:anim by="(#ppt_w*0.50)" calcmode="lin" valueType="num">
                                      <p:cBhvr>
                                        <p:cTn id="26" dur="500" decel="50000" autoRev="1" fill="hold">
                                          <p:stCondLst>
                                            <p:cond delay="0"/>
                                          </p:stCondLst>
                                        </p:cTn>
                                        <p:tgtEl>
                                          <p:spTgt spid="50179">
                                            <p:txEl>
                                              <p:pRg st="4" end="4"/>
                                            </p:txEl>
                                          </p:spTgt>
                                        </p:tgtEl>
                                        <p:attrNameLst>
                                          <p:attrName>ppt_x</p:attrName>
                                        </p:attrNameLst>
                                      </p:cBhvr>
                                    </p:anim>
                                    <p:anim from="(-#ppt_h/2)" to="(#ppt_y)" calcmode="lin" valueType="num">
                                      <p:cBhvr>
                                        <p:cTn id="27" dur="1000" fill="hold">
                                          <p:stCondLst>
                                            <p:cond delay="0"/>
                                          </p:stCondLst>
                                        </p:cTn>
                                        <p:tgtEl>
                                          <p:spTgt spid="50179">
                                            <p:txEl>
                                              <p:pRg st="4" end="4"/>
                                            </p:txEl>
                                          </p:spTgt>
                                        </p:tgtEl>
                                        <p:attrNameLst>
                                          <p:attrName>ppt_y</p:attrName>
                                        </p:attrNameLst>
                                      </p:cBhvr>
                                    </p:anim>
                                    <p:animRot by="21600000">
                                      <p:cBhvr>
                                        <p:cTn id="28" dur="1000" fill="hold">
                                          <p:stCondLst>
                                            <p:cond delay="0"/>
                                          </p:stCondLst>
                                        </p:cTn>
                                        <p:tgtEl>
                                          <p:spTgt spid="50179">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F36F5EB4-A10B-4EF8-BF30-AA59B5822270}" type="slidenum">
              <a:rPr lang="zh-CN" altLang="en-AU"/>
              <a:pPr/>
              <a:t>18</a:t>
            </a:fld>
            <a:endParaRPr lang="en-AU" altLang="zh-CN"/>
          </a:p>
        </p:txBody>
      </p:sp>
      <p:sp>
        <p:nvSpPr>
          <p:cNvPr id="49154" name="Rectangle 2"/>
          <p:cNvSpPr>
            <a:spLocks noGrp="1" noChangeArrowheads="1"/>
          </p:cNvSpPr>
          <p:nvPr>
            <p:ph type="title"/>
          </p:nvPr>
        </p:nvSpPr>
        <p:spPr>
          <a:xfrm>
            <a:off x="250825" y="292100"/>
            <a:ext cx="8435975" cy="760413"/>
          </a:xfrm>
        </p:spPr>
        <p:txBody>
          <a:bodyPr/>
          <a:lstStyle/>
          <a:p>
            <a:pPr algn="l"/>
            <a:r>
              <a:rPr lang="en-US" altLang="zh-CN" dirty="0">
                <a:ea typeface="宋体" charset="-122"/>
              </a:rPr>
              <a:t>2.</a:t>
            </a:r>
            <a:r>
              <a:rPr lang="zh-CN" altLang="en-US" dirty="0">
                <a:ea typeface="宋体" charset="-122"/>
              </a:rPr>
              <a:t>电容的分类</a:t>
            </a:r>
            <a:r>
              <a:rPr lang="en-US" altLang="zh-CN" dirty="0">
                <a:ea typeface="宋体" charset="-122"/>
              </a:rPr>
              <a:t>:</a:t>
            </a:r>
            <a:endParaRPr lang="en-AU" altLang="zh-CN" dirty="0">
              <a:ea typeface="宋体" charset="-122"/>
            </a:endParaRPr>
          </a:p>
        </p:txBody>
      </p:sp>
      <p:sp>
        <p:nvSpPr>
          <p:cNvPr id="49155" name="Rectangle 3"/>
          <p:cNvSpPr>
            <a:spLocks noGrp="1" noChangeArrowheads="1"/>
          </p:cNvSpPr>
          <p:nvPr>
            <p:ph type="body" idx="1"/>
          </p:nvPr>
        </p:nvSpPr>
        <p:spPr>
          <a:xfrm>
            <a:off x="457200" y="1125538"/>
            <a:ext cx="8229600" cy="4894262"/>
          </a:xfrm>
        </p:spPr>
        <p:txBody>
          <a:bodyPr/>
          <a:lstStyle/>
          <a:p>
            <a:pPr>
              <a:buFontTx/>
              <a:buNone/>
            </a:pPr>
            <a:r>
              <a:rPr lang="en-US" altLang="zh-CN" dirty="0">
                <a:ea typeface="宋体" charset="-122"/>
              </a:rPr>
              <a:t>a.</a:t>
            </a:r>
            <a:r>
              <a:rPr lang="zh-CN" altLang="en-US" dirty="0">
                <a:ea typeface="宋体" charset="-122"/>
              </a:rPr>
              <a:t>按介质不同分</a:t>
            </a:r>
            <a:r>
              <a:rPr lang="en-US" altLang="zh-CN" dirty="0">
                <a:ea typeface="宋体" charset="-122"/>
              </a:rPr>
              <a:t>:</a:t>
            </a:r>
            <a:r>
              <a:rPr lang="zh-CN" altLang="en-US" dirty="0">
                <a:ea typeface="宋体" charset="-122"/>
              </a:rPr>
              <a:t>空气介质、纸质、有机薄膜、瓷介质、云母、电解电容等</a:t>
            </a:r>
            <a:r>
              <a:rPr lang="en-US" altLang="zh-CN" dirty="0">
                <a:ea typeface="宋体" charset="-122"/>
              </a:rPr>
              <a:t>.</a:t>
            </a:r>
          </a:p>
          <a:p>
            <a:pPr>
              <a:buFontTx/>
              <a:buNone/>
            </a:pPr>
            <a:endParaRPr lang="en-US" altLang="zh-CN" dirty="0">
              <a:ea typeface="宋体" charset="-122"/>
            </a:endParaRPr>
          </a:p>
          <a:p>
            <a:pPr>
              <a:buFontTx/>
              <a:buNone/>
            </a:pPr>
            <a:r>
              <a:rPr lang="en-US" altLang="zh-CN" dirty="0">
                <a:ea typeface="宋体" charset="-122"/>
              </a:rPr>
              <a:t>b.</a:t>
            </a:r>
            <a:r>
              <a:rPr lang="zh-CN" altLang="en-US" dirty="0">
                <a:ea typeface="宋体" charset="-122"/>
              </a:rPr>
              <a:t>按结构</a:t>
            </a:r>
            <a:r>
              <a:rPr lang="en-US" altLang="zh-CN" dirty="0">
                <a:ea typeface="宋体" charset="-122"/>
              </a:rPr>
              <a:t>: </a:t>
            </a:r>
            <a:r>
              <a:rPr lang="zh-CN" altLang="en-US" dirty="0">
                <a:ea typeface="宋体" charset="-122"/>
              </a:rPr>
              <a:t>固定电容、半可变电容、可变电容</a:t>
            </a:r>
            <a:r>
              <a:rPr lang="en-US" altLang="zh-CN" dirty="0">
                <a:ea typeface="宋体" charset="-122"/>
              </a:rPr>
              <a:t>.</a:t>
            </a:r>
          </a:p>
          <a:p>
            <a:pPr>
              <a:buFontTx/>
              <a:buNone/>
            </a:pPr>
            <a:endParaRPr lang="en-US" altLang="zh-CN" dirty="0">
              <a:ea typeface="宋体" charset="-122"/>
            </a:endParaRPr>
          </a:p>
          <a:p>
            <a:pPr>
              <a:buFontTx/>
              <a:buNone/>
            </a:pPr>
            <a:r>
              <a:rPr lang="en-US" altLang="zh-CN" sz="2400" dirty="0">
                <a:ea typeface="宋体" charset="-122"/>
              </a:rPr>
              <a:t>C</a:t>
            </a:r>
            <a:r>
              <a:rPr lang="en-US" altLang="zh-CN" dirty="0">
                <a:ea typeface="宋体" charset="-122"/>
              </a:rPr>
              <a:t>.</a:t>
            </a:r>
            <a:r>
              <a:rPr lang="zh-CN" altLang="en-US" dirty="0">
                <a:ea typeface="宋体" charset="-122"/>
              </a:rPr>
              <a:t>按安装方式</a:t>
            </a:r>
            <a:r>
              <a:rPr lang="en-US" altLang="zh-CN" dirty="0">
                <a:ea typeface="宋体" charset="-122"/>
              </a:rPr>
              <a:t>: </a:t>
            </a:r>
            <a:r>
              <a:rPr lang="zh-CN" altLang="en-US" dirty="0">
                <a:ea typeface="宋体" charset="-122"/>
              </a:rPr>
              <a:t>插件电阻、贴片电阻</a:t>
            </a:r>
            <a:r>
              <a:rPr lang="en-US" altLang="zh-CN" dirty="0">
                <a:ea typeface="宋体" charset="-122"/>
              </a:rPr>
              <a:t>.</a:t>
            </a:r>
          </a:p>
          <a:p>
            <a:pPr>
              <a:buFontTx/>
              <a:buNone/>
            </a:pPr>
            <a:endParaRPr lang="en-AU" altLang="zh-CN" dirty="0">
              <a:ea typeface="宋体" charset="-122"/>
            </a:endParaRPr>
          </a:p>
        </p:txBody>
      </p:sp>
    </p:spTree>
    <p:extLst>
      <p:ext uri="{BB962C8B-B14F-4D97-AF65-F5344CB8AC3E}">
        <p14:creationId xmlns:p14="http://schemas.microsoft.com/office/powerpoint/2010/main" val="2250854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1000"/>
                                        <p:tgtEl>
                                          <p:spTgt spid="49155">
                                            <p:txEl>
                                              <p:pRg st="0" end="0"/>
                                            </p:txEl>
                                          </p:spTgt>
                                        </p:tgtEl>
                                      </p:cBhvr>
                                    </p:animEffect>
                                    <p:anim calcmode="lin" valueType="num">
                                      <p:cBhvr>
                                        <p:cTn id="8" dur="10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91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49155">
                                            <p:txEl>
                                              <p:pRg st="2" end="2"/>
                                            </p:txEl>
                                          </p:spTgt>
                                        </p:tgtEl>
                                        <p:attrNameLst>
                                          <p:attrName>style.visibility</p:attrName>
                                        </p:attrNameLst>
                                      </p:cBhvr>
                                      <p:to>
                                        <p:strVal val="visible"/>
                                      </p:to>
                                    </p:set>
                                    <p:animEffect transition="in" filter="fade">
                                      <p:cBhvr>
                                        <p:cTn id="14" dur="1000"/>
                                        <p:tgtEl>
                                          <p:spTgt spid="49155">
                                            <p:txEl>
                                              <p:pRg st="2" end="2"/>
                                            </p:txEl>
                                          </p:spTgt>
                                        </p:tgtEl>
                                      </p:cBhvr>
                                    </p:animEffect>
                                    <p:anim calcmode="lin" valueType="num">
                                      <p:cBhvr>
                                        <p:cTn id="15" dur="10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91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49155">
                                            <p:txEl>
                                              <p:pRg st="4" end="4"/>
                                            </p:txEl>
                                          </p:spTgt>
                                        </p:tgtEl>
                                        <p:attrNameLst>
                                          <p:attrName>style.visibility</p:attrName>
                                        </p:attrNameLst>
                                      </p:cBhvr>
                                      <p:to>
                                        <p:strVal val="visible"/>
                                      </p:to>
                                    </p:set>
                                    <p:animEffect transition="in" filter="fade">
                                      <p:cBhvr>
                                        <p:cTn id="21" dur="1000"/>
                                        <p:tgtEl>
                                          <p:spTgt spid="49155">
                                            <p:txEl>
                                              <p:pRg st="4" end="4"/>
                                            </p:txEl>
                                          </p:spTgt>
                                        </p:tgtEl>
                                      </p:cBhvr>
                                    </p:animEffect>
                                    <p:anim calcmode="lin" valueType="num">
                                      <p:cBhvr>
                                        <p:cTn id="22" dur="10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91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7"/>
          <p:cNvSpPr>
            <a:spLocks noGrp="1"/>
          </p:cNvSpPr>
          <p:nvPr>
            <p:ph type="sldNum" sz="quarter" idx="11"/>
          </p:nvPr>
        </p:nvSpPr>
        <p:spPr/>
        <p:txBody>
          <a:bodyPr/>
          <a:lstStyle/>
          <a:p>
            <a:fld id="{687B6B74-AE9B-4291-ACB8-71AD68B1D000}" type="slidenum">
              <a:rPr lang="zh-CN" altLang="en-AU"/>
              <a:pPr/>
              <a:t>19</a:t>
            </a:fld>
            <a:endParaRPr lang="en-AU" altLang="zh-CN"/>
          </a:p>
        </p:txBody>
      </p:sp>
      <p:sp>
        <p:nvSpPr>
          <p:cNvPr id="53250" name="Rectangle 2"/>
          <p:cNvSpPr>
            <a:spLocks noGrp="1" noChangeArrowheads="1"/>
          </p:cNvSpPr>
          <p:nvPr>
            <p:ph type="title" sz="quarter"/>
          </p:nvPr>
        </p:nvSpPr>
        <p:spPr>
          <a:xfrm>
            <a:off x="250825" y="292100"/>
            <a:ext cx="8435975" cy="833438"/>
          </a:xfrm>
        </p:spPr>
        <p:txBody>
          <a:bodyPr/>
          <a:lstStyle/>
          <a:p>
            <a:pPr algn="l"/>
            <a:r>
              <a:rPr lang="en-US" altLang="zh-CN" dirty="0">
                <a:ea typeface="宋体" charset="-122"/>
              </a:rPr>
              <a:t>3.</a:t>
            </a:r>
            <a:r>
              <a:rPr lang="zh-CN" altLang="en-US" dirty="0">
                <a:ea typeface="宋体" charset="-122"/>
              </a:rPr>
              <a:t>常见电容器图示</a:t>
            </a:r>
            <a:r>
              <a:rPr lang="en-US" altLang="zh-CN" dirty="0">
                <a:ea typeface="宋体" charset="-122"/>
              </a:rPr>
              <a:t>:</a:t>
            </a:r>
            <a:endParaRPr lang="en-AU" altLang="zh-CN" dirty="0">
              <a:ea typeface="宋体" charset="-122"/>
            </a:endParaRPr>
          </a:p>
        </p:txBody>
      </p:sp>
      <p:pic>
        <p:nvPicPr>
          <p:cNvPr id="53252"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9388" y="1844675"/>
            <a:ext cx="2282825"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4" name="Picture 6" descr="ccap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19700" y="1916113"/>
            <a:ext cx="3311525" cy="187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6" name="Picture 8"/>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484438" y="1844675"/>
            <a:ext cx="194310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8" name="Picture 10"/>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827088" y="4508500"/>
            <a:ext cx="3384550" cy="2349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527550"/>
            <a:ext cx="2016125" cy="2330450"/>
          </a:xfrm>
          <a:prstGeom prst="rect">
            <a:avLst/>
          </a:prstGeom>
          <a:noFill/>
          <a:extLst>
            <a:ext uri="{909E8E84-426E-40DD-AFC4-6F175D3DCCD1}">
              <a14:hiddenFill xmlns:a14="http://schemas.microsoft.com/office/drawing/2010/main">
                <a:solidFill>
                  <a:srgbClr val="FFFFFF"/>
                </a:solidFill>
              </a14:hiddenFill>
            </a:ext>
          </a:extLst>
        </p:spPr>
      </p:pic>
      <p:sp>
        <p:nvSpPr>
          <p:cNvPr id="53261" name="Text Box 13"/>
          <p:cNvSpPr txBox="1">
            <a:spLocks noChangeArrowheads="1"/>
          </p:cNvSpPr>
          <p:nvPr/>
        </p:nvSpPr>
        <p:spPr bwMode="auto">
          <a:xfrm>
            <a:off x="1187450" y="1341438"/>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ea typeface="宋体" charset="-122"/>
              </a:rPr>
              <a:t>积层贴片电容</a:t>
            </a:r>
            <a:endParaRPr lang="zh-CN" altLang="en-AU" sz="2400">
              <a:ea typeface="宋体" charset="-122"/>
            </a:endParaRPr>
          </a:p>
        </p:txBody>
      </p:sp>
      <p:sp>
        <p:nvSpPr>
          <p:cNvPr id="53262" name="Text Box 14"/>
          <p:cNvSpPr txBox="1">
            <a:spLocks noChangeArrowheads="1"/>
          </p:cNvSpPr>
          <p:nvPr/>
        </p:nvSpPr>
        <p:spPr bwMode="auto">
          <a:xfrm>
            <a:off x="5651500" y="1341438"/>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ea typeface="宋体" charset="-122"/>
              </a:rPr>
              <a:t>钽电解电容</a:t>
            </a:r>
            <a:endParaRPr lang="zh-CN" altLang="en-AU" sz="2400">
              <a:ea typeface="宋体" charset="-122"/>
            </a:endParaRPr>
          </a:p>
        </p:txBody>
      </p:sp>
      <p:sp>
        <p:nvSpPr>
          <p:cNvPr id="53263" name="Text Box 15"/>
          <p:cNvSpPr txBox="1">
            <a:spLocks noChangeArrowheads="1"/>
          </p:cNvSpPr>
          <p:nvPr/>
        </p:nvSpPr>
        <p:spPr bwMode="auto">
          <a:xfrm>
            <a:off x="3708400" y="4005263"/>
            <a:ext cx="16557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charset="-122"/>
              </a:rPr>
              <a:t>铝电解电容</a:t>
            </a:r>
            <a:endParaRPr lang="zh-CN" altLang="en-AU">
              <a:ea typeface="宋体" charset="-122"/>
            </a:endParaRPr>
          </a:p>
        </p:txBody>
      </p:sp>
    </p:spTree>
    <p:extLst>
      <p:ext uri="{BB962C8B-B14F-4D97-AF65-F5344CB8AC3E}">
        <p14:creationId xmlns:p14="http://schemas.microsoft.com/office/powerpoint/2010/main" val="372369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3261"/>
                                        </p:tgtEl>
                                        <p:attrNameLst>
                                          <p:attrName>style.visibility</p:attrName>
                                        </p:attrNameLst>
                                      </p:cBhvr>
                                      <p:to>
                                        <p:strVal val="visible"/>
                                      </p:to>
                                    </p:set>
                                    <p:animEffect transition="in" filter="wipe(down)">
                                      <p:cBhvr>
                                        <p:cTn id="7" dur="580">
                                          <p:stCondLst>
                                            <p:cond delay="0"/>
                                          </p:stCondLst>
                                        </p:cTn>
                                        <p:tgtEl>
                                          <p:spTgt spid="53261"/>
                                        </p:tgtEl>
                                      </p:cBhvr>
                                    </p:animEffect>
                                    <p:anim calcmode="lin" valueType="num">
                                      <p:cBhvr>
                                        <p:cTn id="8" dur="1822" tmFilter="0,0; 0.14,0.36; 0.43,0.73; 0.71,0.91; 1.0,1.0">
                                          <p:stCondLst>
                                            <p:cond delay="0"/>
                                          </p:stCondLst>
                                        </p:cTn>
                                        <p:tgtEl>
                                          <p:spTgt spid="5326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326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326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326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3261"/>
                                        </p:tgtEl>
                                        <p:attrNameLst>
                                          <p:attrName>ppt_y</p:attrName>
                                        </p:attrNameLst>
                                      </p:cBhvr>
                                      <p:tavLst>
                                        <p:tav tm="0" fmla="#ppt_y-sin(pi*$)/81">
                                          <p:val>
                                            <p:fltVal val="0"/>
                                          </p:val>
                                        </p:tav>
                                        <p:tav tm="100000">
                                          <p:val>
                                            <p:fltVal val="1"/>
                                          </p:val>
                                        </p:tav>
                                      </p:tavLst>
                                    </p:anim>
                                    <p:animScale>
                                      <p:cBhvr>
                                        <p:cTn id="13" dur="26">
                                          <p:stCondLst>
                                            <p:cond delay="650"/>
                                          </p:stCondLst>
                                        </p:cTn>
                                        <p:tgtEl>
                                          <p:spTgt spid="53261"/>
                                        </p:tgtEl>
                                      </p:cBhvr>
                                      <p:to x="100000" y="60000"/>
                                    </p:animScale>
                                    <p:animScale>
                                      <p:cBhvr>
                                        <p:cTn id="14" dur="166" decel="50000">
                                          <p:stCondLst>
                                            <p:cond delay="676"/>
                                          </p:stCondLst>
                                        </p:cTn>
                                        <p:tgtEl>
                                          <p:spTgt spid="53261"/>
                                        </p:tgtEl>
                                      </p:cBhvr>
                                      <p:to x="100000" y="100000"/>
                                    </p:animScale>
                                    <p:animScale>
                                      <p:cBhvr>
                                        <p:cTn id="15" dur="26">
                                          <p:stCondLst>
                                            <p:cond delay="1312"/>
                                          </p:stCondLst>
                                        </p:cTn>
                                        <p:tgtEl>
                                          <p:spTgt spid="53261"/>
                                        </p:tgtEl>
                                      </p:cBhvr>
                                      <p:to x="100000" y="80000"/>
                                    </p:animScale>
                                    <p:animScale>
                                      <p:cBhvr>
                                        <p:cTn id="16" dur="166" decel="50000">
                                          <p:stCondLst>
                                            <p:cond delay="1338"/>
                                          </p:stCondLst>
                                        </p:cTn>
                                        <p:tgtEl>
                                          <p:spTgt spid="53261"/>
                                        </p:tgtEl>
                                      </p:cBhvr>
                                      <p:to x="100000" y="100000"/>
                                    </p:animScale>
                                    <p:animScale>
                                      <p:cBhvr>
                                        <p:cTn id="17" dur="26">
                                          <p:stCondLst>
                                            <p:cond delay="1642"/>
                                          </p:stCondLst>
                                        </p:cTn>
                                        <p:tgtEl>
                                          <p:spTgt spid="53261"/>
                                        </p:tgtEl>
                                      </p:cBhvr>
                                      <p:to x="100000" y="90000"/>
                                    </p:animScale>
                                    <p:animScale>
                                      <p:cBhvr>
                                        <p:cTn id="18" dur="166" decel="50000">
                                          <p:stCondLst>
                                            <p:cond delay="1668"/>
                                          </p:stCondLst>
                                        </p:cTn>
                                        <p:tgtEl>
                                          <p:spTgt spid="53261"/>
                                        </p:tgtEl>
                                      </p:cBhvr>
                                      <p:to x="100000" y="100000"/>
                                    </p:animScale>
                                    <p:animScale>
                                      <p:cBhvr>
                                        <p:cTn id="19" dur="26">
                                          <p:stCondLst>
                                            <p:cond delay="1808"/>
                                          </p:stCondLst>
                                        </p:cTn>
                                        <p:tgtEl>
                                          <p:spTgt spid="53261"/>
                                        </p:tgtEl>
                                      </p:cBhvr>
                                      <p:to x="100000" y="95000"/>
                                    </p:animScale>
                                    <p:animScale>
                                      <p:cBhvr>
                                        <p:cTn id="20" dur="166" decel="50000">
                                          <p:stCondLst>
                                            <p:cond delay="1834"/>
                                          </p:stCondLst>
                                        </p:cTn>
                                        <p:tgtEl>
                                          <p:spTgt spid="5326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3252"/>
                                        </p:tgtEl>
                                        <p:attrNameLst>
                                          <p:attrName>style.visibility</p:attrName>
                                        </p:attrNameLst>
                                      </p:cBhvr>
                                      <p:to>
                                        <p:strVal val="visible"/>
                                      </p:to>
                                    </p:set>
                                    <p:animEffect transition="in" filter="wipe(down)">
                                      <p:cBhvr>
                                        <p:cTn id="23" dur="580">
                                          <p:stCondLst>
                                            <p:cond delay="0"/>
                                          </p:stCondLst>
                                        </p:cTn>
                                        <p:tgtEl>
                                          <p:spTgt spid="53252"/>
                                        </p:tgtEl>
                                      </p:cBhvr>
                                    </p:animEffect>
                                    <p:anim calcmode="lin" valueType="num">
                                      <p:cBhvr>
                                        <p:cTn id="24" dur="1822" tmFilter="0,0; 0.14,0.36; 0.43,0.73; 0.71,0.91; 1.0,1.0">
                                          <p:stCondLst>
                                            <p:cond delay="0"/>
                                          </p:stCondLst>
                                        </p:cTn>
                                        <p:tgtEl>
                                          <p:spTgt spid="5325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325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325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325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3252"/>
                                        </p:tgtEl>
                                        <p:attrNameLst>
                                          <p:attrName>ppt_y</p:attrName>
                                        </p:attrNameLst>
                                      </p:cBhvr>
                                      <p:tavLst>
                                        <p:tav tm="0" fmla="#ppt_y-sin(pi*$)/81">
                                          <p:val>
                                            <p:fltVal val="0"/>
                                          </p:val>
                                        </p:tav>
                                        <p:tav tm="100000">
                                          <p:val>
                                            <p:fltVal val="1"/>
                                          </p:val>
                                        </p:tav>
                                      </p:tavLst>
                                    </p:anim>
                                    <p:animScale>
                                      <p:cBhvr>
                                        <p:cTn id="29" dur="26">
                                          <p:stCondLst>
                                            <p:cond delay="650"/>
                                          </p:stCondLst>
                                        </p:cTn>
                                        <p:tgtEl>
                                          <p:spTgt spid="53252"/>
                                        </p:tgtEl>
                                      </p:cBhvr>
                                      <p:to x="100000" y="60000"/>
                                    </p:animScale>
                                    <p:animScale>
                                      <p:cBhvr>
                                        <p:cTn id="30" dur="166" decel="50000">
                                          <p:stCondLst>
                                            <p:cond delay="676"/>
                                          </p:stCondLst>
                                        </p:cTn>
                                        <p:tgtEl>
                                          <p:spTgt spid="53252"/>
                                        </p:tgtEl>
                                      </p:cBhvr>
                                      <p:to x="100000" y="100000"/>
                                    </p:animScale>
                                    <p:animScale>
                                      <p:cBhvr>
                                        <p:cTn id="31" dur="26">
                                          <p:stCondLst>
                                            <p:cond delay="1312"/>
                                          </p:stCondLst>
                                        </p:cTn>
                                        <p:tgtEl>
                                          <p:spTgt spid="53252"/>
                                        </p:tgtEl>
                                      </p:cBhvr>
                                      <p:to x="100000" y="80000"/>
                                    </p:animScale>
                                    <p:animScale>
                                      <p:cBhvr>
                                        <p:cTn id="32" dur="166" decel="50000">
                                          <p:stCondLst>
                                            <p:cond delay="1338"/>
                                          </p:stCondLst>
                                        </p:cTn>
                                        <p:tgtEl>
                                          <p:spTgt spid="53252"/>
                                        </p:tgtEl>
                                      </p:cBhvr>
                                      <p:to x="100000" y="100000"/>
                                    </p:animScale>
                                    <p:animScale>
                                      <p:cBhvr>
                                        <p:cTn id="33" dur="26">
                                          <p:stCondLst>
                                            <p:cond delay="1642"/>
                                          </p:stCondLst>
                                        </p:cTn>
                                        <p:tgtEl>
                                          <p:spTgt spid="53252"/>
                                        </p:tgtEl>
                                      </p:cBhvr>
                                      <p:to x="100000" y="90000"/>
                                    </p:animScale>
                                    <p:animScale>
                                      <p:cBhvr>
                                        <p:cTn id="34" dur="166" decel="50000">
                                          <p:stCondLst>
                                            <p:cond delay="1668"/>
                                          </p:stCondLst>
                                        </p:cTn>
                                        <p:tgtEl>
                                          <p:spTgt spid="53252"/>
                                        </p:tgtEl>
                                      </p:cBhvr>
                                      <p:to x="100000" y="100000"/>
                                    </p:animScale>
                                    <p:animScale>
                                      <p:cBhvr>
                                        <p:cTn id="35" dur="26">
                                          <p:stCondLst>
                                            <p:cond delay="1808"/>
                                          </p:stCondLst>
                                        </p:cTn>
                                        <p:tgtEl>
                                          <p:spTgt spid="53252"/>
                                        </p:tgtEl>
                                      </p:cBhvr>
                                      <p:to x="100000" y="95000"/>
                                    </p:animScale>
                                    <p:animScale>
                                      <p:cBhvr>
                                        <p:cTn id="36" dur="166" decel="50000">
                                          <p:stCondLst>
                                            <p:cond delay="1834"/>
                                          </p:stCondLst>
                                        </p:cTn>
                                        <p:tgtEl>
                                          <p:spTgt spid="5325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3256"/>
                                        </p:tgtEl>
                                        <p:attrNameLst>
                                          <p:attrName>style.visibility</p:attrName>
                                        </p:attrNameLst>
                                      </p:cBhvr>
                                      <p:to>
                                        <p:strVal val="visible"/>
                                      </p:to>
                                    </p:set>
                                    <p:animEffect transition="in" filter="wipe(down)">
                                      <p:cBhvr>
                                        <p:cTn id="39" dur="580">
                                          <p:stCondLst>
                                            <p:cond delay="0"/>
                                          </p:stCondLst>
                                        </p:cTn>
                                        <p:tgtEl>
                                          <p:spTgt spid="53256"/>
                                        </p:tgtEl>
                                      </p:cBhvr>
                                    </p:animEffect>
                                    <p:anim calcmode="lin" valueType="num">
                                      <p:cBhvr>
                                        <p:cTn id="40" dur="1822" tmFilter="0,0; 0.14,0.36; 0.43,0.73; 0.71,0.91; 1.0,1.0">
                                          <p:stCondLst>
                                            <p:cond delay="0"/>
                                          </p:stCondLst>
                                        </p:cTn>
                                        <p:tgtEl>
                                          <p:spTgt spid="5325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325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325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325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3256"/>
                                        </p:tgtEl>
                                        <p:attrNameLst>
                                          <p:attrName>ppt_y</p:attrName>
                                        </p:attrNameLst>
                                      </p:cBhvr>
                                      <p:tavLst>
                                        <p:tav tm="0" fmla="#ppt_y-sin(pi*$)/81">
                                          <p:val>
                                            <p:fltVal val="0"/>
                                          </p:val>
                                        </p:tav>
                                        <p:tav tm="100000">
                                          <p:val>
                                            <p:fltVal val="1"/>
                                          </p:val>
                                        </p:tav>
                                      </p:tavLst>
                                    </p:anim>
                                    <p:animScale>
                                      <p:cBhvr>
                                        <p:cTn id="45" dur="26">
                                          <p:stCondLst>
                                            <p:cond delay="650"/>
                                          </p:stCondLst>
                                        </p:cTn>
                                        <p:tgtEl>
                                          <p:spTgt spid="53256"/>
                                        </p:tgtEl>
                                      </p:cBhvr>
                                      <p:to x="100000" y="60000"/>
                                    </p:animScale>
                                    <p:animScale>
                                      <p:cBhvr>
                                        <p:cTn id="46" dur="166" decel="50000">
                                          <p:stCondLst>
                                            <p:cond delay="676"/>
                                          </p:stCondLst>
                                        </p:cTn>
                                        <p:tgtEl>
                                          <p:spTgt spid="53256"/>
                                        </p:tgtEl>
                                      </p:cBhvr>
                                      <p:to x="100000" y="100000"/>
                                    </p:animScale>
                                    <p:animScale>
                                      <p:cBhvr>
                                        <p:cTn id="47" dur="26">
                                          <p:stCondLst>
                                            <p:cond delay="1312"/>
                                          </p:stCondLst>
                                        </p:cTn>
                                        <p:tgtEl>
                                          <p:spTgt spid="53256"/>
                                        </p:tgtEl>
                                      </p:cBhvr>
                                      <p:to x="100000" y="80000"/>
                                    </p:animScale>
                                    <p:animScale>
                                      <p:cBhvr>
                                        <p:cTn id="48" dur="166" decel="50000">
                                          <p:stCondLst>
                                            <p:cond delay="1338"/>
                                          </p:stCondLst>
                                        </p:cTn>
                                        <p:tgtEl>
                                          <p:spTgt spid="53256"/>
                                        </p:tgtEl>
                                      </p:cBhvr>
                                      <p:to x="100000" y="100000"/>
                                    </p:animScale>
                                    <p:animScale>
                                      <p:cBhvr>
                                        <p:cTn id="49" dur="26">
                                          <p:stCondLst>
                                            <p:cond delay="1642"/>
                                          </p:stCondLst>
                                        </p:cTn>
                                        <p:tgtEl>
                                          <p:spTgt spid="53256"/>
                                        </p:tgtEl>
                                      </p:cBhvr>
                                      <p:to x="100000" y="90000"/>
                                    </p:animScale>
                                    <p:animScale>
                                      <p:cBhvr>
                                        <p:cTn id="50" dur="166" decel="50000">
                                          <p:stCondLst>
                                            <p:cond delay="1668"/>
                                          </p:stCondLst>
                                        </p:cTn>
                                        <p:tgtEl>
                                          <p:spTgt spid="53256"/>
                                        </p:tgtEl>
                                      </p:cBhvr>
                                      <p:to x="100000" y="100000"/>
                                    </p:animScale>
                                    <p:animScale>
                                      <p:cBhvr>
                                        <p:cTn id="51" dur="26">
                                          <p:stCondLst>
                                            <p:cond delay="1808"/>
                                          </p:stCondLst>
                                        </p:cTn>
                                        <p:tgtEl>
                                          <p:spTgt spid="53256"/>
                                        </p:tgtEl>
                                      </p:cBhvr>
                                      <p:to x="100000" y="95000"/>
                                    </p:animScale>
                                    <p:animScale>
                                      <p:cBhvr>
                                        <p:cTn id="52" dur="166" decel="50000">
                                          <p:stCondLst>
                                            <p:cond delay="1834"/>
                                          </p:stCondLst>
                                        </p:cTn>
                                        <p:tgtEl>
                                          <p:spTgt spid="53256"/>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3262"/>
                                        </p:tgtEl>
                                        <p:attrNameLst>
                                          <p:attrName>style.visibility</p:attrName>
                                        </p:attrNameLst>
                                      </p:cBhvr>
                                      <p:to>
                                        <p:strVal val="visible"/>
                                      </p:to>
                                    </p:set>
                                    <p:animEffect transition="in" filter="wipe(down)">
                                      <p:cBhvr>
                                        <p:cTn id="55" dur="580">
                                          <p:stCondLst>
                                            <p:cond delay="0"/>
                                          </p:stCondLst>
                                        </p:cTn>
                                        <p:tgtEl>
                                          <p:spTgt spid="53262"/>
                                        </p:tgtEl>
                                      </p:cBhvr>
                                    </p:animEffect>
                                    <p:anim calcmode="lin" valueType="num">
                                      <p:cBhvr>
                                        <p:cTn id="56" dur="1822" tmFilter="0,0; 0.14,0.36; 0.43,0.73; 0.71,0.91; 1.0,1.0">
                                          <p:stCondLst>
                                            <p:cond delay="0"/>
                                          </p:stCondLst>
                                        </p:cTn>
                                        <p:tgtEl>
                                          <p:spTgt spid="5326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326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326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326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3262"/>
                                        </p:tgtEl>
                                        <p:attrNameLst>
                                          <p:attrName>ppt_y</p:attrName>
                                        </p:attrNameLst>
                                      </p:cBhvr>
                                      <p:tavLst>
                                        <p:tav tm="0" fmla="#ppt_y-sin(pi*$)/81">
                                          <p:val>
                                            <p:fltVal val="0"/>
                                          </p:val>
                                        </p:tav>
                                        <p:tav tm="100000">
                                          <p:val>
                                            <p:fltVal val="1"/>
                                          </p:val>
                                        </p:tav>
                                      </p:tavLst>
                                    </p:anim>
                                    <p:animScale>
                                      <p:cBhvr>
                                        <p:cTn id="61" dur="26">
                                          <p:stCondLst>
                                            <p:cond delay="650"/>
                                          </p:stCondLst>
                                        </p:cTn>
                                        <p:tgtEl>
                                          <p:spTgt spid="53262"/>
                                        </p:tgtEl>
                                      </p:cBhvr>
                                      <p:to x="100000" y="60000"/>
                                    </p:animScale>
                                    <p:animScale>
                                      <p:cBhvr>
                                        <p:cTn id="62" dur="166" decel="50000">
                                          <p:stCondLst>
                                            <p:cond delay="676"/>
                                          </p:stCondLst>
                                        </p:cTn>
                                        <p:tgtEl>
                                          <p:spTgt spid="53262"/>
                                        </p:tgtEl>
                                      </p:cBhvr>
                                      <p:to x="100000" y="100000"/>
                                    </p:animScale>
                                    <p:animScale>
                                      <p:cBhvr>
                                        <p:cTn id="63" dur="26">
                                          <p:stCondLst>
                                            <p:cond delay="1312"/>
                                          </p:stCondLst>
                                        </p:cTn>
                                        <p:tgtEl>
                                          <p:spTgt spid="53262"/>
                                        </p:tgtEl>
                                      </p:cBhvr>
                                      <p:to x="100000" y="80000"/>
                                    </p:animScale>
                                    <p:animScale>
                                      <p:cBhvr>
                                        <p:cTn id="64" dur="166" decel="50000">
                                          <p:stCondLst>
                                            <p:cond delay="1338"/>
                                          </p:stCondLst>
                                        </p:cTn>
                                        <p:tgtEl>
                                          <p:spTgt spid="53262"/>
                                        </p:tgtEl>
                                      </p:cBhvr>
                                      <p:to x="100000" y="100000"/>
                                    </p:animScale>
                                    <p:animScale>
                                      <p:cBhvr>
                                        <p:cTn id="65" dur="26">
                                          <p:stCondLst>
                                            <p:cond delay="1642"/>
                                          </p:stCondLst>
                                        </p:cTn>
                                        <p:tgtEl>
                                          <p:spTgt spid="53262"/>
                                        </p:tgtEl>
                                      </p:cBhvr>
                                      <p:to x="100000" y="90000"/>
                                    </p:animScale>
                                    <p:animScale>
                                      <p:cBhvr>
                                        <p:cTn id="66" dur="166" decel="50000">
                                          <p:stCondLst>
                                            <p:cond delay="1668"/>
                                          </p:stCondLst>
                                        </p:cTn>
                                        <p:tgtEl>
                                          <p:spTgt spid="53262"/>
                                        </p:tgtEl>
                                      </p:cBhvr>
                                      <p:to x="100000" y="100000"/>
                                    </p:animScale>
                                    <p:animScale>
                                      <p:cBhvr>
                                        <p:cTn id="67" dur="26">
                                          <p:stCondLst>
                                            <p:cond delay="1808"/>
                                          </p:stCondLst>
                                        </p:cTn>
                                        <p:tgtEl>
                                          <p:spTgt spid="53262"/>
                                        </p:tgtEl>
                                      </p:cBhvr>
                                      <p:to x="100000" y="95000"/>
                                    </p:animScale>
                                    <p:animScale>
                                      <p:cBhvr>
                                        <p:cTn id="68" dur="166" decel="50000">
                                          <p:stCondLst>
                                            <p:cond delay="1834"/>
                                          </p:stCondLst>
                                        </p:cTn>
                                        <p:tgtEl>
                                          <p:spTgt spid="53262"/>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53254"/>
                                        </p:tgtEl>
                                        <p:attrNameLst>
                                          <p:attrName>style.visibility</p:attrName>
                                        </p:attrNameLst>
                                      </p:cBhvr>
                                      <p:to>
                                        <p:strVal val="visible"/>
                                      </p:to>
                                    </p:set>
                                    <p:animEffect transition="in" filter="wipe(down)">
                                      <p:cBhvr>
                                        <p:cTn id="71" dur="580">
                                          <p:stCondLst>
                                            <p:cond delay="0"/>
                                          </p:stCondLst>
                                        </p:cTn>
                                        <p:tgtEl>
                                          <p:spTgt spid="53254"/>
                                        </p:tgtEl>
                                      </p:cBhvr>
                                    </p:animEffect>
                                    <p:anim calcmode="lin" valueType="num">
                                      <p:cBhvr>
                                        <p:cTn id="72" dur="1822" tmFilter="0,0; 0.14,0.36; 0.43,0.73; 0.71,0.91; 1.0,1.0">
                                          <p:stCondLst>
                                            <p:cond delay="0"/>
                                          </p:stCondLst>
                                        </p:cTn>
                                        <p:tgtEl>
                                          <p:spTgt spid="53254"/>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53254"/>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53254"/>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53254"/>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53254"/>
                                        </p:tgtEl>
                                        <p:attrNameLst>
                                          <p:attrName>ppt_y</p:attrName>
                                        </p:attrNameLst>
                                      </p:cBhvr>
                                      <p:tavLst>
                                        <p:tav tm="0" fmla="#ppt_y-sin(pi*$)/81">
                                          <p:val>
                                            <p:fltVal val="0"/>
                                          </p:val>
                                        </p:tav>
                                        <p:tav tm="100000">
                                          <p:val>
                                            <p:fltVal val="1"/>
                                          </p:val>
                                        </p:tav>
                                      </p:tavLst>
                                    </p:anim>
                                    <p:animScale>
                                      <p:cBhvr>
                                        <p:cTn id="77" dur="26">
                                          <p:stCondLst>
                                            <p:cond delay="650"/>
                                          </p:stCondLst>
                                        </p:cTn>
                                        <p:tgtEl>
                                          <p:spTgt spid="53254"/>
                                        </p:tgtEl>
                                      </p:cBhvr>
                                      <p:to x="100000" y="60000"/>
                                    </p:animScale>
                                    <p:animScale>
                                      <p:cBhvr>
                                        <p:cTn id="78" dur="166" decel="50000">
                                          <p:stCondLst>
                                            <p:cond delay="676"/>
                                          </p:stCondLst>
                                        </p:cTn>
                                        <p:tgtEl>
                                          <p:spTgt spid="53254"/>
                                        </p:tgtEl>
                                      </p:cBhvr>
                                      <p:to x="100000" y="100000"/>
                                    </p:animScale>
                                    <p:animScale>
                                      <p:cBhvr>
                                        <p:cTn id="79" dur="26">
                                          <p:stCondLst>
                                            <p:cond delay="1312"/>
                                          </p:stCondLst>
                                        </p:cTn>
                                        <p:tgtEl>
                                          <p:spTgt spid="53254"/>
                                        </p:tgtEl>
                                      </p:cBhvr>
                                      <p:to x="100000" y="80000"/>
                                    </p:animScale>
                                    <p:animScale>
                                      <p:cBhvr>
                                        <p:cTn id="80" dur="166" decel="50000">
                                          <p:stCondLst>
                                            <p:cond delay="1338"/>
                                          </p:stCondLst>
                                        </p:cTn>
                                        <p:tgtEl>
                                          <p:spTgt spid="53254"/>
                                        </p:tgtEl>
                                      </p:cBhvr>
                                      <p:to x="100000" y="100000"/>
                                    </p:animScale>
                                    <p:animScale>
                                      <p:cBhvr>
                                        <p:cTn id="81" dur="26">
                                          <p:stCondLst>
                                            <p:cond delay="1642"/>
                                          </p:stCondLst>
                                        </p:cTn>
                                        <p:tgtEl>
                                          <p:spTgt spid="53254"/>
                                        </p:tgtEl>
                                      </p:cBhvr>
                                      <p:to x="100000" y="90000"/>
                                    </p:animScale>
                                    <p:animScale>
                                      <p:cBhvr>
                                        <p:cTn id="82" dur="166" decel="50000">
                                          <p:stCondLst>
                                            <p:cond delay="1668"/>
                                          </p:stCondLst>
                                        </p:cTn>
                                        <p:tgtEl>
                                          <p:spTgt spid="53254"/>
                                        </p:tgtEl>
                                      </p:cBhvr>
                                      <p:to x="100000" y="100000"/>
                                    </p:animScale>
                                    <p:animScale>
                                      <p:cBhvr>
                                        <p:cTn id="83" dur="26">
                                          <p:stCondLst>
                                            <p:cond delay="1808"/>
                                          </p:stCondLst>
                                        </p:cTn>
                                        <p:tgtEl>
                                          <p:spTgt spid="53254"/>
                                        </p:tgtEl>
                                      </p:cBhvr>
                                      <p:to x="100000" y="95000"/>
                                    </p:animScale>
                                    <p:animScale>
                                      <p:cBhvr>
                                        <p:cTn id="84" dur="166" decel="50000">
                                          <p:stCondLst>
                                            <p:cond delay="1834"/>
                                          </p:stCondLst>
                                        </p:cTn>
                                        <p:tgtEl>
                                          <p:spTgt spid="53254"/>
                                        </p:tgtEl>
                                      </p:cBhvr>
                                      <p:to x="100000" y="100000"/>
                                    </p:animScale>
                                  </p:childTnLst>
                                </p:cTn>
                              </p:par>
                            </p:childTnLst>
                          </p:cTn>
                        </p:par>
                      </p:childTnLst>
                    </p:cTn>
                  </p:par>
                  <p:par>
                    <p:cTn id="85" fill="hold" nodeType="clickPar">
                      <p:stCondLst>
                        <p:cond delay="indefinite"/>
                      </p:stCondLst>
                      <p:childTnLst>
                        <p:par>
                          <p:cTn id="86" fill="hold" nodeType="withGroup">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53263"/>
                                        </p:tgtEl>
                                        <p:attrNameLst>
                                          <p:attrName>style.visibility</p:attrName>
                                        </p:attrNameLst>
                                      </p:cBhvr>
                                      <p:to>
                                        <p:strVal val="visible"/>
                                      </p:to>
                                    </p:set>
                                    <p:animEffect transition="in" filter="wipe(down)">
                                      <p:cBhvr>
                                        <p:cTn id="89" dur="580">
                                          <p:stCondLst>
                                            <p:cond delay="0"/>
                                          </p:stCondLst>
                                        </p:cTn>
                                        <p:tgtEl>
                                          <p:spTgt spid="53263"/>
                                        </p:tgtEl>
                                      </p:cBhvr>
                                    </p:animEffect>
                                    <p:anim calcmode="lin" valueType="num">
                                      <p:cBhvr>
                                        <p:cTn id="90" dur="1822" tmFilter="0,0; 0.14,0.36; 0.43,0.73; 0.71,0.91; 1.0,1.0">
                                          <p:stCondLst>
                                            <p:cond delay="0"/>
                                          </p:stCondLst>
                                        </p:cTn>
                                        <p:tgtEl>
                                          <p:spTgt spid="53263"/>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53263"/>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53263"/>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53263"/>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53263"/>
                                        </p:tgtEl>
                                        <p:attrNameLst>
                                          <p:attrName>ppt_y</p:attrName>
                                        </p:attrNameLst>
                                      </p:cBhvr>
                                      <p:tavLst>
                                        <p:tav tm="0" fmla="#ppt_y-sin(pi*$)/81">
                                          <p:val>
                                            <p:fltVal val="0"/>
                                          </p:val>
                                        </p:tav>
                                        <p:tav tm="100000">
                                          <p:val>
                                            <p:fltVal val="1"/>
                                          </p:val>
                                        </p:tav>
                                      </p:tavLst>
                                    </p:anim>
                                    <p:animScale>
                                      <p:cBhvr>
                                        <p:cTn id="95" dur="26">
                                          <p:stCondLst>
                                            <p:cond delay="650"/>
                                          </p:stCondLst>
                                        </p:cTn>
                                        <p:tgtEl>
                                          <p:spTgt spid="53263"/>
                                        </p:tgtEl>
                                      </p:cBhvr>
                                      <p:to x="100000" y="60000"/>
                                    </p:animScale>
                                    <p:animScale>
                                      <p:cBhvr>
                                        <p:cTn id="96" dur="166" decel="50000">
                                          <p:stCondLst>
                                            <p:cond delay="676"/>
                                          </p:stCondLst>
                                        </p:cTn>
                                        <p:tgtEl>
                                          <p:spTgt spid="53263"/>
                                        </p:tgtEl>
                                      </p:cBhvr>
                                      <p:to x="100000" y="100000"/>
                                    </p:animScale>
                                    <p:animScale>
                                      <p:cBhvr>
                                        <p:cTn id="97" dur="26">
                                          <p:stCondLst>
                                            <p:cond delay="1312"/>
                                          </p:stCondLst>
                                        </p:cTn>
                                        <p:tgtEl>
                                          <p:spTgt spid="53263"/>
                                        </p:tgtEl>
                                      </p:cBhvr>
                                      <p:to x="100000" y="80000"/>
                                    </p:animScale>
                                    <p:animScale>
                                      <p:cBhvr>
                                        <p:cTn id="98" dur="166" decel="50000">
                                          <p:stCondLst>
                                            <p:cond delay="1338"/>
                                          </p:stCondLst>
                                        </p:cTn>
                                        <p:tgtEl>
                                          <p:spTgt spid="53263"/>
                                        </p:tgtEl>
                                      </p:cBhvr>
                                      <p:to x="100000" y="100000"/>
                                    </p:animScale>
                                    <p:animScale>
                                      <p:cBhvr>
                                        <p:cTn id="99" dur="26">
                                          <p:stCondLst>
                                            <p:cond delay="1642"/>
                                          </p:stCondLst>
                                        </p:cTn>
                                        <p:tgtEl>
                                          <p:spTgt spid="53263"/>
                                        </p:tgtEl>
                                      </p:cBhvr>
                                      <p:to x="100000" y="90000"/>
                                    </p:animScale>
                                    <p:animScale>
                                      <p:cBhvr>
                                        <p:cTn id="100" dur="166" decel="50000">
                                          <p:stCondLst>
                                            <p:cond delay="1668"/>
                                          </p:stCondLst>
                                        </p:cTn>
                                        <p:tgtEl>
                                          <p:spTgt spid="53263"/>
                                        </p:tgtEl>
                                      </p:cBhvr>
                                      <p:to x="100000" y="100000"/>
                                    </p:animScale>
                                    <p:animScale>
                                      <p:cBhvr>
                                        <p:cTn id="101" dur="26">
                                          <p:stCondLst>
                                            <p:cond delay="1808"/>
                                          </p:stCondLst>
                                        </p:cTn>
                                        <p:tgtEl>
                                          <p:spTgt spid="53263"/>
                                        </p:tgtEl>
                                      </p:cBhvr>
                                      <p:to x="100000" y="95000"/>
                                    </p:animScale>
                                    <p:animScale>
                                      <p:cBhvr>
                                        <p:cTn id="102" dur="166" decel="50000">
                                          <p:stCondLst>
                                            <p:cond delay="1834"/>
                                          </p:stCondLst>
                                        </p:cTn>
                                        <p:tgtEl>
                                          <p:spTgt spid="53263"/>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53258"/>
                                        </p:tgtEl>
                                        <p:attrNameLst>
                                          <p:attrName>style.visibility</p:attrName>
                                        </p:attrNameLst>
                                      </p:cBhvr>
                                      <p:to>
                                        <p:strVal val="visible"/>
                                      </p:to>
                                    </p:set>
                                    <p:animEffect transition="in" filter="wipe(down)">
                                      <p:cBhvr>
                                        <p:cTn id="105" dur="580">
                                          <p:stCondLst>
                                            <p:cond delay="0"/>
                                          </p:stCondLst>
                                        </p:cTn>
                                        <p:tgtEl>
                                          <p:spTgt spid="53258"/>
                                        </p:tgtEl>
                                      </p:cBhvr>
                                    </p:animEffect>
                                    <p:anim calcmode="lin" valueType="num">
                                      <p:cBhvr>
                                        <p:cTn id="106" dur="1822" tmFilter="0,0; 0.14,0.36; 0.43,0.73; 0.71,0.91; 1.0,1.0">
                                          <p:stCondLst>
                                            <p:cond delay="0"/>
                                          </p:stCondLst>
                                        </p:cTn>
                                        <p:tgtEl>
                                          <p:spTgt spid="53258"/>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53258"/>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53258"/>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53258"/>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53258"/>
                                        </p:tgtEl>
                                        <p:attrNameLst>
                                          <p:attrName>ppt_y</p:attrName>
                                        </p:attrNameLst>
                                      </p:cBhvr>
                                      <p:tavLst>
                                        <p:tav tm="0" fmla="#ppt_y-sin(pi*$)/81">
                                          <p:val>
                                            <p:fltVal val="0"/>
                                          </p:val>
                                        </p:tav>
                                        <p:tav tm="100000">
                                          <p:val>
                                            <p:fltVal val="1"/>
                                          </p:val>
                                        </p:tav>
                                      </p:tavLst>
                                    </p:anim>
                                    <p:animScale>
                                      <p:cBhvr>
                                        <p:cTn id="111" dur="26">
                                          <p:stCondLst>
                                            <p:cond delay="650"/>
                                          </p:stCondLst>
                                        </p:cTn>
                                        <p:tgtEl>
                                          <p:spTgt spid="53258"/>
                                        </p:tgtEl>
                                      </p:cBhvr>
                                      <p:to x="100000" y="60000"/>
                                    </p:animScale>
                                    <p:animScale>
                                      <p:cBhvr>
                                        <p:cTn id="112" dur="166" decel="50000">
                                          <p:stCondLst>
                                            <p:cond delay="676"/>
                                          </p:stCondLst>
                                        </p:cTn>
                                        <p:tgtEl>
                                          <p:spTgt spid="53258"/>
                                        </p:tgtEl>
                                      </p:cBhvr>
                                      <p:to x="100000" y="100000"/>
                                    </p:animScale>
                                    <p:animScale>
                                      <p:cBhvr>
                                        <p:cTn id="113" dur="26">
                                          <p:stCondLst>
                                            <p:cond delay="1312"/>
                                          </p:stCondLst>
                                        </p:cTn>
                                        <p:tgtEl>
                                          <p:spTgt spid="53258"/>
                                        </p:tgtEl>
                                      </p:cBhvr>
                                      <p:to x="100000" y="80000"/>
                                    </p:animScale>
                                    <p:animScale>
                                      <p:cBhvr>
                                        <p:cTn id="114" dur="166" decel="50000">
                                          <p:stCondLst>
                                            <p:cond delay="1338"/>
                                          </p:stCondLst>
                                        </p:cTn>
                                        <p:tgtEl>
                                          <p:spTgt spid="53258"/>
                                        </p:tgtEl>
                                      </p:cBhvr>
                                      <p:to x="100000" y="100000"/>
                                    </p:animScale>
                                    <p:animScale>
                                      <p:cBhvr>
                                        <p:cTn id="115" dur="26">
                                          <p:stCondLst>
                                            <p:cond delay="1642"/>
                                          </p:stCondLst>
                                        </p:cTn>
                                        <p:tgtEl>
                                          <p:spTgt spid="53258"/>
                                        </p:tgtEl>
                                      </p:cBhvr>
                                      <p:to x="100000" y="90000"/>
                                    </p:animScale>
                                    <p:animScale>
                                      <p:cBhvr>
                                        <p:cTn id="116" dur="166" decel="50000">
                                          <p:stCondLst>
                                            <p:cond delay="1668"/>
                                          </p:stCondLst>
                                        </p:cTn>
                                        <p:tgtEl>
                                          <p:spTgt spid="53258"/>
                                        </p:tgtEl>
                                      </p:cBhvr>
                                      <p:to x="100000" y="100000"/>
                                    </p:animScale>
                                    <p:animScale>
                                      <p:cBhvr>
                                        <p:cTn id="117" dur="26">
                                          <p:stCondLst>
                                            <p:cond delay="1808"/>
                                          </p:stCondLst>
                                        </p:cTn>
                                        <p:tgtEl>
                                          <p:spTgt spid="53258"/>
                                        </p:tgtEl>
                                      </p:cBhvr>
                                      <p:to x="100000" y="95000"/>
                                    </p:animScale>
                                    <p:animScale>
                                      <p:cBhvr>
                                        <p:cTn id="118" dur="166" decel="50000">
                                          <p:stCondLst>
                                            <p:cond delay="1834"/>
                                          </p:stCondLst>
                                        </p:cTn>
                                        <p:tgtEl>
                                          <p:spTgt spid="53258"/>
                                        </p:tgtEl>
                                      </p:cBhvr>
                                      <p:to x="100000" y="100000"/>
                                    </p:animScale>
                                  </p:childTnLst>
                                </p:cTn>
                              </p:par>
                              <p:par>
                                <p:cTn id="119" presetID="26" presetClass="entr" presetSubtype="0" fill="hold" nodeType="withEffect">
                                  <p:stCondLst>
                                    <p:cond delay="0"/>
                                  </p:stCondLst>
                                  <p:childTnLst>
                                    <p:set>
                                      <p:cBhvr>
                                        <p:cTn id="120" dur="1" fill="hold">
                                          <p:stCondLst>
                                            <p:cond delay="0"/>
                                          </p:stCondLst>
                                        </p:cTn>
                                        <p:tgtEl>
                                          <p:spTgt spid="53260"/>
                                        </p:tgtEl>
                                        <p:attrNameLst>
                                          <p:attrName>style.visibility</p:attrName>
                                        </p:attrNameLst>
                                      </p:cBhvr>
                                      <p:to>
                                        <p:strVal val="visible"/>
                                      </p:to>
                                    </p:set>
                                    <p:animEffect transition="in" filter="wipe(down)">
                                      <p:cBhvr>
                                        <p:cTn id="121" dur="580">
                                          <p:stCondLst>
                                            <p:cond delay="0"/>
                                          </p:stCondLst>
                                        </p:cTn>
                                        <p:tgtEl>
                                          <p:spTgt spid="53260"/>
                                        </p:tgtEl>
                                      </p:cBhvr>
                                    </p:animEffect>
                                    <p:anim calcmode="lin" valueType="num">
                                      <p:cBhvr>
                                        <p:cTn id="122" dur="1822" tmFilter="0,0; 0.14,0.36; 0.43,0.73; 0.71,0.91; 1.0,1.0">
                                          <p:stCondLst>
                                            <p:cond delay="0"/>
                                          </p:stCondLst>
                                        </p:cTn>
                                        <p:tgtEl>
                                          <p:spTgt spid="53260"/>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53260"/>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53260"/>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53260"/>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53260"/>
                                        </p:tgtEl>
                                        <p:attrNameLst>
                                          <p:attrName>ppt_y</p:attrName>
                                        </p:attrNameLst>
                                      </p:cBhvr>
                                      <p:tavLst>
                                        <p:tav tm="0" fmla="#ppt_y-sin(pi*$)/81">
                                          <p:val>
                                            <p:fltVal val="0"/>
                                          </p:val>
                                        </p:tav>
                                        <p:tav tm="100000">
                                          <p:val>
                                            <p:fltVal val="1"/>
                                          </p:val>
                                        </p:tav>
                                      </p:tavLst>
                                    </p:anim>
                                    <p:animScale>
                                      <p:cBhvr>
                                        <p:cTn id="127" dur="26">
                                          <p:stCondLst>
                                            <p:cond delay="650"/>
                                          </p:stCondLst>
                                        </p:cTn>
                                        <p:tgtEl>
                                          <p:spTgt spid="53260"/>
                                        </p:tgtEl>
                                      </p:cBhvr>
                                      <p:to x="100000" y="60000"/>
                                    </p:animScale>
                                    <p:animScale>
                                      <p:cBhvr>
                                        <p:cTn id="128" dur="166" decel="50000">
                                          <p:stCondLst>
                                            <p:cond delay="676"/>
                                          </p:stCondLst>
                                        </p:cTn>
                                        <p:tgtEl>
                                          <p:spTgt spid="53260"/>
                                        </p:tgtEl>
                                      </p:cBhvr>
                                      <p:to x="100000" y="100000"/>
                                    </p:animScale>
                                    <p:animScale>
                                      <p:cBhvr>
                                        <p:cTn id="129" dur="26">
                                          <p:stCondLst>
                                            <p:cond delay="1312"/>
                                          </p:stCondLst>
                                        </p:cTn>
                                        <p:tgtEl>
                                          <p:spTgt spid="53260"/>
                                        </p:tgtEl>
                                      </p:cBhvr>
                                      <p:to x="100000" y="80000"/>
                                    </p:animScale>
                                    <p:animScale>
                                      <p:cBhvr>
                                        <p:cTn id="130" dur="166" decel="50000">
                                          <p:stCondLst>
                                            <p:cond delay="1338"/>
                                          </p:stCondLst>
                                        </p:cTn>
                                        <p:tgtEl>
                                          <p:spTgt spid="53260"/>
                                        </p:tgtEl>
                                      </p:cBhvr>
                                      <p:to x="100000" y="100000"/>
                                    </p:animScale>
                                    <p:animScale>
                                      <p:cBhvr>
                                        <p:cTn id="131" dur="26">
                                          <p:stCondLst>
                                            <p:cond delay="1642"/>
                                          </p:stCondLst>
                                        </p:cTn>
                                        <p:tgtEl>
                                          <p:spTgt spid="53260"/>
                                        </p:tgtEl>
                                      </p:cBhvr>
                                      <p:to x="100000" y="90000"/>
                                    </p:animScale>
                                    <p:animScale>
                                      <p:cBhvr>
                                        <p:cTn id="132" dur="166" decel="50000">
                                          <p:stCondLst>
                                            <p:cond delay="1668"/>
                                          </p:stCondLst>
                                        </p:cTn>
                                        <p:tgtEl>
                                          <p:spTgt spid="53260"/>
                                        </p:tgtEl>
                                      </p:cBhvr>
                                      <p:to x="100000" y="100000"/>
                                    </p:animScale>
                                    <p:animScale>
                                      <p:cBhvr>
                                        <p:cTn id="133" dur="26">
                                          <p:stCondLst>
                                            <p:cond delay="1808"/>
                                          </p:stCondLst>
                                        </p:cTn>
                                        <p:tgtEl>
                                          <p:spTgt spid="53260"/>
                                        </p:tgtEl>
                                      </p:cBhvr>
                                      <p:to x="100000" y="95000"/>
                                    </p:animScale>
                                    <p:animScale>
                                      <p:cBhvr>
                                        <p:cTn id="134" dur="166" decel="50000">
                                          <p:stCondLst>
                                            <p:cond delay="1834"/>
                                          </p:stCondLst>
                                        </p:cTn>
                                        <p:tgtEl>
                                          <p:spTgt spid="532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1" grpId="0"/>
      <p:bldP spid="53262" grpId="0"/>
      <p:bldP spid="532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9BDE1030-BF02-4DBF-BB02-A9398011658D}" type="slidenum">
              <a:rPr lang="zh-CN" altLang="en-AU"/>
              <a:pPr/>
              <a:t>2</a:t>
            </a:fld>
            <a:endParaRPr lang="en-AU" altLang="zh-CN"/>
          </a:p>
        </p:txBody>
      </p:sp>
      <p:sp>
        <p:nvSpPr>
          <p:cNvPr id="38914" name="Rectangle 2"/>
          <p:cNvSpPr>
            <a:spLocks noGrp="1" noChangeArrowheads="1"/>
          </p:cNvSpPr>
          <p:nvPr>
            <p:ph type="title"/>
          </p:nvPr>
        </p:nvSpPr>
        <p:spPr>
          <a:xfrm>
            <a:off x="395288" y="244500"/>
            <a:ext cx="8229600" cy="1384300"/>
          </a:xfrm>
        </p:spPr>
        <p:txBody>
          <a:bodyPr/>
          <a:lstStyle/>
          <a:p>
            <a:r>
              <a:rPr lang="zh-CN" altLang="en-US" dirty="0">
                <a:ea typeface="宋体" charset="-122"/>
              </a:rPr>
              <a:t>目录</a:t>
            </a:r>
            <a:endParaRPr lang="zh-CN" altLang="en-AU" dirty="0">
              <a:ea typeface="宋体" charset="-122"/>
            </a:endParaRPr>
          </a:p>
        </p:txBody>
      </p:sp>
      <p:sp>
        <p:nvSpPr>
          <p:cNvPr id="38915" name="Rectangle 3"/>
          <p:cNvSpPr>
            <a:spLocks noGrp="1" noChangeArrowheads="1"/>
          </p:cNvSpPr>
          <p:nvPr>
            <p:ph type="body" idx="1"/>
          </p:nvPr>
        </p:nvSpPr>
        <p:spPr>
          <a:xfrm>
            <a:off x="2484438" y="1269554"/>
            <a:ext cx="5256212" cy="4895750"/>
          </a:xfrm>
        </p:spPr>
        <p:txBody>
          <a:bodyPr>
            <a:normAutofit lnSpcReduction="10000"/>
          </a:bodyPr>
          <a:lstStyle/>
          <a:p>
            <a:pPr>
              <a:lnSpc>
                <a:spcPct val="80000"/>
              </a:lnSpc>
            </a:pPr>
            <a:r>
              <a:rPr lang="zh-CN" altLang="en-US" dirty="0">
                <a:ea typeface="宋体" charset="-122"/>
              </a:rPr>
              <a:t>电阻器  </a:t>
            </a:r>
            <a:r>
              <a:rPr lang="en-US" altLang="zh-CN" dirty="0">
                <a:ea typeface="宋体" charset="-122"/>
              </a:rPr>
              <a:t>(R)</a:t>
            </a:r>
          </a:p>
          <a:p>
            <a:pPr>
              <a:lnSpc>
                <a:spcPct val="80000"/>
              </a:lnSpc>
            </a:pPr>
            <a:r>
              <a:rPr lang="zh-CN" altLang="en-US" dirty="0">
                <a:ea typeface="宋体" charset="-122"/>
              </a:rPr>
              <a:t>电容器  </a:t>
            </a:r>
            <a:r>
              <a:rPr lang="en-US" altLang="zh-CN" dirty="0">
                <a:ea typeface="宋体" charset="-122"/>
              </a:rPr>
              <a:t>(C)</a:t>
            </a:r>
          </a:p>
          <a:p>
            <a:pPr>
              <a:lnSpc>
                <a:spcPct val="80000"/>
              </a:lnSpc>
            </a:pPr>
            <a:r>
              <a:rPr lang="zh-CN" altLang="en-US" dirty="0">
                <a:ea typeface="宋体" charset="-122"/>
              </a:rPr>
              <a:t>电感器</a:t>
            </a:r>
            <a:r>
              <a:rPr lang="en-US" altLang="zh-CN" dirty="0">
                <a:ea typeface="宋体" charset="-122"/>
              </a:rPr>
              <a:t>/</a:t>
            </a:r>
            <a:r>
              <a:rPr lang="zh-CN" altLang="en-US" dirty="0">
                <a:ea typeface="宋体" charset="-122"/>
              </a:rPr>
              <a:t>磁珠  </a:t>
            </a:r>
            <a:r>
              <a:rPr lang="en-US" altLang="zh-CN" dirty="0">
                <a:ea typeface="宋体" charset="-122"/>
              </a:rPr>
              <a:t>(L/F)</a:t>
            </a:r>
          </a:p>
          <a:p>
            <a:pPr>
              <a:lnSpc>
                <a:spcPct val="80000"/>
              </a:lnSpc>
            </a:pPr>
            <a:r>
              <a:rPr lang="zh-CN" altLang="en-US" dirty="0">
                <a:ea typeface="宋体" charset="-122"/>
              </a:rPr>
              <a:t>二极管  </a:t>
            </a:r>
            <a:r>
              <a:rPr lang="en-US" altLang="zh-CN" dirty="0">
                <a:ea typeface="宋体" charset="-122"/>
              </a:rPr>
              <a:t>(D)</a:t>
            </a:r>
          </a:p>
          <a:p>
            <a:pPr>
              <a:lnSpc>
                <a:spcPct val="80000"/>
              </a:lnSpc>
            </a:pPr>
            <a:r>
              <a:rPr lang="zh-CN" altLang="en-US" dirty="0">
                <a:ea typeface="宋体" charset="-122"/>
              </a:rPr>
              <a:t>三极管  </a:t>
            </a:r>
            <a:r>
              <a:rPr lang="en-US" altLang="zh-CN" dirty="0">
                <a:ea typeface="宋体" charset="-122"/>
              </a:rPr>
              <a:t>(Q)</a:t>
            </a:r>
          </a:p>
          <a:p>
            <a:pPr>
              <a:lnSpc>
                <a:spcPct val="80000"/>
              </a:lnSpc>
            </a:pPr>
            <a:r>
              <a:rPr lang="zh-CN" altLang="en-US" dirty="0">
                <a:ea typeface="宋体" charset="-122"/>
              </a:rPr>
              <a:t>场效应管  </a:t>
            </a:r>
            <a:r>
              <a:rPr lang="en-US" altLang="zh-CN" dirty="0">
                <a:ea typeface="宋体" charset="-122"/>
              </a:rPr>
              <a:t>(Q)</a:t>
            </a:r>
          </a:p>
          <a:p>
            <a:pPr>
              <a:lnSpc>
                <a:spcPct val="80000"/>
              </a:lnSpc>
            </a:pPr>
            <a:r>
              <a:rPr lang="zh-CN" altLang="en-US" dirty="0">
                <a:ea typeface="宋体" charset="-122"/>
              </a:rPr>
              <a:t>保险丝  </a:t>
            </a:r>
            <a:r>
              <a:rPr lang="en-US" altLang="zh-CN" dirty="0">
                <a:ea typeface="宋体" charset="-122"/>
              </a:rPr>
              <a:t>(F)</a:t>
            </a:r>
          </a:p>
          <a:p>
            <a:pPr>
              <a:lnSpc>
                <a:spcPct val="80000"/>
              </a:lnSpc>
            </a:pPr>
            <a:r>
              <a:rPr lang="zh-CN" altLang="en-US" dirty="0">
                <a:ea typeface="宋体" charset="-122"/>
              </a:rPr>
              <a:t>晶振  </a:t>
            </a:r>
            <a:r>
              <a:rPr lang="en-US" altLang="zh-CN" dirty="0">
                <a:ea typeface="宋体" charset="-122"/>
              </a:rPr>
              <a:t>(Y)</a:t>
            </a:r>
          </a:p>
          <a:p>
            <a:pPr>
              <a:lnSpc>
                <a:spcPct val="80000"/>
              </a:lnSpc>
            </a:pPr>
            <a:r>
              <a:rPr lang="zh-CN" altLang="en-US" dirty="0">
                <a:ea typeface="宋体" charset="-122"/>
              </a:rPr>
              <a:t>电声器件</a:t>
            </a:r>
          </a:p>
          <a:p>
            <a:pPr>
              <a:lnSpc>
                <a:spcPct val="80000"/>
              </a:lnSpc>
            </a:pPr>
            <a:r>
              <a:rPr lang="zh-CN" altLang="en-US" dirty="0">
                <a:ea typeface="宋体" charset="-122"/>
              </a:rPr>
              <a:t>开关</a:t>
            </a:r>
            <a:r>
              <a:rPr lang="en-US" altLang="zh-CN" dirty="0">
                <a:ea typeface="宋体" charset="-122"/>
              </a:rPr>
              <a:t>/</a:t>
            </a:r>
            <a:r>
              <a:rPr lang="zh-CN" altLang="en-US" dirty="0">
                <a:ea typeface="宋体" charset="-122"/>
              </a:rPr>
              <a:t>按钮  </a:t>
            </a:r>
            <a:r>
              <a:rPr lang="en-US" altLang="zh-CN" dirty="0">
                <a:ea typeface="宋体" charset="-122"/>
              </a:rPr>
              <a:t>(K/S)</a:t>
            </a:r>
          </a:p>
          <a:p>
            <a:pPr>
              <a:lnSpc>
                <a:spcPct val="80000"/>
              </a:lnSpc>
            </a:pPr>
            <a:r>
              <a:rPr lang="zh-CN" altLang="en-US" dirty="0">
                <a:ea typeface="宋体" charset="-122"/>
              </a:rPr>
              <a:t>集成电路   </a:t>
            </a:r>
            <a:r>
              <a:rPr lang="en-US" altLang="zh-CN" dirty="0">
                <a:ea typeface="宋体" charset="-122"/>
              </a:rPr>
              <a:t>(U</a:t>
            </a:r>
            <a:r>
              <a:rPr lang="en-US" altLang="zh-CN" dirty="0" smtClean="0">
                <a:ea typeface="宋体" charset="-122"/>
              </a:rPr>
              <a:t>)</a:t>
            </a:r>
            <a:endParaRPr lang="zh-CN" altLang="en-US" dirty="0">
              <a:ea typeface="宋体" charset="-122"/>
            </a:endParaRPr>
          </a:p>
          <a:p>
            <a:pPr>
              <a:lnSpc>
                <a:spcPct val="80000"/>
              </a:lnSpc>
            </a:pPr>
            <a:endParaRPr lang="zh-CN" altLang="en-AU" sz="2400" dirty="0">
              <a:ea typeface="宋体" charset="-122"/>
            </a:endParaRPr>
          </a:p>
        </p:txBody>
      </p:sp>
    </p:spTree>
    <p:extLst>
      <p:ext uri="{BB962C8B-B14F-4D97-AF65-F5344CB8AC3E}">
        <p14:creationId xmlns:p14="http://schemas.microsoft.com/office/powerpoint/2010/main" val="4056174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down)">
                                      <p:cBhvr>
                                        <p:cTn id="7" dur="580">
                                          <p:stCondLst>
                                            <p:cond delay="0"/>
                                          </p:stCondLst>
                                        </p:cTn>
                                        <p:tgtEl>
                                          <p:spTgt spid="38915">
                                            <p:txEl>
                                              <p:pRg st="0" end="0"/>
                                            </p:txEl>
                                          </p:spTgt>
                                        </p:tgtEl>
                                      </p:cBhvr>
                                    </p:animEffect>
                                    <p:anim calcmode="lin" valueType="num">
                                      <p:cBhvr>
                                        <p:cTn id="8" dur="1822" tmFilter="0,0; 0.14,0.36; 0.43,0.73; 0.71,0.91; 1.0,1.0">
                                          <p:stCondLst>
                                            <p:cond delay="0"/>
                                          </p:stCondLst>
                                        </p:cTn>
                                        <p:tgtEl>
                                          <p:spTgt spid="3891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891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891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891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891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8915">
                                            <p:txEl>
                                              <p:pRg st="0" end="0"/>
                                            </p:txEl>
                                          </p:spTgt>
                                        </p:tgtEl>
                                      </p:cBhvr>
                                      <p:to x="100000" y="60000"/>
                                    </p:animScale>
                                    <p:animScale>
                                      <p:cBhvr>
                                        <p:cTn id="14" dur="166" decel="50000">
                                          <p:stCondLst>
                                            <p:cond delay="676"/>
                                          </p:stCondLst>
                                        </p:cTn>
                                        <p:tgtEl>
                                          <p:spTgt spid="38915">
                                            <p:txEl>
                                              <p:pRg st="0" end="0"/>
                                            </p:txEl>
                                          </p:spTgt>
                                        </p:tgtEl>
                                      </p:cBhvr>
                                      <p:to x="100000" y="100000"/>
                                    </p:animScale>
                                    <p:animScale>
                                      <p:cBhvr>
                                        <p:cTn id="15" dur="26">
                                          <p:stCondLst>
                                            <p:cond delay="1312"/>
                                          </p:stCondLst>
                                        </p:cTn>
                                        <p:tgtEl>
                                          <p:spTgt spid="38915">
                                            <p:txEl>
                                              <p:pRg st="0" end="0"/>
                                            </p:txEl>
                                          </p:spTgt>
                                        </p:tgtEl>
                                      </p:cBhvr>
                                      <p:to x="100000" y="80000"/>
                                    </p:animScale>
                                    <p:animScale>
                                      <p:cBhvr>
                                        <p:cTn id="16" dur="166" decel="50000">
                                          <p:stCondLst>
                                            <p:cond delay="1338"/>
                                          </p:stCondLst>
                                        </p:cTn>
                                        <p:tgtEl>
                                          <p:spTgt spid="38915">
                                            <p:txEl>
                                              <p:pRg st="0" end="0"/>
                                            </p:txEl>
                                          </p:spTgt>
                                        </p:tgtEl>
                                      </p:cBhvr>
                                      <p:to x="100000" y="100000"/>
                                    </p:animScale>
                                    <p:animScale>
                                      <p:cBhvr>
                                        <p:cTn id="17" dur="26">
                                          <p:stCondLst>
                                            <p:cond delay="1642"/>
                                          </p:stCondLst>
                                        </p:cTn>
                                        <p:tgtEl>
                                          <p:spTgt spid="38915">
                                            <p:txEl>
                                              <p:pRg st="0" end="0"/>
                                            </p:txEl>
                                          </p:spTgt>
                                        </p:tgtEl>
                                      </p:cBhvr>
                                      <p:to x="100000" y="90000"/>
                                    </p:animScale>
                                    <p:animScale>
                                      <p:cBhvr>
                                        <p:cTn id="18" dur="166" decel="50000">
                                          <p:stCondLst>
                                            <p:cond delay="1668"/>
                                          </p:stCondLst>
                                        </p:cTn>
                                        <p:tgtEl>
                                          <p:spTgt spid="38915">
                                            <p:txEl>
                                              <p:pRg st="0" end="0"/>
                                            </p:txEl>
                                          </p:spTgt>
                                        </p:tgtEl>
                                      </p:cBhvr>
                                      <p:to x="100000" y="100000"/>
                                    </p:animScale>
                                    <p:animScale>
                                      <p:cBhvr>
                                        <p:cTn id="19" dur="26">
                                          <p:stCondLst>
                                            <p:cond delay="1808"/>
                                          </p:stCondLst>
                                        </p:cTn>
                                        <p:tgtEl>
                                          <p:spTgt spid="38915">
                                            <p:txEl>
                                              <p:pRg st="0" end="0"/>
                                            </p:txEl>
                                          </p:spTgt>
                                        </p:tgtEl>
                                      </p:cBhvr>
                                      <p:to x="100000" y="95000"/>
                                    </p:animScale>
                                    <p:animScale>
                                      <p:cBhvr>
                                        <p:cTn id="20" dur="166" decel="50000">
                                          <p:stCondLst>
                                            <p:cond delay="1834"/>
                                          </p:stCondLst>
                                        </p:cTn>
                                        <p:tgtEl>
                                          <p:spTgt spid="38915">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8915">
                                            <p:txEl>
                                              <p:pRg st="1" end="1"/>
                                            </p:txEl>
                                          </p:spTgt>
                                        </p:tgtEl>
                                        <p:attrNameLst>
                                          <p:attrName>style.visibility</p:attrName>
                                        </p:attrNameLst>
                                      </p:cBhvr>
                                      <p:to>
                                        <p:strVal val="visible"/>
                                      </p:to>
                                    </p:set>
                                    <p:animEffect transition="in" filter="wipe(down)">
                                      <p:cBhvr>
                                        <p:cTn id="23" dur="580">
                                          <p:stCondLst>
                                            <p:cond delay="0"/>
                                          </p:stCondLst>
                                        </p:cTn>
                                        <p:tgtEl>
                                          <p:spTgt spid="38915">
                                            <p:txEl>
                                              <p:pRg st="1" end="1"/>
                                            </p:txEl>
                                          </p:spTgt>
                                        </p:tgtEl>
                                      </p:cBhvr>
                                    </p:animEffect>
                                    <p:anim calcmode="lin" valueType="num">
                                      <p:cBhvr>
                                        <p:cTn id="24" dur="1822" tmFilter="0,0; 0.14,0.36; 0.43,0.73; 0.71,0.91; 1.0,1.0">
                                          <p:stCondLst>
                                            <p:cond delay="0"/>
                                          </p:stCondLst>
                                        </p:cTn>
                                        <p:tgtEl>
                                          <p:spTgt spid="3891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891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891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891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891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8915">
                                            <p:txEl>
                                              <p:pRg st="1" end="1"/>
                                            </p:txEl>
                                          </p:spTgt>
                                        </p:tgtEl>
                                      </p:cBhvr>
                                      <p:to x="100000" y="60000"/>
                                    </p:animScale>
                                    <p:animScale>
                                      <p:cBhvr>
                                        <p:cTn id="30" dur="166" decel="50000">
                                          <p:stCondLst>
                                            <p:cond delay="676"/>
                                          </p:stCondLst>
                                        </p:cTn>
                                        <p:tgtEl>
                                          <p:spTgt spid="38915">
                                            <p:txEl>
                                              <p:pRg st="1" end="1"/>
                                            </p:txEl>
                                          </p:spTgt>
                                        </p:tgtEl>
                                      </p:cBhvr>
                                      <p:to x="100000" y="100000"/>
                                    </p:animScale>
                                    <p:animScale>
                                      <p:cBhvr>
                                        <p:cTn id="31" dur="26">
                                          <p:stCondLst>
                                            <p:cond delay="1312"/>
                                          </p:stCondLst>
                                        </p:cTn>
                                        <p:tgtEl>
                                          <p:spTgt spid="38915">
                                            <p:txEl>
                                              <p:pRg st="1" end="1"/>
                                            </p:txEl>
                                          </p:spTgt>
                                        </p:tgtEl>
                                      </p:cBhvr>
                                      <p:to x="100000" y="80000"/>
                                    </p:animScale>
                                    <p:animScale>
                                      <p:cBhvr>
                                        <p:cTn id="32" dur="166" decel="50000">
                                          <p:stCondLst>
                                            <p:cond delay="1338"/>
                                          </p:stCondLst>
                                        </p:cTn>
                                        <p:tgtEl>
                                          <p:spTgt spid="38915">
                                            <p:txEl>
                                              <p:pRg st="1" end="1"/>
                                            </p:txEl>
                                          </p:spTgt>
                                        </p:tgtEl>
                                      </p:cBhvr>
                                      <p:to x="100000" y="100000"/>
                                    </p:animScale>
                                    <p:animScale>
                                      <p:cBhvr>
                                        <p:cTn id="33" dur="26">
                                          <p:stCondLst>
                                            <p:cond delay="1642"/>
                                          </p:stCondLst>
                                        </p:cTn>
                                        <p:tgtEl>
                                          <p:spTgt spid="38915">
                                            <p:txEl>
                                              <p:pRg st="1" end="1"/>
                                            </p:txEl>
                                          </p:spTgt>
                                        </p:tgtEl>
                                      </p:cBhvr>
                                      <p:to x="100000" y="90000"/>
                                    </p:animScale>
                                    <p:animScale>
                                      <p:cBhvr>
                                        <p:cTn id="34" dur="166" decel="50000">
                                          <p:stCondLst>
                                            <p:cond delay="1668"/>
                                          </p:stCondLst>
                                        </p:cTn>
                                        <p:tgtEl>
                                          <p:spTgt spid="38915">
                                            <p:txEl>
                                              <p:pRg st="1" end="1"/>
                                            </p:txEl>
                                          </p:spTgt>
                                        </p:tgtEl>
                                      </p:cBhvr>
                                      <p:to x="100000" y="100000"/>
                                    </p:animScale>
                                    <p:animScale>
                                      <p:cBhvr>
                                        <p:cTn id="35" dur="26">
                                          <p:stCondLst>
                                            <p:cond delay="1808"/>
                                          </p:stCondLst>
                                        </p:cTn>
                                        <p:tgtEl>
                                          <p:spTgt spid="38915">
                                            <p:txEl>
                                              <p:pRg st="1" end="1"/>
                                            </p:txEl>
                                          </p:spTgt>
                                        </p:tgtEl>
                                      </p:cBhvr>
                                      <p:to x="100000" y="95000"/>
                                    </p:animScale>
                                    <p:animScale>
                                      <p:cBhvr>
                                        <p:cTn id="36" dur="166" decel="50000">
                                          <p:stCondLst>
                                            <p:cond delay="1834"/>
                                          </p:stCondLst>
                                        </p:cTn>
                                        <p:tgtEl>
                                          <p:spTgt spid="38915">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8915">
                                            <p:txEl>
                                              <p:pRg st="2" end="2"/>
                                            </p:txEl>
                                          </p:spTgt>
                                        </p:tgtEl>
                                        <p:attrNameLst>
                                          <p:attrName>style.visibility</p:attrName>
                                        </p:attrNameLst>
                                      </p:cBhvr>
                                      <p:to>
                                        <p:strVal val="visible"/>
                                      </p:to>
                                    </p:set>
                                    <p:animEffect transition="in" filter="wipe(down)">
                                      <p:cBhvr>
                                        <p:cTn id="39" dur="580">
                                          <p:stCondLst>
                                            <p:cond delay="0"/>
                                          </p:stCondLst>
                                        </p:cTn>
                                        <p:tgtEl>
                                          <p:spTgt spid="38915">
                                            <p:txEl>
                                              <p:pRg st="2" end="2"/>
                                            </p:txEl>
                                          </p:spTgt>
                                        </p:tgtEl>
                                      </p:cBhvr>
                                    </p:animEffect>
                                    <p:anim calcmode="lin" valueType="num">
                                      <p:cBhvr>
                                        <p:cTn id="40" dur="1822" tmFilter="0,0; 0.14,0.36; 0.43,0.73; 0.71,0.91; 1.0,1.0">
                                          <p:stCondLst>
                                            <p:cond delay="0"/>
                                          </p:stCondLst>
                                        </p:cTn>
                                        <p:tgtEl>
                                          <p:spTgt spid="38915">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8915">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8915">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8915">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8915">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8915">
                                            <p:txEl>
                                              <p:pRg st="2" end="2"/>
                                            </p:txEl>
                                          </p:spTgt>
                                        </p:tgtEl>
                                      </p:cBhvr>
                                      <p:to x="100000" y="60000"/>
                                    </p:animScale>
                                    <p:animScale>
                                      <p:cBhvr>
                                        <p:cTn id="46" dur="166" decel="50000">
                                          <p:stCondLst>
                                            <p:cond delay="676"/>
                                          </p:stCondLst>
                                        </p:cTn>
                                        <p:tgtEl>
                                          <p:spTgt spid="38915">
                                            <p:txEl>
                                              <p:pRg st="2" end="2"/>
                                            </p:txEl>
                                          </p:spTgt>
                                        </p:tgtEl>
                                      </p:cBhvr>
                                      <p:to x="100000" y="100000"/>
                                    </p:animScale>
                                    <p:animScale>
                                      <p:cBhvr>
                                        <p:cTn id="47" dur="26">
                                          <p:stCondLst>
                                            <p:cond delay="1312"/>
                                          </p:stCondLst>
                                        </p:cTn>
                                        <p:tgtEl>
                                          <p:spTgt spid="38915">
                                            <p:txEl>
                                              <p:pRg st="2" end="2"/>
                                            </p:txEl>
                                          </p:spTgt>
                                        </p:tgtEl>
                                      </p:cBhvr>
                                      <p:to x="100000" y="80000"/>
                                    </p:animScale>
                                    <p:animScale>
                                      <p:cBhvr>
                                        <p:cTn id="48" dur="166" decel="50000">
                                          <p:stCondLst>
                                            <p:cond delay="1338"/>
                                          </p:stCondLst>
                                        </p:cTn>
                                        <p:tgtEl>
                                          <p:spTgt spid="38915">
                                            <p:txEl>
                                              <p:pRg st="2" end="2"/>
                                            </p:txEl>
                                          </p:spTgt>
                                        </p:tgtEl>
                                      </p:cBhvr>
                                      <p:to x="100000" y="100000"/>
                                    </p:animScale>
                                    <p:animScale>
                                      <p:cBhvr>
                                        <p:cTn id="49" dur="26">
                                          <p:stCondLst>
                                            <p:cond delay="1642"/>
                                          </p:stCondLst>
                                        </p:cTn>
                                        <p:tgtEl>
                                          <p:spTgt spid="38915">
                                            <p:txEl>
                                              <p:pRg st="2" end="2"/>
                                            </p:txEl>
                                          </p:spTgt>
                                        </p:tgtEl>
                                      </p:cBhvr>
                                      <p:to x="100000" y="90000"/>
                                    </p:animScale>
                                    <p:animScale>
                                      <p:cBhvr>
                                        <p:cTn id="50" dur="166" decel="50000">
                                          <p:stCondLst>
                                            <p:cond delay="1668"/>
                                          </p:stCondLst>
                                        </p:cTn>
                                        <p:tgtEl>
                                          <p:spTgt spid="38915">
                                            <p:txEl>
                                              <p:pRg st="2" end="2"/>
                                            </p:txEl>
                                          </p:spTgt>
                                        </p:tgtEl>
                                      </p:cBhvr>
                                      <p:to x="100000" y="100000"/>
                                    </p:animScale>
                                    <p:animScale>
                                      <p:cBhvr>
                                        <p:cTn id="51" dur="26">
                                          <p:stCondLst>
                                            <p:cond delay="1808"/>
                                          </p:stCondLst>
                                        </p:cTn>
                                        <p:tgtEl>
                                          <p:spTgt spid="38915">
                                            <p:txEl>
                                              <p:pRg st="2" end="2"/>
                                            </p:txEl>
                                          </p:spTgt>
                                        </p:tgtEl>
                                      </p:cBhvr>
                                      <p:to x="100000" y="95000"/>
                                    </p:animScale>
                                    <p:animScale>
                                      <p:cBhvr>
                                        <p:cTn id="52" dur="166" decel="50000">
                                          <p:stCondLst>
                                            <p:cond delay="1834"/>
                                          </p:stCondLst>
                                        </p:cTn>
                                        <p:tgtEl>
                                          <p:spTgt spid="38915">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8915">
                                            <p:txEl>
                                              <p:pRg st="3" end="3"/>
                                            </p:txEl>
                                          </p:spTgt>
                                        </p:tgtEl>
                                        <p:attrNameLst>
                                          <p:attrName>style.visibility</p:attrName>
                                        </p:attrNameLst>
                                      </p:cBhvr>
                                      <p:to>
                                        <p:strVal val="visible"/>
                                      </p:to>
                                    </p:set>
                                    <p:animEffect transition="in" filter="wipe(down)">
                                      <p:cBhvr>
                                        <p:cTn id="55" dur="580">
                                          <p:stCondLst>
                                            <p:cond delay="0"/>
                                          </p:stCondLst>
                                        </p:cTn>
                                        <p:tgtEl>
                                          <p:spTgt spid="38915">
                                            <p:txEl>
                                              <p:pRg st="3" end="3"/>
                                            </p:txEl>
                                          </p:spTgt>
                                        </p:tgtEl>
                                      </p:cBhvr>
                                    </p:animEffect>
                                    <p:anim calcmode="lin" valueType="num">
                                      <p:cBhvr>
                                        <p:cTn id="56" dur="1822" tmFilter="0,0; 0.14,0.36; 0.43,0.73; 0.71,0.91; 1.0,1.0">
                                          <p:stCondLst>
                                            <p:cond delay="0"/>
                                          </p:stCondLst>
                                        </p:cTn>
                                        <p:tgtEl>
                                          <p:spTgt spid="38915">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915">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915">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915">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915">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8915">
                                            <p:txEl>
                                              <p:pRg st="3" end="3"/>
                                            </p:txEl>
                                          </p:spTgt>
                                        </p:tgtEl>
                                      </p:cBhvr>
                                      <p:to x="100000" y="60000"/>
                                    </p:animScale>
                                    <p:animScale>
                                      <p:cBhvr>
                                        <p:cTn id="62" dur="166" decel="50000">
                                          <p:stCondLst>
                                            <p:cond delay="676"/>
                                          </p:stCondLst>
                                        </p:cTn>
                                        <p:tgtEl>
                                          <p:spTgt spid="38915">
                                            <p:txEl>
                                              <p:pRg st="3" end="3"/>
                                            </p:txEl>
                                          </p:spTgt>
                                        </p:tgtEl>
                                      </p:cBhvr>
                                      <p:to x="100000" y="100000"/>
                                    </p:animScale>
                                    <p:animScale>
                                      <p:cBhvr>
                                        <p:cTn id="63" dur="26">
                                          <p:stCondLst>
                                            <p:cond delay="1312"/>
                                          </p:stCondLst>
                                        </p:cTn>
                                        <p:tgtEl>
                                          <p:spTgt spid="38915">
                                            <p:txEl>
                                              <p:pRg st="3" end="3"/>
                                            </p:txEl>
                                          </p:spTgt>
                                        </p:tgtEl>
                                      </p:cBhvr>
                                      <p:to x="100000" y="80000"/>
                                    </p:animScale>
                                    <p:animScale>
                                      <p:cBhvr>
                                        <p:cTn id="64" dur="166" decel="50000">
                                          <p:stCondLst>
                                            <p:cond delay="1338"/>
                                          </p:stCondLst>
                                        </p:cTn>
                                        <p:tgtEl>
                                          <p:spTgt spid="38915">
                                            <p:txEl>
                                              <p:pRg st="3" end="3"/>
                                            </p:txEl>
                                          </p:spTgt>
                                        </p:tgtEl>
                                      </p:cBhvr>
                                      <p:to x="100000" y="100000"/>
                                    </p:animScale>
                                    <p:animScale>
                                      <p:cBhvr>
                                        <p:cTn id="65" dur="26">
                                          <p:stCondLst>
                                            <p:cond delay="1642"/>
                                          </p:stCondLst>
                                        </p:cTn>
                                        <p:tgtEl>
                                          <p:spTgt spid="38915">
                                            <p:txEl>
                                              <p:pRg st="3" end="3"/>
                                            </p:txEl>
                                          </p:spTgt>
                                        </p:tgtEl>
                                      </p:cBhvr>
                                      <p:to x="100000" y="90000"/>
                                    </p:animScale>
                                    <p:animScale>
                                      <p:cBhvr>
                                        <p:cTn id="66" dur="166" decel="50000">
                                          <p:stCondLst>
                                            <p:cond delay="1668"/>
                                          </p:stCondLst>
                                        </p:cTn>
                                        <p:tgtEl>
                                          <p:spTgt spid="38915">
                                            <p:txEl>
                                              <p:pRg st="3" end="3"/>
                                            </p:txEl>
                                          </p:spTgt>
                                        </p:tgtEl>
                                      </p:cBhvr>
                                      <p:to x="100000" y="100000"/>
                                    </p:animScale>
                                    <p:animScale>
                                      <p:cBhvr>
                                        <p:cTn id="67" dur="26">
                                          <p:stCondLst>
                                            <p:cond delay="1808"/>
                                          </p:stCondLst>
                                        </p:cTn>
                                        <p:tgtEl>
                                          <p:spTgt spid="38915">
                                            <p:txEl>
                                              <p:pRg st="3" end="3"/>
                                            </p:txEl>
                                          </p:spTgt>
                                        </p:tgtEl>
                                      </p:cBhvr>
                                      <p:to x="100000" y="95000"/>
                                    </p:animScale>
                                    <p:animScale>
                                      <p:cBhvr>
                                        <p:cTn id="68" dur="166" decel="50000">
                                          <p:stCondLst>
                                            <p:cond delay="1834"/>
                                          </p:stCondLst>
                                        </p:cTn>
                                        <p:tgtEl>
                                          <p:spTgt spid="38915">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8915">
                                            <p:txEl>
                                              <p:pRg st="4" end="4"/>
                                            </p:txEl>
                                          </p:spTgt>
                                        </p:tgtEl>
                                        <p:attrNameLst>
                                          <p:attrName>style.visibility</p:attrName>
                                        </p:attrNameLst>
                                      </p:cBhvr>
                                      <p:to>
                                        <p:strVal val="visible"/>
                                      </p:to>
                                    </p:set>
                                    <p:animEffect transition="in" filter="wipe(down)">
                                      <p:cBhvr>
                                        <p:cTn id="71" dur="580">
                                          <p:stCondLst>
                                            <p:cond delay="0"/>
                                          </p:stCondLst>
                                        </p:cTn>
                                        <p:tgtEl>
                                          <p:spTgt spid="38915">
                                            <p:txEl>
                                              <p:pRg st="4" end="4"/>
                                            </p:txEl>
                                          </p:spTgt>
                                        </p:tgtEl>
                                      </p:cBhvr>
                                    </p:animEffect>
                                    <p:anim calcmode="lin" valueType="num">
                                      <p:cBhvr>
                                        <p:cTn id="72" dur="1822" tmFilter="0,0; 0.14,0.36; 0.43,0.73; 0.71,0.91; 1.0,1.0">
                                          <p:stCondLst>
                                            <p:cond delay="0"/>
                                          </p:stCondLst>
                                        </p:cTn>
                                        <p:tgtEl>
                                          <p:spTgt spid="38915">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8915">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8915">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8915">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8915">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8915">
                                            <p:txEl>
                                              <p:pRg st="4" end="4"/>
                                            </p:txEl>
                                          </p:spTgt>
                                        </p:tgtEl>
                                      </p:cBhvr>
                                      <p:to x="100000" y="60000"/>
                                    </p:animScale>
                                    <p:animScale>
                                      <p:cBhvr>
                                        <p:cTn id="78" dur="166" decel="50000">
                                          <p:stCondLst>
                                            <p:cond delay="676"/>
                                          </p:stCondLst>
                                        </p:cTn>
                                        <p:tgtEl>
                                          <p:spTgt spid="38915">
                                            <p:txEl>
                                              <p:pRg st="4" end="4"/>
                                            </p:txEl>
                                          </p:spTgt>
                                        </p:tgtEl>
                                      </p:cBhvr>
                                      <p:to x="100000" y="100000"/>
                                    </p:animScale>
                                    <p:animScale>
                                      <p:cBhvr>
                                        <p:cTn id="79" dur="26">
                                          <p:stCondLst>
                                            <p:cond delay="1312"/>
                                          </p:stCondLst>
                                        </p:cTn>
                                        <p:tgtEl>
                                          <p:spTgt spid="38915">
                                            <p:txEl>
                                              <p:pRg st="4" end="4"/>
                                            </p:txEl>
                                          </p:spTgt>
                                        </p:tgtEl>
                                      </p:cBhvr>
                                      <p:to x="100000" y="80000"/>
                                    </p:animScale>
                                    <p:animScale>
                                      <p:cBhvr>
                                        <p:cTn id="80" dur="166" decel="50000">
                                          <p:stCondLst>
                                            <p:cond delay="1338"/>
                                          </p:stCondLst>
                                        </p:cTn>
                                        <p:tgtEl>
                                          <p:spTgt spid="38915">
                                            <p:txEl>
                                              <p:pRg st="4" end="4"/>
                                            </p:txEl>
                                          </p:spTgt>
                                        </p:tgtEl>
                                      </p:cBhvr>
                                      <p:to x="100000" y="100000"/>
                                    </p:animScale>
                                    <p:animScale>
                                      <p:cBhvr>
                                        <p:cTn id="81" dur="26">
                                          <p:stCondLst>
                                            <p:cond delay="1642"/>
                                          </p:stCondLst>
                                        </p:cTn>
                                        <p:tgtEl>
                                          <p:spTgt spid="38915">
                                            <p:txEl>
                                              <p:pRg st="4" end="4"/>
                                            </p:txEl>
                                          </p:spTgt>
                                        </p:tgtEl>
                                      </p:cBhvr>
                                      <p:to x="100000" y="90000"/>
                                    </p:animScale>
                                    <p:animScale>
                                      <p:cBhvr>
                                        <p:cTn id="82" dur="166" decel="50000">
                                          <p:stCondLst>
                                            <p:cond delay="1668"/>
                                          </p:stCondLst>
                                        </p:cTn>
                                        <p:tgtEl>
                                          <p:spTgt spid="38915">
                                            <p:txEl>
                                              <p:pRg st="4" end="4"/>
                                            </p:txEl>
                                          </p:spTgt>
                                        </p:tgtEl>
                                      </p:cBhvr>
                                      <p:to x="100000" y="100000"/>
                                    </p:animScale>
                                    <p:animScale>
                                      <p:cBhvr>
                                        <p:cTn id="83" dur="26">
                                          <p:stCondLst>
                                            <p:cond delay="1808"/>
                                          </p:stCondLst>
                                        </p:cTn>
                                        <p:tgtEl>
                                          <p:spTgt spid="38915">
                                            <p:txEl>
                                              <p:pRg st="4" end="4"/>
                                            </p:txEl>
                                          </p:spTgt>
                                        </p:tgtEl>
                                      </p:cBhvr>
                                      <p:to x="100000" y="95000"/>
                                    </p:animScale>
                                    <p:animScale>
                                      <p:cBhvr>
                                        <p:cTn id="84" dur="166" decel="50000">
                                          <p:stCondLst>
                                            <p:cond delay="1834"/>
                                          </p:stCondLst>
                                        </p:cTn>
                                        <p:tgtEl>
                                          <p:spTgt spid="38915">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8915">
                                            <p:txEl>
                                              <p:pRg st="5" end="5"/>
                                            </p:txEl>
                                          </p:spTgt>
                                        </p:tgtEl>
                                        <p:attrNameLst>
                                          <p:attrName>style.visibility</p:attrName>
                                        </p:attrNameLst>
                                      </p:cBhvr>
                                      <p:to>
                                        <p:strVal val="visible"/>
                                      </p:to>
                                    </p:set>
                                    <p:animEffect transition="in" filter="wipe(down)">
                                      <p:cBhvr>
                                        <p:cTn id="87" dur="580">
                                          <p:stCondLst>
                                            <p:cond delay="0"/>
                                          </p:stCondLst>
                                        </p:cTn>
                                        <p:tgtEl>
                                          <p:spTgt spid="38915">
                                            <p:txEl>
                                              <p:pRg st="5" end="5"/>
                                            </p:txEl>
                                          </p:spTgt>
                                        </p:tgtEl>
                                      </p:cBhvr>
                                    </p:animEffect>
                                    <p:anim calcmode="lin" valueType="num">
                                      <p:cBhvr>
                                        <p:cTn id="88" dur="1822" tmFilter="0,0; 0.14,0.36; 0.43,0.73; 0.71,0.91; 1.0,1.0">
                                          <p:stCondLst>
                                            <p:cond delay="0"/>
                                          </p:stCondLst>
                                        </p:cTn>
                                        <p:tgtEl>
                                          <p:spTgt spid="38915">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8915">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8915">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8915">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8915">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8915">
                                            <p:txEl>
                                              <p:pRg st="5" end="5"/>
                                            </p:txEl>
                                          </p:spTgt>
                                        </p:tgtEl>
                                      </p:cBhvr>
                                      <p:to x="100000" y="60000"/>
                                    </p:animScale>
                                    <p:animScale>
                                      <p:cBhvr>
                                        <p:cTn id="94" dur="166" decel="50000">
                                          <p:stCondLst>
                                            <p:cond delay="676"/>
                                          </p:stCondLst>
                                        </p:cTn>
                                        <p:tgtEl>
                                          <p:spTgt spid="38915">
                                            <p:txEl>
                                              <p:pRg st="5" end="5"/>
                                            </p:txEl>
                                          </p:spTgt>
                                        </p:tgtEl>
                                      </p:cBhvr>
                                      <p:to x="100000" y="100000"/>
                                    </p:animScale>
                                    <p:animScale>
                                      <p:cBhvr>
                                        <p:cTn id="95" dur="26">
                                          <p:stCondLst>
                                            <p:cond delay="1312"/>
                                          </p:stCondLst>
                                        </p:cTn>
                                        <p:tgtEl>
                                          <p:spTgt spid="38915">
                                            <p:txEl>
                                              <p:pRg st="5" end="5"/>
                                            </p:txEl>
                                          </p:spTgt>
                                        </p:tgtEl>
                                      </p:cBhvr>
                                      <p:to x="100000" y="80000"/>
                                    </p:animScale>
                                    <p:animScale>
                                      <p:cBhvr>
                                        <p:cTn id="96" dur="166" decel="50000">
                                          <p:stCondLst>
                                            <p:cond delay="1338"/>
                                          </p:stCondLst>
                                        </p:cTn>
                                        <p:tgtEl>
                                          <p:spTgt spid="38915">
                                            <p:txEl>
                                              <p:pRg st="5" end="5"/>
                                            </p:txEl>
                                          </p:spTgt>
                                        </p:tgtEl>
                                      </p:cBhvr>
                                      <p:to x="100000" y="100000"/>
                                    </p:animScale>
                                    <p:animScale>
                                      <p:cBhvr>
                                        <p:cTn id="97" dur="26">
                                          <p:stCondLst>
                                            <p:cond delay="1642"/>
                                          </p:stCondLst>
                                        </p:cTn>
                                        <p:tgtEl>
                                          <p:spTgt spid="38915">
                                            <p:txEl>
                                              <p:pRg st="5" end="5"/>
                                            </p:txEl>
                                          </p:spTgt>
                                        </p:tgtEl>
                                      </p:cBhvr>
                                      <p:to x="100000" y="90000"/>
                                    </p:animScale>
                                    <p:animScale>
                                      <p:cBhvr>
                                        <p:cTn id="98" dur="166" decel="50000">
                                          <p:stCondLst>
                                            <p:cond delay="1668"/>
                                          </p:stCondLst>
                                        </p:cTn>
                                        <p:tgtEl>
                                          <p:spTgt spid="38915">
                                            <p:txEl>
                                              <p:pRg st="5" end="5"/>
                                            </p:txEl>
                                          </p:spTgt>
                                        </p:tgtEl>
                                      </p:cBhvr>
                                      <p:to x="100000" y="100000"/>
                                    </p:animScale>
                                    <p:animScale>
                                      <p:cBhvr>
                                        <p:cTn id="99" dur="26">
                                          <p:stCondLst>
                                            <p:cond delay="1808"/>
                                          </p:stCondLst>
                                        </p:cTn>
                                        <p:tgtEl>
                                          <p:spTgt spid="38915">
                                            <p:txEl>
                                              <p:pRg st="5" end="5"/>
                                            </p:txEl>
                                          </p:spTgt>
                                        </p:tgtEl>
                                      </p:cBhvr>
                                      <p:to x="100000" y="95000"/>
                                    </p:animScale>
                                    <p:animScale>
                                      <p:cBhvr>
                                        <p:cTn id="100" dur="166" decel="50000">
                                          <p:stCondLst>
                                            <p:cond delay="1834"/>
                                          </p:stCondLst>
                                        </p:cTn>
                                        <p:tgtEl>
                                          <p:spTgt spid="38915">
                                            <p:txEl>
                                              <p:pRg st="5" end="5"/>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8915">
                                            <p:txEl>
                                              <p:pRg st="6" end="6"/>
                                            </p:txEl>
                                          </p:spTgt>
                                        </p:tgtEl>
                                        <p:attrNameLst>
                                          <p:attrName>style.visibility</p:attrName>
                                        </p:attrNameLst>
                                      </p:cBhvr>
                                      <p:to>
                                        <p:strVal val="visible"/>
                                      </p:to>
                                    </p:set>
                                    <p:animEffect transition="in" filter="wipe(down)">
                                      <p:cBhvr>
                                        <p:cTn id="103" dur="580">
                                          <p:stCondLst>
                                            <p:cond delay="0"/>
                                          </p:stCondLst>
                                        </p:cTn>
                                        <p:tgtEl>
                                          <p:spTgt spid="38915">
                                            <p:txEl>
                                              <p:pRg st="6" end="6"/>
                                            </p:txEl>
                                          </p:spTgt>
                                        </p:tgtEl>
                                      </p:cBhvr>
                                    </p:animEffect>
                                    <p:anim calcmode="lin" valueType="num">
                                      <p:cBhvr>
                                        <p:cTn id="104" dur="1822" tmFilter="0,0; 0.14,0.36; 0.43,0.73; 0.71,0.91; 1.0,1.0">
                                          <p:stCondLst>
                                            <p:cond delay="0"/>
                                          </p:stCondLst>
                                        </p:cTn>
                                        <p:tgtEl>
                                          <p:spTgt spid="38915">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8915">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8915">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8915">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8915">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8915">
                                            <p:txEl>
                                              <p:pRg st="6" end="6"/>
                                            </p:txEl>
                                          </p:spTgt>
                                        </p:tgtEl>
                                      </p:cBhvr>
                                      <p:to x="100000" y="60000"/>
                                    </p:animScale>
                                    <p:animScale>
                                      <p:cBhvr>
                                        <p:cTn id="110" dur="166" decel="50000">
                                          <p:stCondLst>
                                            <p:cond delay="676"/>
                                          </p:stCondLst>
                                        </p:cTn>
                                        <p:tgtEl>
                                          <p:spTgt spid="38915">
                                            <p:txEl>
                                              <p:pRg st="6" end="6"/>
                                            </p:txEl>
                                          </p:spTgt>
                                        </p:tgtEl>
                                      </p:cBhvr>
                                      <p:to x="100000" y="100000"/>
                                    </p:animScale>
                                    <p:animScale>
                                      <p:cBhvr>
                                        <p:cTn id="111" dur="26">
                                          <p:stCondLst>
                                            <p:cond delay="1312"/>
                                          </p:stCondLst>
                                        </p:cTn>
                                        <p:tgtEl>
                                          <p:spTgt spid="38915">
                                            <p:txEl>
                                              <p:pRg st="6" end="6"/>
                                            </p:txEl>
                                          </p:spTgt>
                                        </p:tgtEl>
                                      </p:cBhvr>
                                      <p:to x="100000" y="80000"/>
                                    </p:animScale>
                                    <p:animScale>
                                      <p:cBhvr>
                                        <p:cTn id="112" dur="166" decel="50000">
                                          <p:stCondLst>
                                            <p:cond delay="1338"/>
                                          </p:stCondLst>
                                        </p:cTn>
                                        <p:tgtEl>
                                          <p:spTgt spid="38915">
                                            <p:txEl>
                                              <p:pRg st="6" end="6"/>
                                            </p:txEl>
                                          </p:spTgt>
                                        </p:tgtEl>
                                      </p:cBhvr>
                                      <p:to x="100000" y="100000"/>
                                    </p:animScale>
                                    <p:animScale>
                                      <p:cBhvr>
                                        <p:cTn id="113" dur="26">
                                          <p:stCondLst>
                                            <p:cond delay="1642"/>
                                          </p:stCondLst>
                                        </p:cTn>
                                        <p:tgtEl>
                                          <p:spTgt spid="38915">
                                            <p:txEl>
                                              <p:pRg st="6" end="6"/>
                                            </p:txEl>
                                          </p:spTgt>
                                        </p:tgtEl>
                                      </p:cBhvr>
                                      <p:to x="100000" y="90000"/>
                                    </p:animScale>
                                    <p:animScale>
                                      <p:cBhvr>
                                        <p:cTn id="114" dur="166" decel="50000">
                                          <p:stCondLst>
                                            <p:cond delay="1668"/>
                                          </p:stCondLst>
                                        </p:cTn>
                                        <p:tgtEl>
                                          <p:spTgt spid="38915">
                                            <p:txEl>
                                              <p:pRg st="6" end="6"/>
                                            </p:txEl>
                                          </p:spTgt>
                                        </p:tgtEl>
                                      </p:cBhvr>
                                      <p:to x="100000" y="100000"/>
                                    </p:animScale>
                                    <p:animScale>
                                      <p:cBhvr>
                                        <p:cTn id="115" dur="26">
                                          <p:stCondLst>
                                            <p:cond delay="1808"/>
                                          </p:stCondLst>
                                        </p:cTn>
                                        <p:tgtEl>
                                          <p:spTgt spid="38915">
                                            <p:txEl>
                                              <p:pRg st="6" end="6"/>
                                            </p:txEl>
                                          </p:spTgt>
                                        </p:tgtEl>
                                      </p:cBhvr>
                                      <p:to x="100000" y="95000"/>
                                    </p:animScale>
                                    <p:animScale>
                                      <p:cBhvr>
                                        <p:cTn id="116" dur="166" decel="50000">
                                          <p:stCondLst>
                                            <p:cond delay="1834"/>
                                          </p:stCondLst>
                                        </p:cTn>
                                        <p:tgtEl>
                                          <p:spTgt spid="38915">
                                            <p:txEl>
                                              <p:pRg st="6" end="6"/>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8915">
                                            <p:txEl>
                                              <p:pRg st="7" end="7"/>
                                            </p:txEl>
                                          </p:spTgt>
                                        </p:tgtEl>
                                        <p:attrNameLst>
                                          <p:attrName>style.visibility</p:attrName>
                                        </p:attrNameLst>
                                      </p:cBhvr>
                                      <p:to>
                                        <p:strVal val="visible"/>
                                      </p:to>
                                    </p:set>
                                    <p:animEffect transition="in" filter="wipe(down)">
                                      <p:cBhvr>
                                        <p:cTn id="119" dur="580">
                                          <p:stCondLst>
                                            <p:cond delay="0"/>
                                          </p:stCondLst>
                                        </p:cTn>
                                        <p:tgtEl>
                                          <p:spTgt spid="38915">
                                            <p:txEl>
                                              <p:pRg st="7" end="7"/>
                                            </p:txEl>
                                          </p:spTgt>
                                        </p:tgtEl>
                                      </p:cBhvr>
                                    </p:animEffect>
                                    <p:anim calcmode="lin" valueType="num">
                                      <p:cBhvr>
                                        <p:cTn id="120" dur="1822" tmFilter="0,0; 0.14,0.36; 0.43,0.73; 0.71,0.91; 1.0,1.0">
                                          <p:stCondLst>
                                            <p:cond delay="0"/>
                                          </p:stCondLst>
                                        </p:cTn>
                                        <p:tgtEl>
                                          <p:spTgt spid="38915">
                                            <p:txEl>
                                              <p:pRg st="7" end="7"/>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8915">
                                            <p:txEl>
                                              <p:pRg st="7" end="7"/>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8915">
                                            <p:txEl>
                                              <p:pRg st="7" end="7"/>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8915">
                                            <p:txEl>
                                              <p:pRg st="7" end="7"/>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8915">
                                            <p:txEl>
                                              <p:pRg st="7" end="7"/>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38915">
                                            <p:txEl>
                                              <p:pRg st="7" end="7"/>
                                            </p:txEl>
                                          </p:spTgt>
                                        </p:tgtEl>
                                      </p:cBhvr>
                                      <p:to x="100000" y="60000"/>
                                    </p:animScale>
                                    <p:animScale>
                                      <p:cBhvr>
                                        <p:cTn id="126" dur="166" decel="50000">
                                          <p:stCondLst>
                                            <p:cond delay="676"/>
                                          </p:stCondLst>
                                        </p:cTn>
                                        <p:tgtEl>
                                          <p:spTgt spid="38915">
                                            <p:txEl>
                                              <p:pRg st="7" end="7"/>
                                            </p:txEl>
                                          </p:spTgt>
                                        </p:tgtEl>
                                      </p:cBhvr>
                                      <p:to x="100000" y="100000"/>
                                    </p:animScale>
                                    <p:animScale>
                                      <p:cBhvr>
                                        <p:cTn id="127" dur="26">
                                          <p:stCondLst>
                                            <p:cond delay="1312"/>
                                          </p:stCondLst>
                                        </p:cTn>
                                        <p:tgtEl>
                                          <p:spTgt spid="38915">
                                            <p:txEl>
                                              <p:pRg st="7" end="7"/>
                                            </p:txEl>
                                          </p:spTgt>
                                        </p:tgtEl>
                                      </p:cBhvr>
                                      <p:to x="100000" y="80000"/>
                                    </p:animScale>
                                    <p:animScale>
                                      <p:cBhvr>
                                        <p:cTn id="128" dur="166" decel="50000">
                                          <p:stCondLst>
                                            <p:cond delay="1338"/>
                                          </p:stCondLst>
                                        </p:cTn>
                                        <p:tgtEl>
                                          <p:spTgt spid="38915">
                                            <p:txEl>
                                              <p:pRg st="7" end="7"/>
                                            </p:txEl>
                                          </p:spTgt>
                                        </p:tgtEl>
                                      </p:cBhvr>
                                      <p:to x="100000" y="100000"/>
                                    </p:animScale>
                                    <p:animScale>
                                      <p:cBhvr>
                                        <p:cTn id="129" dur="26">
                                          <p:stCondLst>
                                            <p:cond delay="1642"/>
                                          </p:stCondLst>
                                        </p:cTn>
                                        <p:tgtEl>
                                          <p:spTgt spid="38915">
                                            <p:txEl>
                                              <p:pRg st="7" end="7"/>
                                            </p:txEl>
                                          </p:spTgt>
                                        </p:tgtEl>
                                      </p:cBhvr>
                                      <p:to x="100000" y="90000"/>
                                    </p:animScale>
                                    <p:animScale>
                                      <p:cBhvr>
                                        <p:cTn id="130" dur="166" decel="50000">
                                          <p:stCondLst>
                                            <p:cond delay="1668"/>
                                          </p:stCondLst>
                                        </p:cTn>
                                        <p:tgtEl>
                                          <p:spTgt spid="38915">
                                            <p:txEl>
                                              <p:pRg st="7" end="7"/>
                                            </p:txEl>
                                          </p:spTgt>
                                        </p:tgtEl>
                                      </p:cBhvr>
                                      <p:to x="100000" y="100000"/>
                                    </p:animScale>
                                    <p:animScale>
                                      <p:cBhvr>
                                        <p:cTn id="131" dur="26">
                                          <p:stCondLst>
                                            <p:cond delay="1808"/>
                                          </p:stCondLst>
                                        </p:cTn>
                                        <p:tgtEl>
                                          <p:spTgt spid="38915">
                                            <p:txEl>
                                              <p:pRg st="7" end="7"/>
                                            </p:txEl>
                                          </p:spTgt>
                                        </p:tgtEl>
                                      </p:cBhvr>
                                      <p:to x="100000" y="95000"/>
                                    </p:animScale>
                                    <p:animScale>
                                      <p:cBhvr>
                                        <p:cTn id="132" dur="166" decel="50000">
                                          <p:stCondLst>
                                            <p:cond delay="1834"/>
                                          </p:stCondLst>
                                        </p:cTn>
                                        <p:tgtEl>
                                          <p:spTgt spid="38915">
                                            <p:txEl>
                                              <p:pRg st="7" end="7"/>
                                            </p:txEl>
                                          </p:spTgt>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38915">
                                            <p:txEl>
                                              <p:pRg st="8" end="8"/>
                                            </p:txEl>
                                          </p:spTgt>
                                        </p:tgtEl>
                                        <p:attrNameLst>
                                          <p:attrName>style.visibility</p:attrName>
                                        </p:attrNameLst>
                                      </p:cBhvr>
                                      <p:to>
                                        <p:strVal val="visible"/>
                                      </p:to>
                                    </p:set>
                                    <p:animEffect transition="in" filter="wipe(down)">
                                      <p:cBhvr>
                                        <p:cTn id="135" dur="580">
                                          <p:stCondLst>
                                            <p:cond delay="0"/>
                                          </p:stCondLst>
                                        </p:cTn>
                                        <p:tgtEl>
                                          <p:spTgt spid="38915">
                                            <p:txEl>
                                              <p:pRg st="8" end="8"/>
                                            </p:txEl>
                                          </p:spTgt>
                                        </p:tgtEl>
                                      </p:cBhvr>
                                    </p:animEffect>
                                    <p:anim calcmode="lin" valueType="num">
                                      <p:cBhvr>
                                        <p:cTn id="136" dur="1822" tmFilter="0,0; 0.14,0.36; 0.43,0.73; 0.71,0.91; 1.0,1.0">
                                          <p:stCondLst>
                                            <p:cond delay="0"/>
                                          </p:stCondLst>
                                        </p:cTn>
                                        <p:tgtEl>
                                          <p:spTgt spid="38915">
                                            <p:txEl>
                                              <p:pRg st="8" end="8"/>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8915">
                                            <p:txEl>
                                              <p:pRg st="8" end="8"/>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8915">
                                            <p:txEl>
                                              <p:pRg st="8" end="8"/>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8915">
                                            <p:txEl>
                                              <p:pRg st="8" end="8"/>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8915">
                                            <p:txEl>
                                              <p:pRg st="8" end="8"/>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38915">
                                            <p:txEl>
                                              <p:pRg st="8" end="8"/>
                                            </p:txEl>
                                          </p:spTgt>
                                        </p:tgtEl>
                                      </p:cBhvr>
                                      <p:to x="100000" y="60000"/>
                                    </p:animScale>
                                    <p:animScale>
                                      <p:cBhvr>
                                        <p:cTn id="142" dur="166" decel="50000">
                                          <p:stCondLst>
                                            <p:cond delay="676"/>
                                          </p:stCondLst>
                                        </p:cTn>
                                        <p:tgtEl>
                                          <p:spTgt spid="38915">
                                            <p:txEl>
                                              <p:pRg st="8" end="8"/>
                                            </p:txEl>
                                          </p:spTgt>
                                        </p:tgtEl>
                                      </p:cBhvr>
                                      <p:to x="100000" y="100000"/>
                                    </p:animScale>
                                    <p:animScale>
                                      <p:cBhvr>
                                        <p:cTn id="143" dur="26">
                                          <p:stCondLst>
                                            <p:cond delay="1312"/>
                                          </p:stCondLst>
                                        </p:cTn>
                                        <p:tgtEl>
                                          <p:spTgt spid="38915">
                                            <p:txEl>
                                              <p:pRg st="8" end="8"/>
                                            </p:txEl>
                                          </p:spTgt>
                                        </p:tgtEl>
                                      </p:cBhvr>
                                      <p:to x="100000" y="80000"/>
                                    </p:animScale>
                                    <p:animScale>
                                      <p:cBhvr>
                                        <p:cTn id="144" dur="166" decel="50000">
                                          <p:stCondLst>
                                            <p:cond delay="1338"/>
                                          </p:stCondLst>
                                        </p:cTn>
                                        <p:tgtEl>
                                          <p:spTgt spid="38915">
                                            <p:txEl>
                                              <p:pRg st="8" end="8"/>
                                            </p:txEl>
                                          </p:spTgt>
                                        </p:tgtEl>
                                      </p:cBhvr>
                                      <p:to x="100000" y="100000"/>
                                    </p:animScale>
                                    <p:animScale>
                                      <p:cBhvr>
                                        <p:cTn id="145" dur="26">
                                          <p:stCondLst>
                                            <p:cond delay="1642"/>
                                          </p:stCondLst>
                                        </p:cTn>
                                        <p:tgtEl>
                                          <p:spTgt spid="38915">
                                            <p:txEl>
                                              <p:pRg st="8" end="8"/>
                                            </p:txEl>
                                          </p:spTgt>
                                        </p:tgtEl>
                                      </p:cBhvr>
                                      <p:to x="100000" y="90000"/>
                                    </p:animScale>
                                    <p:animScale>
                                      <p:cBhvr>
                                        <p:cTn id="146" dur="166" decel="50000">
                                          <p:stCondLst>
                                            <p:cond delay="1668"/>
                                          </p:stCondLst>
                                        </p:cTn>
                                        <p:tgtEl>
                                          <p:spTgt spid="38915">
                                            <p:txEl>
                                              <p:pRg st="8" end="8"/>
                                            </p:txEl>
                                          </p:spTgt>
                                        </p:tgtEl>
                                      </p:cBhvr>
                                      <p:to x="100000" y="100000"/>
                                    </p:animScale>
                                    <p:animScale>
                                      <p:cBhvr>
                                        <p:cTn id="147" dur="26">
                                          <p:stCondLst>
                                            <p:cond delay="1808"/>
                                          </p:stCondLst>
                                        </p:cTn>
                                        <p:tgtEl>
                                          <p:spTgt spid="38915">
                                            <p:txEl>
                                              <p:pRg st="8" end="8"/>
                                            </p:txEl>
                                          </p:spTgt>
                                        </p:tgtEl>
                                      </p:cBhvr>
                                      <p:to x="100000" y="95000"/>
                                    </p:animScale>
                                    <p:animScale>
                                      <p:cBhvr>
                                        <p:cTn id="148" dur="166" decel="50000">
                                          <p:stCondLst>
                                            <p:cond delay="1834"/>
                                          </p:stCondLst>
                                        </p:cTn>
                                        <p:tgtEl>
                                          <p:spTgt spid="38915">
                                            <p:txEl>
                                              <p:pRg st="8" end="8"/>
                                            </p:txEl>
                                          </p:spTgt>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38915">
                                            <p:txEl>
                                              <p:pRg st="9" end="9"/>
                                            </p:txEl>
                                          </p:spTgt>
                                        </p:tgtEl>
                                        <p:attrNameLst>
                                          <p:attrName>style.visibility</p:attrName>
                                        </p:attrNameLst>
                                      </p:cBhvr>
                                      <p:to>
                                        <p:strVal val="visible"/>
                                      </p:to>
                                    </p:set>
                                    <p:animEffect transition="in" filter="wipe(down)">
                                      <p:cBhvr>
                                        <p:cTn id="151" dur="580">
                                          <p:stCondLst>
                                            <p:cond delay="0"/>
                                          </p:stCondLst>
                                        </p:cTn>
                                        <p:tgtEl>
                                          <p:spTgt spid="38915">
                                            <p:txEl>
                                              <p:pRg st="9" end="9"/>
                                            </p:txEl>
                                          </p:spTgt>
                                        </p:tgtEl>
                                      </p:cBhvr>
                                    </p:animEffect>
                                    <p:anim calcmode="lin" valueType="num">
                                      <p:cBhvr>
                                        <p:cTn id="152" dur="1822" tmFilter="0,0; 0.14,0.36; 0.43,0.73; 0.71,0.91; 1.0,1.0">
                                          <p:stCondLst>
                                            <p:cond delay="0"/>
                                          </p:stCondLst>
                                        </p:cTn>
                                        <p:tgtEl>
                                          <p:spTgt spid="38915">
                                            <p:txEl>
                                              <p:pRg st="9" end="9"/>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8915">
                                            <p:txEl>
                                              <p:pRg st="9" end="9"/>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8915">
                                            <p:txEl>
                                              <p:pRg st="9" end="9"/>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8915">
                                            <p:txEl>
                                              <p:pRg st="9" end="9"/>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8915">
                                            <p:txEl>
                                              <p:pRg st="9" end="9"/>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8915">
                                            <p:txEl>
                                              <p:pRg st="9" end="9"/>
                                            </p:txEl>
                                          </p:spTgt>
                                        </p:tgtEl>
                                      </p:cBhvr>
                                      <p:to x="100000" y="60000"/>
                                    </p:animScale>
                                    <p:animScale>
                                      <p:cBhvr>
                                        <p:cTn id="158" dur="166" decel="50000">
                                          <p:stCondLst>
                                            <p:cond delay="676"/>
                                          </p:stCondLst>
                                        </p:cTn>
                                        <p:tgtEl>
                                          <p:spTgt spid="38915">
                                            <p:txEl>
                                              <p:pRg st="9" end="9"/>
                                            </p:txEl>
                                          </p:spTgt>
                                        </p:tgtEl>
                                      </p:cBhvr>
                                      <p:to x="100000" y="100000"/>
                                    </p:animScale>
                                    <p:animScale>
                                      <p:cBhvr>
                                        <p:cTn id="159" dur="26">
                                          <p:stCondLst>
                                            <p:cond delay="1312"/>
                                          </p:stCondLst>
                                        </p:cTn>
                                        <p:tgtEl>
                                          <p:spTgt spid="38915">
                                            <p:txEl>
                                              <p:pRg st="9" end="9"/>
                                            </p:txEl>
                                          </p:spTgt>
                                        </p:tgtEl>
                                      </p:cBhvr>
                                      <p:to x="100000" y="80000"/>
                                    </p:animScale>
                                    <p:animScale>
                                      <p:cBhvr>
                                        <p:cTn id="160" dur="166" decel="50000">
                                          <p:stCondLst>
                                            <p:cond delay="1338"/>
                                          </p:stCondLst>
                                        </p:cTn>
                                        <p:tgtEl>
                                          <p:spTgt spid="38915">
                                            <p:txEl>
                                              <p:pRg st="9" end="9"/>
                                            </p:txEl>
                                          </p:spTgt>
                                        </p:tgtEl>
                                      </p:cBhvr>
                                      <p:to x="100000" y="100000"/>
                                    </p:animScale>
                                    <p:animScale>
                                      <p:cBhvr>
                                        <p:cTn id="161" dur="26">
                                          <p:stCondLst>
                                            <p:cond delay="1642"/>
                                          </p:stCondLst>
                                        </p:cTn>
                                        <p:tgtEl>
                                          <p:spTgt spid="38915">
                                            <p:txEl>
                                              <p:pRg st="9" end="9"/>
                                            </p:txEl>
                                          </p:spTgt>
                                        </p:tgtEl>
                                      </p:cBhvr>
                                      <p:to x="100000" y="90000"/>
                                    </p:animScale>
                                    <p:animScale>
                                      <p:cBhvr>
                                        <p:cTn id="162" dur="166" decel="50000">
                                          <p:stCondLst>
                                            <p:cond delay="1668"/>
                                          </p:stCondLst>
                                        </p:cTn>
                                        <p:tgtEl>
                                          <p:spTgt spid="38915">
                                            <p:txEl>
                                              <p:pRg st="9" end="9"/>
                                            </p:txEl>
                                          </p:spTgt>
                                        </p:tgtEl>
                                      </p:cBhvr>
                                      <p:to x="100000" y="100000"/>
                                    </p:animScale>
                                    <p:animScale>
                                      <p:cBhvr>
                                        <p:cTn id="163" dur="26">
                                          <p:stCondLst>
                                            <p:cond delay="1808"/>
                                          </p:stCondLst>
                                        </p:cTn>
                                        <p:tgtEl>
                                          <p:spTgt spid="38915">
                                            <p:txEl>
                                              <p:pRg st="9" end="9"/>
                                            </p:txEl>
                                          </p:spTgt>
                                        </p:tgtEl>
                                      </p:cBhvr>
                                      <p:to x="100000" y="95000"/>
                                    </p:animScale>
                                    <p:animScale>
                                      <p:cBhvr>
                                        <p:cTn id="164" dur="166" decel="50000">
                                          <p:stCondLst>
                                            <p:cond delay="1834"/>
                                          </p:stCondLst>
                                        </p:cTn>
                                        <p:tgtEl>
                                          <p:spTgt spid="38915">
                                            <p:txEl>
                                              <p:pRg st="9" end="9"/>
                                            </p:txEl>
                                          </p:spTgt>
                                        </p:tgtEl>
                                      </p:cBhvr>
                                      <p:to x="100000" y="100000"/>
                                    </p:animScale>
                                  </p:childTnLst>
                                </p:cTn>
                              </p:par>
                              <p:par>
                                <p:cTn id="165" presetID="26" presetClass="entr" presetSubtype="0" fill="hold" nodeType="withEffect">
                                  <p:stCondLst>
                                    <p:cond delay="0"/>
                                  </p:stCondLst>
                                  <p:childTnLst>
                                    <p:set>
                                      <p:cBhvr>
                                        <p:cTn id="166" dur="1" fill="hold">
                                          <p:stCondLst>
                                            <p:cond delay="0"/>
                                          </p:stCondLst>
                                        </p:cTn>
                                        <p:tgtEl>
                                          <p:spTgt spid="38915">
                                            <p:txEl>
                                              <p:pRg st="10" end="10"/>
                                            </p:txEl>
                                          </p:spTgt>
                                        </p:tgtEl>
                                        <p:attrNameLst>
                                          <p:attrName>style.visibility</p:attrName>
                                        </p:attrNameLst>
                                      </p:cBhvr>
                                      <p:to>
                                        <p:strVal val="visible"/>
                                      </p:to>
                                    </p:set>
                                    <p:animEffect transition="in" filter="wipe(down)">
                                      <p:cBhvr>
                                        <p:cTn id="167" dur="580">
                                          <p:stCondLst>
                                            <p:cond delay="0"/>
                                          </p:stCondLst>
                                        </p:cTn>
                                        <p:tgtEl>
                                          <p:spTgt spid="38915">
                                            <p:txEl>
                                              <p:pRg st="10" end="10"/>
                                            </p:txEl>
                                          </p:spTgt>
                                        </p:tgtEl>
                                      </p:cBhvr>
                                    </p:animEffect>
                                    <p:anim calcmode="lin" valueType="num">
                                      <p:cBhvr>
                                        <p:cTn id="168" dur="1822" tmFilter="0,0; 0.14,0.36; 0.43,0.73; 0.71,0.91; 1.0,1.0">
                                          <p:stCondLst>
                                            <p:cond delay="0"/>
                                          </p:stCondLst>
                                        </p:cTn>
                                        <p:tgtEl>
                                          <p:spTgt spid="38915">
                                            <p:txEl>
                                              <p:pRg st="10" end="10"/>
                                            </p:txEl>
                                          </p:spTgt>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38915">
                                            <p:txEl>
                                              <p:pRg st="10" end="10"/>
                                            </p:txEl>
                                          </p:spTgt>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38915">
                                            <p:txEl>
                                              <p:pRg st="10" end="10"/>
                                            </p:txEl>
                                          </p:spTgt>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38915">
                                            <p:txEl>
                                              <p:pRg st="10" end="10"/>
                                            </p:txEl>
                                          </p:spTgt>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38915">
                                            <p:txEl>
                                              <p:pRg st="10" end="10"/>
                                            </p:txEl>
                                          </p:spTgt>
                                        </p:tgtEl>
                                        <p:attrNameLst>
                                          <p:attrName>ppt_y</p:attrName>
                                        </p:attrNameLst>
                                      </p:cBhvr>
                                      <p:tavLst>
                                        <p:tav tm="0" fmla="#ppt_y-sin(pi*$)/81">
                                          <p:val>
                                            <p:fltVal val="0"/>
                                          </p:val>
                                        </p:tav>
                                        <p:tav tm="100000">
                                          <p:val>
                                            <p:fltVal val="1"/>
                                          </p:val>
                                        </p:tav>
                                      </p:tavLst>
                                    </p:anim>
                                    <p:animScale>
                                      <p:cBhvr>
                                        <p:cTn id="173" dur="26">
                                          <p:stCondLst>
                                            <p:cond delay="650"/>
                                          </p:stCondLst>
                                        </p:cTn>
                                        <p:tgtEl>
                                          <p:spTgt spid="38915">
                                            <p:txEl>
                                              <p:pRg st="10" end="10"/>
                                            </p:txEl>
                                          </p:spTgt>
                                        </p:tgtEl>
                                      </p:cBhvr>
                                      <p:to x="100000" y="60000"/>
                                    </p:animScale>
                                    <p:animScale>
                                      <p:cBhvr>
                                        <p:cTn id="174" dur="166" decel="50000">
                                          <p:stCondLst>
                                            <p:cond delay="676"/>
                                          </p:stCondLst>
                                        </p:cTn>
                                        <p:tgtEl>
                                          <p:spTgt spid="38915">
                                            <p:txEl>
                                              <p:pRg st="10" end="10"/>
                                            </p:txEl>
                                          </p:spTgt>
                                        </p:tgtEl>
                                      </p:cBhvr>
                                      <p:to x="100000" y="100000"/>
                                    </p:animScale>
                                    <p:animScale>
                                      <p:cBhvr>
                                        <p:cTn id="175" dur="26">
                                          <p:stCondLst>
                                            <p:cond delay="1312"/>
                                          </p:stCondLst>
                                        </p:cTn>
                                        <p:tgtEl>
                                          <p:spTgt spid="38915">
                                            <p:txEl>
                                              <p:pRg st="10" end="10"/>
                                            </p:txEl>
                                          </p:spTgt>
                                        </p:tgtEl>
                                      </p:cBhvr>
                                      <p:to x="100000" y="80000"/>
                                    </p:animScale>
                                    <p:animScale>
                                      <p:cBhvr>
                                        <p:cTn id="176" dur="166" decel="50000">
                                          <p:stCondLst>
                                            <p:cond delay="1338"/>
                                          </p:stCondLst>
                                        </p:cTn>
                                        <p:tgtEl>
                                          <p:spTgt spid="38915">
                                            <p:txEl>
                                              <p:pRg st="10" end="10"/>
                                            </p:txEl>
                                          </p:spTgt>
                                        </p:tgtEl>
                                      </p:cBhvr>
                                      <p:to x="100000" y="100000"/>
                                    </p:animScale>
                                    <p:animScale>
                                      <p:cBhvr>
                                        <p:cTn id="177" dur="26">
                                          <p:stCondLst>
                                            <p:cond delay="1642"/>
                                          </p:stCondLst>
                                        </p:cTn>
                                        <p:tgtEl>
                                          <p:spTgt spid="38915">
                                            <p:txEl>
                                              <p:pRg st="10" end="10"/>
                                            </p:txEl>
                                          </p:spTgt>
                                        </p:tgtEl>
                                      </p:cBhvr>
                                      <p:to x="100000" y="90000"/>
                                    </p:animScale>
                                    <p:animScale>
                                      <p:cBhvr>
                                        <p:cTn id="178" dur="166" decel="50000">
                                          <p:stCondLst>
                                            <p:cond delay="1668"/>
                                          </p:stCondLst>
                                        </p:cTn>
                                        <p:tgtEl>
                                          <p:spTgt spid="38915">
                                            <p:txEl>
                                              <p:pRg st="10" end="10"/>
                                            </p:txEl>
                                          </p:spTgt>
                                        </p:tgtEl>
                                      </p:cBhvr>
                                      <p:to x="100000" y="100000"/>
                                    </p:animScale>
                                    <p:animScale>
                                      <p:cBhvr>
                                        <p:cTn id="179" dur="26">
                                          <p:stCondLst>
                                            <p:cond delay="1808"/>
                                          </p:stCondLst>
                                        </p:cTn>
                                        <p:tgtEl>
                                          <p:spTgt spid="38915">
                                            <p:txEl>
                                              <p:pRg st="10" end="10"/>
                                            </p:txEl>
                                          </p:spTgt>
                                        </p:tgtEl>
                                      </p:cBhvr>
                                      <p:to x="100000" y="95000"/>
                                    </p:animScale>
                                    <p:animScale>
                                      <p:cBhvr>
                                        <p:cTn id="180" dur="166" decel="50000">
                                          <p:stCondLst>
                                            <p:cond delay="1834"/>
                                          </p:stCondLst>
                                        </p:cTn>
                                        <p:tgtEl>
                                          <p:spTgt spid="38915">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灯片编号占位符 7"/>
          <p:cNvSpPr>
            <a:spLocks noGrp="1"/>
          </p:cNvSpPr>
          <p:nvPr>
            <p:ph type="sldNum" sz="quarter" idx="11"/>
          </p:nvPr>
        </p:nvSpPr>
        <p:spPr/>
        <p:txBody>
          <a:bodyPr/>
          <a:lstStyle/>
          <a:p>
            <a:fld id="{D2DD9282-4BF3-44C2-94F6-96D65C5A71AC}" type="slidenum">
              <a:rPr lang="zh-CN" altLang="en-AU"/>
              <a:pPr/>
              <a:t>20</a:t>
            </a:fld>
            <a:endParaRPr lang="en-AU" altLang="zh-CN"/>
          </a:p>
        </p:txBody>
      </p:sp>
      <p:pic>
        <p:nvPicPr>
          <p:cNvPr id="58372"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23850" y="1484313"/>
            <a:ext cx="3311525" cy="1825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374" name="Picture 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995738" y="1484313"/>
            <a:ext cx="2303462" cy="1843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376" name="Picture 8"/>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300788" y="1484313"/>
            <a:ext cx="2160587" cy="182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378" name="Picture 10"/>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156325" y="3644900"/>
            <a:ext cx="2376488" cy="1512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38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5084763"/>
            <a:ext cx="2484438" cy="1557337"/>
          </a:xfrm>
          <a:prstGeom prst="rect">
            <a:avLst/>
          </a:prstGeom>
          <a:noFill/>
          <a:extLst>
            <a:ext uri="{909E8E84-426E-40DD-AFC4-6F175D3DCCD1}">
              <a14:hiddenFill xmlns:a14="http://schemas.microsoft.com/office/drawing/2010/main">
                <a:solidFill>
                  <a:srgbClr val="FFFFFF"/>
                </a:solidFill>
              </a14:hiddenFill>
            </a:ext>
          </a:extLst>
        </p:spPr>
      </p:pic>
      <p:pic>
        <p:nvPicPr>
          <p:cNvPr id="5838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13" y="5013325"/>
            <a:ext cx="2268537" cy="1844675"/>
          </a:xfrm>
          <a:prstGeom prst="rect">
            <a:avLst/>
          </a:prstGeom>
          <a:noFill/>
          <a:extLst>
            <a:ext uri="{909E8E84-426E-40DD-AFC4-6F175D3DCCD1}">
              <a14:hiddenFill xmlns:a14="http://schemas.microsoft.com/office/drawing/2010/main">
                <a:solidFill>
                  <a:srgbClr val="FFFFFF"/>
                </a:solidFill>
              </a14:hiddenFill>
            </a:ext>
          </a:extLst>
        </p:spPr>
      </p:pic>
      <p:pic>
        <p:nvPicPr>
          <p:cNvPr id="58382"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3429000"/>
            <a:ext cx="2411412" cy="1571625"/>
          </a:xfrm>
          <a:prstGeom prst="rect">
            <a:avLst/>
          </a:prstGeom>
          <a:noFill/>
          <a:extLst>
            <a:ext uri="{909E8E84-426E-40DD-AFC4-6F175D3DCCD1}">
              <a14:hiddenFill xmlns:a14="http://schemas.microsoft.com/office/drawing/2010/main">
                <a:solidFill>
                  <a:srgbClr val="FFFFFF"/>
                </a:solidFill>
              </a14:hiddenFill>
            </a:ext>
          </a:extLst>
        </p:spPr>
      </p:pic>
      <p:sp>
        <p:nvSpPr>
          <p:cNvPr id="58383" name="Text Box 15"/>
          <p:cNvSpPr txBox="1">
            <a:spLocks noChangeArrowheads="1"/>
          </p:cNvSpPr>
          <p:nvPr/>
        </p:nvSpPr>
        <p:spPr bwMode="auto">
          <a:xfrm>
            <a:off x="611188" y="981075"/>
            <a:ext cx="2447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ea typeface="宋体" charset="-122"/>
              </a:rPr>
              <a:t>金属膜电容</a:t>
            </a:r>
            <a:endParaRPr lang="zh-CN" altLang="en-AU" sz="2400">
              <a:ea typeface="宋体" charset="-122"/>
            </a:endParaRPr>
          </a:p>
        </p:txBody>
      </p:sp>
      <p:sp>
        <p:nvSpPr>
          <p:cNvPr id="58384" name="Text Box 16"/>
          <p:cNvSpPr txBox="1">
            <a:spLocks noChangeArrowheads="1"/>
          </p:cNvSpPr>
          <p:nvPr/>
        </p:nvSpPr>
        <p:spPr bwMode="auto">
          <a:xfrm>
            <a:off x="5364163" y="981075"/>
            <a:ext cx="1871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ea typeface="宋体" charset="-122"/>
              </a:rPr>
              <a:t>瓷片电容</a:t>
            </a:r>
            <a:endParaRPr lang="zh-CN" altLang="en-AU" sz="2400">
              <a:ea typeface="宋体" charset="-122"/>
            </a:endParaRPr>
          </a:p>
        </p:txBody>
      </p:sp>
      <p:sp>
        <p:nvSpPr>
          <p:cNvPr id="58386" name="Text Box 18"/>
          <p:cNvSpPr txBox="1">
            <a:spLocks noChangeArrowheads="1"/>
          </p:cNvSpPr>
          <p:nvPr/>
        </p:nvSpPr>
        <p:spPr bwMode="auto">
          <a:xfrm>
            <a:off x="3348038" y="4221163"/>
            <a:ext cx="576262"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ea typeface="宋体" charset="-122"/>
              </a:rPr>
              <a:t>安规电容</a:t>
            </a:r>
            <a:endParaRPr lang="zh-CN" altLang="en-AU" sz="2400">
              <a:ea typeface="宋体" charset="-122"/>
            </a:endParaRPr>
          </a:p>
        </p:txBody>
      </p:sp>
      <p:sp>
        <p:nvSpPr>
          <p:cNvPr id="58387" name="Text Box 19"/>
          <p:cNvSpPr txBox="1">
            <a:spLocks noChangeArrowheads="1"/>
          </p:cNvSpPr>
          <p:nvPr/>
        </p:nvSpPr>
        <p:spPr bwMode="auto">
          <a:xfrm>
            <a:off x="5435600" y="3500438"/>
            <a:ext cx="431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ea typeface="宋体" charset="-122"/>
              </a:rPr>
              <a:t>独石电容</a:t>
            </a:r>
            <a:endParaRPr lang="zh-CN" altLang="en-AU" sz="2400">
              <a:ea typeface="宋体" charset="-122"/>
            </a:endParaRPr>
          </a:p>
        </p:txBody>
      </p:sp>
      <p:sp>
        <p:nvSpPr>
          <p:cNvPr id="58388" name="Text Box 20"/>
          <p:cNvSpPr txBox="1">
            <a:spLocks noChangeArrowheads="1"/>
          </p:cNvSpPr>
          <p:nvPr/>
        </p:nvSpPr>
        <p:spPr bwMode="auto">
          <a:xfrm>
            <a:off x="5508625" y="5084763"/>
            <a:ext cx="3603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ea typeface="宋体" charset="-122"/>
              </a:rPr>
              <a:t>涤纶电容</a:t>
            </a:r>
            <a:endParaRPr lang="zh-CN" altLang="en-AU" sz="2400">
              <a:ea typeface="宋体" charset="-122"/>
            </a:endParaRPr>
          </a:p>
        </p:txBody>
      </p:sp>
    </p:spTree>
    <p:extLst>
      <p:ext uri="{BB962C8B-B14F-4D97-AF65-F5344CB8AC3E}">
        <p14:creationId xmlns:p14="http://schemas.microsoft.com/office/powerpoint/2010/main" val="1482669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wipe(down)">
                                      <p:cBhvr>
                                        <p:cTn id="7" dur="580">
                                          <p:stCondLst>
                                            <p:cond delay="0"/>
                                          </p:stCondLst>
                                        </p:cTn>
                                        <p:tgtEl>
                                          <p:spTgt spid="58372"/>
                                        </p:tgtEl>
                                      </p:cBhvr>
                                    </p:animEffect>
                                    <p:anim calcmode="lin" valueType="num">
                                      <p:cBhvr>
                                        <p:cTn id="8" dur="1822" tmFilter="0,0; 0.14,0.36; 0.43,0.73; 0.71,0.91; 1.0,1.0">
                                          <p:stCondLst>
                                            <p:cond delay="0"/>
                                          </p:stCondLst>
                                        </p:cTn>
                                        <p:tgtEl>
                                          <p:spTgt spid="5837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837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837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837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8372"/>
                                        </p:tgtEl>
                                        <p:attrNameLst>
                                          <p:attrName>ppt_y</p:attrName>
                                        </p:attrNameLst>
                                      </p:cBhvr>
                                      <p:tavLst>
                                        <p:tav tm="0" fmla="#ppt_y-sin(pi*$)/81">
                                          <p:val>
                                            <p:fltVal val="0"/>
                                          </p:val>
                                        </p:tav>
                                        <p:tav tm="100000">
                                          <p:val>
                                            <p:fltVal val="1"/>
                                          </p:val>
                                        </p:tav>
                                      </p:tavLst>
                                    </p:anim>
                                    <p:animScale>
                                      <p:cBhvr>
                                        <p:cTn id="13" dur="26">
                                          <p:stCondLst>
                                            <p:cond delay="650"/>
                                          </p:stCondLst>
                                        </p:cTn>
                                        <p:tgtEl>
                                          <p:spTgt spid="58372"/>
                                        </p:tgtEl>
                                      </p:cBhvr>
                                      <p:to x="100000" y="60000"/>
                                    </p:animScale>
                                    <p:animScale>
                                      <p:cBhvr>
                                        <p:cTn id="14" dur="166" decel="50000">
                                          <p:stCondLst>
                                            <p:cond delay="676"/>
                                          </p:stCondLst>
                                        </p:cTn>
                                        <p:tgtEl>
                                          <p:spTgt spid="58372"/>
                                        </p:tgtEl>
                                      </p:cBhvr>
                                      <p:to x="100000" y="100000"/>
                                    </p:animScale>
                                    <p:animScale>
                                      <p:cBhvr>
                                        <p:cTn id="15" dur="26">
                                          <p:stCondLst>
                                            <p:cond delay="1312"/>
                                          </p:stCondLst>
                                        </p:cTn>
                                        <p:tgtEl>
                                          <p:spTgt spid="58372"/>
                                        </p:tgtEl>
                                      </p:cBhvr>
                                      <p:to x="100000" y="80000"/>
                                    </p:animScale>
                                    <p:animScale>
                                      <p:cBhvr>
                                        <p:cTn id="16" dur="166" decel="50000">
                                          <p:stCondLst>
                                            <p:cond delay="1338"/>
                                          </p:stCondLst>
                                        </p:cTn>
                                        <p:tgtEl>
                                          <p:spTgt spid="58372"/>
                                        </p:tgtEl>
                                      </p:cBhvr>
                                      <p:to x="100000" y="100000"/>
                                    </p:animScale>
                                    <p:animScale>
                                      <p:cBhvr>
                                        <p:cTn id="17" dur="26">
                                          <p:stCondLst>
                                            <p:cond delay="1642"/>
                                          </p:stCondLst>
                                        </p:cTn>
                                        <p:tgtEl>
                                          <p:spTgt spid="58372"/>
                                        </p:tgtEl>
                                      </p:cBhvr>
                                      <p:to x="100000" y="90000"/>
                                    </p:animScale>
                                    <p:animScale>
                                      <p:cBhvr>
                                        <p:cTn id="18" dur="166" decel="50000">
                                          <p:stCondLst>
                                            <p:cond delay="1668"/>
                                          </p:stCondLst>
                                        </p:cTn>
                                        <p:tgtEl>
                                          <p:spTgt spid="58372"/>
                                        </p:tgtEl>
                                      </p:cBhvr>
                                      <p:to x="100000" y="100000"/>
                                    </p:animScale>
                                    <p:animScale>
                                      <p:cBhvr>
                                        <p:cTn id="19" dur="26">
                                          <p:stCondLst>
                                            <p:cond delay="1808"/>
                                          </p:stCondLst>
                                        </p:cTn>
                                        <p:tgtEl>
                                          <p:spTgt spid="58372"/>
                                        </p:tgtEl>
                                      </p:cBhvr>
                                      <p:to x="100000" y="95000"/>
                                    </p:animScale>
                                    <p:animScale>
                                      <p:cBhvr>
                                        <p:cTn id="20" dur="166" decel="50000">
                                          <p:stCondLst>
                                            <p:cond delay="1834"/>
                                          </p:stCondLst>
                                        </p:cTn>
                                        <p:tgtEl>
                                          <p:spTgt spid="5837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8383"/>
                                        </p:tgtEl>
                                        <p:attrNameLst>
                                          <p:attrName>style.visibility</p:attrName>
                                        </p:attrNameLst>
                                      </p:cBhvr>
                                      <p:to>
                                        <p:strVal val="visible"/>
                                      </p:to>
                                    </p:set>
                                    <p:animEffect transition="in" filter="wipe(down)">
                                      <p:cBhvr>
                                        <p:cTn id="23" dur="580">
                                          <p:stCondLst>
                                            <p:cond delay="0"/>
                                          </p:stCondLst>
                                        </p:cTn>
                                        <p:tgtEl>
                                          <p:spTgt spid="58383"/>
                                        </p:tgtEl>
                                      </p:cBhvr>
                                    </p:animEffect>
                                    <p:anim calcmode="lin" valueType="num">
                                      <p:cBhvr>
                                        <p:cTn id="24" dur="1822" tmFilter="0,0; 0.14,0.36; 0.43,0.73; 0.71,0.91; 1.0,1.0">
                                          <p:stCondLst>
                                            <p:cond delay="0"/>
                                          </p:stCondLst>
                                        </p:cTn>
                                        <p:tgtEl>
                                          <p:spTgt spid="5838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838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838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838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8383"/>
                                        </p:tgtEl>
                                        <p:attrNameLst>
                                          <p:attrName>ppt_y</p:attrName>
                                        </p:attrNameLst>
                                      </p:cBhvr>
                                      <p:tavLst>
                                        <p:tav tm="0" fmla="#ppt_y-sin(pi*$)/81">
                                          <p:val>
                                            <p:fltVal val="0"/>
                                          </p:val>
                                        </p:tav>
                                        <p:tav tm="100000">
                                          <p:val>
                                            <p:fltVal val="1"/>
                                          </p:val>
                                        </p:tav>
                                      </p:tavLst>
                                    </p:anim>
                                    <p:animScale>
                                      <p:cBhvr>
                                        <p:cTn id="29" dur="26">
                                          <p:stCondLst>
                                            <p:cond delay="650"/>
                                          </p:stCondLst>
                                        </p:cTn>
                                        <p:tgtEl>
                                          <p:spTgt spid="58383"/>
                                        </p:tgtEl>
                                      </p:cBhvr>
                                      <p:to x="100000" y="60000"/>
                                    </p:animScale>
                                    <p:animScale>
                                      <p:cBhvr>
                                        <p:cTn id="30" dur="166" decel="50000">
                                          <p:stCondLst>
                                            <p:cond delay="676"/>
                                          </p:stCondLst>
                                        </p:cTn>
                                        <p:tgtEl>
                                          <p:spTgt spid="58383"/>
                                        </p:tgtEl>
                                      </p:cBhvr>
                                      <p:to x="100000" y="100000"/>
                                    </p:animScale>
                                    <p:animScale>
                                      <p:cBhvr>
                                        <p:cTn id="31" dur="26">
                                          <p:stCondLst>
                                            <p:cond delay="1312"/>
                                          </p:stCondLst>
                                        </p:cTn>
                                        <p:tgtEl>
                                          <p:spTgt spid="58383"/>
                                        </p:tgtEl>
                                      </p:cBhvr>
                                      <p:to x="100000" y="80000"/>
                                    </p:animScale>
                                    <p:animScale>
                                      <p:cBhvr>
                                        <p:cTn id="32" dur="166" decel="50000">
                                          <p:stCondLst>
                                            <p:cond delay="1338"/>
                                          </p:stCondLst>
                                        </p:cTn>
                                        <p:tgtEl>
                                          <p:spTgt spid="58383"/>
                                        </p:tgtEl>
                                      </p:cBhvr>
                                      <p:to x="100000" y="100000"/>
                                    </p:animScale>
                                    <p:animScale>
                                      <p:cBhvr>
                                        <p:cTn id="33" dur="26">
                                          <p:stCondLst>
                                            <p:cond delay="1642"/>
                                          </p:stCondLst>
                                        </p:cTn>
                                        <p:tgtEl>
                                          <p:spTgt spid="58383"/>
                                        </p:tgtEl>
                                      </p:cBhvr>
                                      <p:to x="100000" y="90000"/>
                                    </p:animScale>
                                    <p:animScale>
                                      <p:cBhvr>
                                        <p:cTn id="34" dur="166" decel="50000">
                                          <p:stCondLst>
                                            <p:cond delay="1668"/>
                                          </p:stCondLst>
                                        </p:cTn>
                                        <p:tgtEl>
                                          <p:spTgt spid="58383"/>
                                        </p:tgtEl>
                                      </p:cBhvr>
                                      <p:to x="100000" y="100000"/>
                                    </p:animScale>
                                    <p:animScale>
                                      <p:cBhvr>
                                        <p:cTn id="35" dur="26">
                                          <p:stCondLst>
                                            <p:cond delay="1808"/>
                                          </p:stCondLst>
                                        </p:cTn>
                                        <p:tgtEl>
                                          <p:spTgt spid="58383"/>
                                        </p:tgtEl>
                                      </p:cBhvr>
                                      <p:to x="100000" y="95000"/>
                                    </p:animScale>
                                    <p:animScale>
                                      <p:cBhvr>
                                        <p:cTn id="36" dur="166" decel="50000">
                                          <p:stCondLst>
                                            <p:cond delay="1834"/>
                                          </p:stCondLst>
                                        </p:cTn>
                                        <p:tgtEl>
                                          <p:spTgt spid="58383"/>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nodeType="clickEffect">
                                  <p:stCondLst>
                                    <p:cond delay="0"/>
                                  </p:stCondLst>
                                  <p:childTnLst>
                                    <p:set>
                                      <p:cBhvr>
                                        <p:cTn id="40" dur="1" fill="hold">
                                          <p:stCondLst>
                                            <p:cond delay="0"/>
                                          </p:stCondLst>
                                        </p:cTn>
                                        <p:tgtEl>
                                          <p:spTgt spid="58374"/>
                                        </p:tgtEl>
                                        <p:attrNameLst>
                                          <p:attrName>style.visibility</p:attrName>
                                        </p:attrNameLst>
                                      </p:cBhvr>
                                      <p:to>
                                        <p:strVal val="visible"/>
                                      </p:to>
                                    </p:set>
                                    <p:animEffect transition="in" filter="wipe(down)">
                                      <p:cBhvr>
                                        <p:cTn id="41" dur="580">
                                          <p:stCondLst>
                                            <p:cond delay="0"/>
                                          </p:stCondLst>
                                        </p:cTn>
                                        <p:tgtEl>
                                          <p:spTgt spid="58374"/>
                                        </p:tgtEl>
                                      </p:cBhvr>
                                    </p:animEffect>
                                    <p:anim calcmode="lin" valueType="num">
                                      <p:cBhvr>
                                        <p:cTn id="42" dur="1822" tmFilter="0,0; 0.14,0.36; 0.43,0.73; 0.71,0.91; 1.0,1.0">
                                          <p:stCondLst>
                                            <p:cond delay="0"/>
                                          </p:stCondLst>
                                        </p:cTn>
                                        <p:tgtEl>
                                          <p:spTgt spid="5837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837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837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837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8374"/>
                                        </p:tgtEl>
                                        <p:attrNameLst>
                                          <p:attrName>ppt_y</p:attrName>
                                        </p:attrNameLst>
                                      </p:cBhvr>
                                      <p:tavLst>
                                        <p:tav tm="0" fmla="#ppt_y-sin(pi*$)/81">
                                          <p:val>
                                            <p:fltVal val="0"/>
                                          </p:val>
                                        </p:tav>
                                        <p:tav tm="100000">
                                          <p:val>
                                            <p:fltVal val="1"/>
                                          </p:val>
                                        </p:tav>
                                      </p:tavLst>
                                    </p:anim>
                                    <p:animScale>
                                      <p:cBhvr>
                                        <p:cTn id="47" dur="26">
                                          <p:stCondLst>
                                            <p:cond delay="650"/>
                                          </p:stCondLst>
                                        </p:cTn>
                                        <p:tgtEl>
                                          <p:spTgt spid="58374"/>
                                        </p:tgtEl>
                                      </p:cBhvr>
                                      <p:to x="100000" y="60000"/>
                                    </p:animScale>
                                    <p:animScale>
                                      <p:cBhvr>
                                        <p:cTn id="48" dur="166" decel="50000">
                                          <p:stCondLst>
                                            <p:cond delay="676"/>
                                          </p:stCondLst>
                                        </p:cTn>
                                        <p:tgtEl>
                                          <p:spTgt spid="58374"/>
                                        </p:tgtEl>
                                      </p:cBhvr>
                                      <p:to x="100000" y="100000"/>
                                    </p:animScale>
                                    <p:animScale>
                                      <p:cBhvr>
                                        <p:cTn id="49" dur="26">
                                          <p:stCondLst>
                                            <p:cond delay="1312"/>
                                          </p:stCondLst>
                                        </p:cTn>
                                        <p:tgtEl>
                                          <p:spTgt spid="58374"/>
                                        </p:tgtEl>
                                      </p:cBhvr>
                                      <p:to x="100000" y="80000"/>
                                    </p:animScale>
                                    <p:animScale>
                                      <p:cBhvr>
                                        <p:cTn id="50" dur="166" decel="50000">
                                          <p:stCondLst>
                                            <p:cond delay="1338"/>
                                          </p:stCondLst>
                                        </p:cTn>
                                        <p:tgtEl>
                                          <p:spTgt spid="58374"/>
                                        </p:tgtEl>
                                      </p:cBhvr>
                                      <p:to x="100000" y="100000"/>
                                    </p:animScale>
                                    <p:animScale>
                                      <p:cBhvr>
                                        <p:cTn id="51" dur="26">
                                          <p:stCondLst>
                                            <p:cond delay="1642"/>
                                          </p:stCondLst>
                                        </p:cTn>
                                        <p:tgtEl>
                                          <p:spTgt spid="58374"/>
                                        </p:tgtEl>
                                      </p:cBhvr>
                                      <p:to x="100000" y="90000"/>
                                    </p:animScale>
                                    <p:animScale>
                                      <p:cBhvr>
                                        <p:cTn id="52" dur="166" decel="50000">
                                          <p:stCondLst>
                                            <p:cond delay="1668"/>
                                          </p:stCondLst>
                                        </p:cTn>
                                        <p:tgtEl>
                                          <p:spTgt spid="58374"/>
                                        </p:tgtEl>
                                      </p:cBhvr>
                                      <p:to x="100000" y="100000"/>
                                    </p:animScale>
                                    <p:animScale>
                                      <p:cBhvr>
                                        <p:cTn id="53" dur="26">
                                          <p:stCondLst>
                                            <p:cond delay="1808"/>
                                          </p:stCondLst>
                                        </p:cTn>
                                        <p:tgtEl>
                                          <p:spTgt spid="58374"/>
                                        </p:tgtEl>
                                      </p:cBhvr>
                                      <p:to x="100000" y="95000"/>
                                    </p:animScale>
                                    <p:animScale>
                                      <p:cBhvr>
                                        <p:cTn id="54" dur="166" decel="50000">
                                          <p:stCondLst>
                                            <p:cond delay="1834"/>
                                          </p:stCondLst>
                                        </p:cTn>
                                        <p:tgtEl>
                                          <p:spTgt spid="58374"/>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58376"/>
                                        </p:tgtEl>
                                        <p:attrNameLst>
                                          <p:attrName>style.visibility</p:attrName>
                                        </p:attrNameLst>
                                      </p:cBhvr>
                                      <p:to>
                                        <p:strVal val="visible"/>
                                      </p:to>
                                    </p:set>
                                    <p:animEffect transition="in" filter="wipe(down)">
                                      <p:cBhvr>
                                        <p:cTn id="57" dur="580">
                                          <p:stCondLst>
                                            <p:cond delay="0"/>
                                          </p:stCondLst>
                                        </p:cTn>
                                        <p:tgtEl>
                                          <p:spTgt spid="58376"/>
                                        </p:tgtEl>
                                      </p:cBhvr>
                                    </p:animEffect>
                                    <p:anim calcmode="lin" valueType="num">
                                      <p:cBhvr>
                                        <p:cTn id="58" dur="1822" tmFilter="0,0; 0.14,0.36; 0.43,0.73; 0.71,0.91; 1.0,1.0">
                                          <p:stCondLst>
                                            <p:cond delay="0"/>
                                          </p:stCondLst>
                                        </p:cTn>
                                        <p:tgtEl>
                                          <p:spTgt spid="58376"/>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58376"/>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58376"/>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58376"/>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58376"/>
                                        </p:tgtEl>
                                        <p:attrNameLst>
                                          <p:attrName>ppt_y</p:attrName>
                                        </p:attrNameLst>
                                      </p:cBhvr>
                                      <p:tavLst>
                                        <p:tav tm="0" fmla="#ppt_y-sin(pi*$)/81">
                                          <p:val>
                                            <p:fltVal val="0"/>
                                          </p:val>
                                        </p:tav>
                                        <p:tav tm="100000">
                                          <p:val>
                                            <p:fltVal val="1"/>
                                          </p:val>
                                        </p:tav>
                                      </p:tavLst>
                                    </p:anim>
                                    <p:animScale>
                                      <p:cBhvr>
                                        <p:cTn id="63" dur="26">
                                          <p:stCondLst>
                                            <p:cond delay="650"/>
                                          </p:stCondLst>
                                        </p:cTn>
                                        <p:tgtEl>
                                          <p:spTgt spid="58376"/>
                                        </p:tgtEl>
                                      </p:cBhvr>
                                      <p:to x="100000" y="60000"/>
                                    </p:animScale>
                                    <p:animScale>
                                      <p:cBhvr>
                                        <p:cTn id="64" dur="166" decel="50000">
                                          <p:stCondLst>
                                            <p:cond delay="676"/>
                                          </p:stCondLst>
                                        </p:cTn>
                                        <p:tgtEl>
                                          <p:spTgt spid="58376"/>
                                        </p:tgtEl>
                                      </p:cBhvr>
                                      <p:to x="100000" y="100000"/>
                                    </p:animScale>
                                    <p:animScale>
                                      <p:cBhvr>
                                        <p:cTn id="65" dur="26">
                                          <p:stCondLst>
                                            <p:cond delay="1312"/>
                                          </p:stCondLst>
                                        </p:cTn>
                                        <p:tgtEl>
                                          <p:spTgt spid="58376"/>
                                        </p:tgtEl>
                                      </p:cBhvr>
                                      <p:to x="100000" y="80000"/>
                                    </p:animScale>
                                    <p:animScale>
                                      <p:cBhvr>
                                        <p:cTn id="66" dur="166" decel="50000">
                                          <p:stCondLst>
                                            <p:cond delay="1338"/>
                                          </p:stCondLst>
                                        </p:cTn>
                                        <p:tgtEl>
                                          <p:spTgt spid="58376"/>
                                        </p:tgtEl>
                                      </p:cBhvr>
                                      <p:to x="100000" y="100000"/>
                                    </p:animScale>
                                    <p:animScale>
                                      <p:cBhvr>
                                        <p:cTn id="67" dur="26">
                                          <p:stCondLst>
                                            <p:cond delay="1642"/>
                                          </p:stCondLst>
                                        </p:cTn>
                                        <p:tgtEl>
                                          <p:spTgt spid="58376"/>
                                        </p:tgtEl>
                                      </p:cBhvr>
                                      <p:to x="100000" y="90000"/>
                                    </p:animScale>
                                    <p:animScale>
                                      <p:cBhvr>
                                        <p:cTn id="68" dur="166" decel="50000">
                                          <p:stCondLst>
                                            <p:cond delay="1668"/>
                                          </p:stCondLst>
                                        </p:cTn>
                                        <p:tgtEl>
                                          <p:spTgt spid="58376"/>
                                        </p:tgtEl>
                                      </p:cBhvr>
                                      <p:to x="100000" y="100000"/>
                                    </p:animScale>
                                    <p:animScale>
                                      <p:cBhvr>
                                        <p:cTn id="69" dur="26">
                                          <p:stCondLst>
                                            <p:cond delay="1808"/>
                                          </p:stCondLst>
                                        </p:cTn>
                                        <p:tgtEl>
                                          <p:spTgt spid="58376"/>
                                        </p:tgtEl>
                                      </p:cBhvr>
                                      <p:to x="100000" y="95000"/>
                                    </p:animScale>
                                    <p:animScale>
                                      <p:cBhvr>
                                        <p:cTn id="70" dur="166" decel="50000">
                                          <p:stCondLst>
                                            <p:cond delay="1834"/>
                                          </p:stCondLst>
                                        </p:cTn>
                                        <p:tgtEl>
                                          <p:spTgt spid="58376"/>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58384"/>
                                        </p:tgtEl>
                                        <p:attrNameLst>
                                          <p:attrName>style.visibility</p:attrName>
                                        </p:attrNameLst>
                                      </p:cBhvr>
                                      <p:to>
                                        <p:strVal val="visible"/>
                                      </p:to>
                                    </p:set>
                                    <p:animEffect transition="in" filter="wipe(down)">
                                      <p:cBhvr>
                                        <p:cTn id="73" dur="580">
                                          <p:stCondLst>
                                            <p:cond delay="0"/>
                                          </p:stCondLst>
                                        </p:cTn>
                                        <p:tgtEl>
                                          <p:spTgt spid="58384"/>
                                        </p:tgtEl>
                                      </p:cBhvr>
                                    </p:animEffect>
                                    <p:anim calcmode="lin" valueType="num">
                                      <p:cBhvr>
                                        <p:cTn id="74" dur="1822" tmFilter="0,0; 0.14,0.36; 0.43,0.73; 0.71,0.91; 1.0,1.0">
                                          <p:stCondLst>
                                            <p:cond delay="0"/>
                                          </p:stCondLst>
                                        </p:cTn>
                                        <p:tgtEl>
                                          <p:spTgt spid="58384"/>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58384"/>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58384"/>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58384"/>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58384"/>
                                        </p:tgtEl>
                                        <p:attrNameLst>
                                          <p:attrName>ppt_y</p:attrName>
                                        </p:attrNameLst>
                                      </p:cBhvr>
                                      <p:tavLst>
                                        <p:tav tm="0" fmla="#ppt_y-sin(pi*$)/81">
                                          <p:val>
                                            <p:fltVal val="0"/>
                                          </p:val>
                                        </p:tav>
                                        <p:tav tm="100000">
                                          <p:val>
                                            <p:fltVal val="1"/>
                                          </p:val>
                                        </p:tav>
                                      </p:tavLst>
                                    </p:anim>
                                    <p:animScale>
                                      <p:cBhvr>
                                        <p:cTn id="79" dur="26">
                                          <p:stCondLst>
                                            <p:cond delay="650"/>
                                          </p:stCondLst>
                                        </p:cTn>
                                        <p:tgtEl>
                                          <p:spTgt spid="58384"/>
                                        </p:tgtEl>
                                      </p:cBhvr>
                                      <p:to x="100000" y="60000"/>
                                    </p:animScale>
                                    <p:animScale>
                                      <p:cBhvr>
                                        <p:cTn id="80" dur="166" decel="50000">
                                          <p:stCondLst>
                                            <p:cond delay="676"/>
                                          </p:stCondLst>
                                        </p:cTn>
                                        <p:tgtEl>
                                          <p:spTgt spid="58384"/>
                                        </p:tgtEl>
                                      </p:cBhvr>
                                      <p:to x="100000" y="100000"/>
                                    </p:animScale>
                                    <p:animScale>
                                      <p:cBhvr>
                                        <p:cTn id="81" dur="26">
                                          <p:stCondLst>
                                            <p:cond delay="1312"/>
                                          </p:stCondLst>
                                        </p:cTn>
                                        <p:tgtEl>
                                          <p:spTgt spid="58384"/>
                                        </p:tgtEl>
                                      </p:cBhvr>
                                      <p:to x="100000" y="80000"/>
                                    </p:animScale>
                                    <p:animScale>
                                      <p:cBhvr>
                                        <p:cTn id="82" dur="166" decel="50000">
                                          <p:stCondLst>
                                            <p:cond delay="1338"/>
                                          </p:stCondLst>
                                        </p:cTn>
                                        <p:tgtEl>
                                          <p:spTgt spid="58384"/>
                                        </p:tgtEl>
                                      </p:cBhvr>
                                      <p:to x="100000" y="100000"/>
                                    </p:animScale>
                                    <p:animScale>
                                      <p:cBhvr>
                                        <p:cTn id="83" dur="26">
                                          <p:stCondLst>
                                            <p:cond delay="1642"/>
                                          </p:stCondLst>
                                        </p:cTn>
                                        <p:tgtEl>
                                          <p:spTgt spid="58384"/>
                                        </p:tgtEl>
                                      </p:cBhvr>
                                      <p:to x="100000" y="90000"/>
                                    </p:animScale>
                                    <p:animScale>
                                      <p:cBhvr>
                                        <p:cTn id="84" dur="166" decel="50000">
                                          <p:stCondLst>
                                            <p:cond delay="1668"/>
                                          </p:stCondLst>
                                        </p:cTn>
                                        <p:tgtEl>
                                          <p:spTgt spid="58384"/>
                                        </p:tgtEl>
                                      </p:cBhvr>
                                      <p:to x="100000" y="100000"/>
                                    </p:animScale>
                                    <p:animScale>
                                      <p:cBhvr>
                                        <p:cTn id="85" dur="26">
                                          <p:stCondLst>
                                            <p:cond delay="1808"/>
                                          </p:stCondLst>
                                        </p:cTn>
                                        <p:tgtEl>
                                          <p:spTgt spid="58384"/>
                                        </p:tgtEl>
                                      </p:cBhvr>
                                      <p:to x="100000" y="95000"/>
                                    </p:animScale>
                                    <p:animScale>
                                      <p:cBhvr>
                                        <p:cTn id="86" dur="166" decel="50000">
                                          <p:stCondLst>
                                            <p:cond delay="1834"/>
                                          </p:stCondLst>
                                        </p:cTn>
                                        <p:tgtEl>
                                          <p:spTgt spid="58384"/>
                                        </p:tgtEl>
                                      </p:cBhvr>
                                      <p:to x="100000" y="100000"/>
                                    </p:animScale>
                                  </p:childTnLst>
                                </p:cTn>
                              </p:par>
                            </p:childTnLst>
                          </p:cTn>
                        </p:par>
                      </p:childTnLst>
                    </p:cTn>
                  </p:par>
                  <p:par>
                    <p:cTn id="87" fill="hold" nodeType="clickPar">
                      <p:stCondLst>
                        <p:cond delay="indefinite"/>
                      </p:stCondLst>
                      <p:childTnLst>
                        <p:par>
                          <p:cTn id="88" fill="hold" nodeType="withGroup">
                            <p:stCondLst>
                              <p:cond delay="0"/>
                            </p:stCondLst>
                            <p:childTnLst>
                              <p:par>
                                <p:cTn id="89" presetID="15" presetClass="entr" presetSubtype="0" fill="hold" nodeType="clickEffect">
                                  <p:stCondLst>
                                    <p:cond delay="0"/>
                                  </p:stCondLst>
                                  <p:childTnLst>
                                    <p:set>
                                      <p:cBhvr>
                                        <p:cTn id="90" dur="1" fill="hold">
                                          <p:stCondLst>
                                            <p:cond delay="0"/>
                                          </p:stCondLst>
                                        </p:cTn>
                                        <p:tgtEl>
                                          <p:spTgt spid="58382"/>
                                        </p:tgtEl>
                                        <p:attrNameLst>
                                          <p:attrName>style.visibility</p:attrName>
                                        </p:attrNameLst>
                                      </p:cBhvr>
                                      <p:to>
                                        <p:strVal val="visible"/>
                                      </p:to>
                                    </p:set>
                                    <p:anim calcmode="lin" valueType="num">
                                      <p:cBhvr>
                                        <p:cTn id="91" dur="1000" fill="hold"/>
                                        <p:tgtEl>
                                          <p:spTgt spid="58382"/>
                                        </p:tgtEl>
                                        <p:attrNameLst>
                                          <p:attrName>ppt_w</p:attrName>
                                        </p:attrNameLst>
                                      </p:cBhvr>
                                      <p:tavLst>
                                        <p:tav tm="0">
                                          <p:val>
                                            <p:fltVal val="0"/>
                                          </p:val>
                                        </p:tav>
                                        <p:tav tm="100000">
                                          <p:val>
                                            <p:strVal val="#ppt_w"/>
                                          </p:val>
                                        </p:tav>
                                      </p:tavLst>
                                    </p:anim>
                                    <p:anim calcmode="lin" valueType="num">
                                      <p:cBhvr>
                                        <p:cTn id="92" dur="1000" fill="hold"/>
                                        <p:tgtEl>
                                          <p:spTgt spid="58382"/>
                                        </p:tgtEl>
                                        <p:attrNameLst>
                                          <p:attrName>ppt_h</p:attrName>
                                        </p:attrNameLst>
                                      </p:cBhvr>
                                      <p:tavLst>
                                        <p:tav tm="0">
                                          <p:val>
                                            <p:fltVal val="0"/>
                                          </p:val>
                                        </p:tav>
                                        <p:tav tm="100000">
                                          <p:val>
                                            <p:strVal val="#ppt_h"/>
                                          </p:val>
                                        </p:tav>
                                      </p:tavLst>
                                    </p:anim>
                                    <p:anim calcmode="lin" valueType="num">
                                      <p:cBhvr>
                                        <p:cTn id="93" dur="1000" fill="hold"/>
                                        <p:tgtEl>
                                          <p:spTgt spid="58382"/>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58382"/>
                                        </p:tgtEl>
                                        <p:attrNameLst>
                                          <p:attrName>ppt_y</p:attrName>
                                        </p:attrNameLst>
                                      </p:cBhvr>
                                      <p:tavLst>
                                        <p:tav tm="0" fmla="#ppt_y+(sin(-2*pi*(1-$))*-#ppt_x+cos(-2*pi*(1-$))*(1-#ppt_y))*(1-$)">
                                          <p:val>
                                            <p:fltVal val="0"/>
                                          </p:val>
                                        </p:tav>
                                        <p:tav tm="100000">
                                          <p:val>
                                            <p:fltVal val="1"/>
                                          </p:val>
                                        </p:tav>
                                      </p:tavLst>
                                    </p:anim>
                                  </p:childTnLst>
                                </p:cTn>
                              </p:par>
                              <p:par>
                                <p:cTn id="95" presetID="15" presetClass="entr" presetSubtype="0" fill="hold" nodeType="withEffect">
                                  <p:stCondLst>
                                    <p:cond delay="0"/>
                                  </p:stCondLst>
                                  <p:childTnLst>
                                    <p:set>
                                      <p:cBhvr>
                                        <p:cTn id="96" dur="1" fill="hold">
                                          <p:stCondLst>
                                            <p:cond delay="0"/>
                                          </p:stCondLst>
                                        </p:cTn>
                                        <p:tgtEl>
                                          <p:spTgt spid="58381"/>
                                        </p:tgtEl>
                                        <p:attrNameLst>
                                          <p:attrName>style.visibility</p:attrName>
                                        </p:attrNameLst>
                                      </p:cBhvr>
                                      <p:to>
                                        <p:strVal val="visible"/>
                                      </p:to>
                                    </p:set>
                                    <p:anim calcmode="lin" valueType="num">
                                      <p:cBhvr>
                                        <p:cTn id="97" dur="1000" fill="hold"/>
                                        <p:tgtEl>
                                          <p:spTgt spid="58381"/>
                                        </p:tgtEl>
                                        <p:attrNameLst>
                                          <p:attrName>ppt_w</p:attrName>
                                        </p:attrNameLst>
                                      </p:cBhvr>
                                      <p:tavLst>
                                        <p:tav tm="0">
                                          <p:val>
                                            <p:fltVal val="0"/>
                                          </p:val>
                                        </p:tav>
                                        <p:tav tm="100000">
                                          <p:val>
                                            <p:strVal val="#ppt_w"/>
                                          </p:val>
                                        </p:tav>
                                      </p:tavLst>
                                    </p:anim>
                                    <p:anim calcmode="lin" valueType="num">
                                      <p:cBhvr>
                                        <p:cTn id="98" dur="1000" fill="hold"/>
                                        <p:tgtEl>
                                          <p:spTgt spid="58381"/>
                                        </p:tgtEl>
                                        <p:attrNameLst>
                                          <p:attrName>ppt_h</p:attrName>
                                        </p:attrNameLst>
                                      </p:cBhvr>
                                      <p:tavLst>
                                        <p:tav tm="0">
                                          <p:val>
                                            <p:fltVal val="0"/>
                                          </p:val>
                                        </p:tav>
                                        <p:tav tm="100000">
                                          <p:val>
                                            <p:strVal val="#ppt_h"/>
                                          </p:val>
                                        </p:tav>
                                      </p:tavLst>
                                    </p:anim>
                                    <p:anim calcmode="lin" valueType="num">
                                      <p:cBhvr>
                                        <p:cTn id="99" dur="1000" fill="hold"/>
                                        <p:tgtEl>
                                          <p:spTgt spid="58381"/>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58381"/>
                                        </p:tgtEl>
                                        <p:attrNameLst>
                                          <p:attrName>ppt_y</p:attrName>
                                        </p:attrNameLst>
                                      </p:cBhvr>
                                      <p:tavLst>
                                        <p:tav tm="0" fmla="#ppt_y+(sin(-2*pi*(1-$))*-#ppt_x+cos(-2*pi*(1-$))*(1-#ppt_y))*(1-$)">
                                          <p:val>
                                            <p:fltVal val="0"/>
                                          </p:val>
                                        </p:tav>
                                        <p:tav tm="100000">
                                          <p:val>
                                            <p:fltVal val="1"/>
                                          </p:val>
                                        </p:tav>
                                      </p:tavLst>
                                    </p:anim>
                                  </p:childTnLst>
                                </p:cTn>
                              </p:par>
                              <p:par>
                                <p:cTn id="101" presetID="15" presetClass="entr" presetSubtype="0" fill="hold" grpId="0" nodeType="withEffect">
                                  <p:stCondLst>
                                    <p:cond delay="0"/>
                                  </p:stCondLst>
                                  <p:childTnLst>
                                    <p:set>
                                      <p:cBhvr>
                                        <p:cTn id="102" dur="1" fill="hold">
                                          <p:stCondLst>
                                            <p:cond delay="0"/>
                                          </p:stCondLst>
                                        </p:cTn>
                                        <p:tgtEl>
                                          <p:spTgt spid="58386"/>
                                        </p:tgtEl>
                                        <p:attrNameLst>
                                          <p:attrName>style.visibility</p:attrName>
                                        </p:attrNameLst>
                                      </p:cBhvr>
                                      <p:to>
                                        <p:strVal val="visible"/>
                                      </p:to>
                                    </p:set>
                                    <p:anim calcmode="lin" valueType="num">
                                      <p:cBhvr>
                                        <p:cTn id="103" dur="1000" fill="hold"/>
                                        <p:tgtEl>
                                          <p:spTgt spid="58386"/>
                                        </p:tgtEl>
                                        <p:attrNameLst>
                                          <p:attrName>ppt_w</p:attrName>
                                        </p:attrNameLst>
                                      </p:cBhvr>
                                      <p:tavLst>
                                        <p:tav tm="0">
                                          <p:val>
                                            <p:fltVal val="0"/>
                                          </p:val>
                                        </p:tav>
                                        <p:tav tm="100000">
                                          <p:val>
                                            <p:strVal val="#ppt_w"/>
                                          </p:val>
                                        </p:tav>
                                      </p:tavLst>
                                    </p:anim>
                                    <p:anim calcmode="lin" valueType="num">
                                      <p:cBhvr>
                                        <p:cTn id="104" dur="1000" fill="hold"/>
                                        <p:tgtEl>
                                          <p:spTgt spid="58386"/>
                                        </p:tgtEl>
                                        <p:attrNameLst>
                                          <p:attrName>ppt_h</p:attrName>
                                        </p:attrNameLst>
                                      </p:cBhvr>
                                      <p:tavLst>
                                        <p:tav tm="0">
                                          <p:val>
                                            <p:fltVal val="0"/>
                                          </p:val>
                                        </p:tav>
                                        <p:tav tm="100000">
                                          <p:val>
                                            <p:strVal val="#ppt_h"/>
                                          </p:val>
                                        </p:tav>
                                      </p:tavLst>
                                    </p:anim>
                                    <p:anim calcmode="lin" valueType="num">
                                      <p:cBhvr>
                                        <p:cTn id="105" dur="1000" fill="hold"/>
                                        <p:tgtEl>
                                          <p:spTgt spid="58386"/>
                                        </p:tgtEl>
                                        <p:attrNameLst>
                                          <p:attrName>ppt_x</p:attrName>
                                        </p:attrNameLst>
                                      </p:cBhvr>
                                      <p:tavLst>
                                        <p:tav tm="0" fmla="#ppt_x+(cos(-2*pi*(1-$))*-#ppt_x-sin(-2*pi*(1-$))*(1-#ppt_y))*(1-$)">
                                          <p:val>
                                            <p:fltVal val="0"/>
                                          </p:val>
                                        </p:tav>
                                        <p:tav tm="100000">
                                          <p:val>
                                            <p:fltVal val="1"/>
                                          </p:val>
                                        </p:tav>
                                      </p:tavLst>
                                    </p:anim>
                                    <p:anim calcmode="lin" valueType="num">
                                      <p:cBhvr>
                                        <p:cTn id="106" dur="1000" fill="hold"/>
                                        <p:tgtEl>
                                          <p:spTgt spid="583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5" presetClass="entr" presetSubtype="0" fill="hold" nodeType="clickEffect">
                                  <p:stCondLst>
                                    <p:cond delay="0"/>
                                  </p:stCondLst>
                                  <p:childTnLst>
                                    <p:set>
                                      <p:cBhvr>
                                        <p:cTn id="110" dur="1" fill="hold">
                                          <p:stCondLst>
                                            <p:cond delay="0"/>
                                          </p:stCondLst>
                                        </p:cTn>
                                        <p:tgtEl>
                                          <p:spTgt spid="58378"/>
                                        </p:tgtEl>
                                        <p:attrNameLst>
                                          <p:attrName>style.visibility</p:attrName>
                                        </p:attrNameLst>
                                      </p:cBhvr>
                                      <p:to>
                                        <p:strVal val="visible"/>
                                      </p:to>
                                    </p:set>
                                    <p:anim calcmode="lin" valueType="num">
                                      <p:cBhvr>
                                        <p:cTn id="111" dur="1000" fill="hold"/>
                                        <p:tgtEl>
                                          <p:spTgt spid="58378"/>
                                        </p:tgtEl>
                                        <p:attrNameLst>
                                          <p:attrName>ppt_w</p:attrName>
                                        </p:attrNameLst>
                                      </p:cBhvr>
                                      <p:tavLst>
                                        <p:tav tm="0">
                                          <p:val>
                                            <p:fltVal val="0"/>
                                          </p:val>
                                        </p:tav>
                                        <p:tav tm="100000">
                                          <p:val>
                                            <p:strVal val="#ppt_w"/>
                                          </p:val>
                                        </p:tav>
                                      </p:tavLst>
                                    </p:anim>
                                    <p:anim calcmode="lin" valueType="num">
                                      <p:cBhvr>
                                        <p:cTn id="112" dur="1000" fill="hold"/>
                                        <p:tgtEl>
                                          <p:spTgt spid="58378"/>
                                        </p:tgtEl>
                                        <p:attrNameLst>
                                          <p:attrName>ppt_h</p:attrName>
                                        </p:attrNameLst>
                                      </p:cBhvr>
                                      <p:tavLst>
                                        <p:tav tm="0">
                                          <p:val>
                                            <p:fltVal val="0"/>
                                          </p:val>
                                        </p:tav>
                                        <p:tav tm="100000">
                                          <p:val>
                                            <p:strVal val="#ppt_h"/>
                                          </p:val>
                                        </p:tav>
                                      </p:tavLst>
                                    </p:anim>
                                    <p:anim calcmode="lin" valueType="num">
                                      <p:cBhvr>
                                        <p:cTn id="113" dur="1000" fill="hold"/>
                                        <p:tgtEl>
                                          <p:spTgt spid="58378"/>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58378"/>
                                        </p:tgtEl>
                                        <p:attrNameLst>
                                          <p:attrName>ppt_y</p:attrName>
                                        </p:attrNameLst>
                                      </p:cBhvr>
                                      <p:tavLst>
                                        <p:tav tm="0" fmla="#ppt_y+(sin(-2*pi*(1-$))*-#ppt_x+cos(-2*pi*(1-$))*(1-#ppt_y))*(1-$)">
                                          <p:val>
                                            <p:fltVal val="0"/>
                                          </p:val>
                                        </p:tav>
                                        <p:tav tm="100000">
                                          <p:val>
                                            <p:fltVal val="1"/>
                                          </p:val>
                                        </p:tav>
                                      </p:tavLst>
                                    </p:anim>
                                  </p:childTnLst>
                                </p:cTn>
                              </p:par>
                              <p:par>
                                <p:cTn id="115" presetID="15" presetClass="entr" presetSubtype="0" fill="hold" nodeType="withEffect">
                                  <p:stCondLst>
                                    <p:cond delay="0"/>
                                  </p:stCondLst>
                                  <p:childTnLst>
                                    <p:set>
                                      <p:cBhvr>
                                        <p:cTn id="116" dur="1" fill="hold">
                                          <p:stCondLst>
                                            <p:cond delay="0"/>
                                          </p:stCondLst>
                                        </p:cTn>
                                        <p:tgtEl>
                                          <p:spTgt spid="58380"/>
                                        </p:tgtEl>
                                        <p:attrNameLst>
                                          <p:attrName>style.visibility</p:attrName>
                                        </p:attrNameLst>
                                      </p:cBhvr>
                                      <p:to>
                                        <p:strVal val="visible"/>
                                      </p:to>
                                    </p:set>
                                    <p:anim calcmode="lin" valueType="num">
                                      <p:cBhvr>
                                        <p:cTn id="117" dur="1000" fill="hold"/>
                                        <p:tgtEl>
                                          <p:spTgt spid="58380"/>
                                        </p:tgtEl>
                                        <p:attrNameLst>
                                          <p:attrName>ppt_w</p:attrName>
                                        </p:attrNameLst>
                                      </p:cBhvr>
                                      <p:tavLst>
                                        <p:tav tm="0">
                                          <p:val>
                                            <p:fltVal val="0"/>
                                          </p:val>
                                        </p:tav>
                                        <p:tav tm="100000">
                                          <p:val>
                                            <p:strVal val="#ppt_w"/>
                                          </p:val>
                                        </p:tav>
                                      </p:tavLst>
                                    </p:anim>
                                    <p:anim calcmode="lin" valueType="num">
                                      <p:cBhvr>
                                        <p:cTn id="118" dur="1000" fill="hold"/>
                                        <p:tgtEl>
                                          <p:spTgt spid="58380"/>
                                        </p:tgtEl>
                                        <p:attrNameLst>
                                          <p:attrName>ppt_h</p:attrName>
                                        </p:attrNameLst>
                                      </p:cBhvr>
                                      <p:tavLst>
                                        <p:tav tm="0">
                                          <p:val>
                                            <p:fltVal val="0"/>
                                          </p:val>
                                        </p:tav>
                                        <p:tav tm="100000">
                                          <p:val>
                                            <p:strVal val="#ppt_h"/>
                                          </p:val>
                                        </p:tav>
                                      </p:tavLst>
                                    </p:anim>
                                    <p:anim calcmode="lin" valueType="num">
                                      <p:cBhvr>
                                        <p:cTn id="119" dur="1000" fill="hold"/>
                                        <p:tgtEl>
                                          <p:spTgt spid="58380"/>
                                        </p:tgtEl>
                                        <p:attrNameLst>
                                          <p:attrName>ppt_x</p:attrName>
                                        </p:attrNameLst>
                                      </p:cBhvr>
                                      <p:tavLst>
                                        <p:tav tm="0" fmla="#ppt_x+(cos(-2*pi*(1-$))*-#ppt_x-sin(-2*pi*(1-$))*(1-#ppt_y))*(1-$)">
                                          <p:val>
                                            <p:fltVal val="0"/>
                                          </p:val>
                                        </p:tav>
                                        <p:tav tm="100000">
                                          <p:val>
                                            <p:fltVal val="1"/>
                                          </p:val>
                                        </p:tav>
                                      </p:tavLst>
                                    </p:anim>
                                    <p:anim calcmode="lin" valueType="num">
                                      <p:cBhvr>
                                        <p:cTn id="120" dur="1000" fill="hold"/>
                                        <p:tgtEl>
                                          <p:spTgt spid="58380"/>
                                        </p:tgtEl>
                                        <p:attrNameLst>
                                          <p:attrName>ppt_y</p:attrName>
                                        </p:attrNameLst>
                                      </p:cBhvr>
                                      <p:tavLst>
                                        <p:tav tm="0" fmla="#ppt_y+(sin(-2*pi*(1-$))*-#ppt_x+cos(-2*pi*(1-$))*(1-#ppt_y))*(1-$)">
                                          <p:val>
                                            <p:fltVal val="0"/>
                                          </p:val>
                                        </p:tav>
                                        <p:tav tm="100000">
                                          <p:val>
                                            <p:fltVal val="1"/>
                                          </p:val>
                                        </p:tav>
                                      </p:tavLst>
                                    </p:anim>
                                  </p:childTnLst>
                                </p:cTn>
                              </p:par>
                              <p:par>
                                <p:cTn id="121" presetID="15" presetClass="entr" presetSubtype="0" fill="hold" grpId="0" nodeType="withEffect">
                                  <p:stCondLst>
                                    <p:cond delay="0"/>
                                  </p:stCondLst>
                                  <p:childTnLst>
                                    <p:set>
                                      <p:cBhvr>
                                        <p:cTn id="122" dur="1" fill="hold">
                                          <p:stCondLst>
                                            <p:cond delay="0"/>
                                          </p:stCondLst>
                                        </p:cTn>
                                        <p:tgtEl>
                                          <p:spTgt spid="58387"/>
                                        </p:tgtEl>
                                        <p:attrNameLst>
                                          <p:attrName>style.visibility</p:attrName>
                                        </p:attrNameLst>
                                      </p:cBhvr>
                                      <p:to>
                                        <p:strVal val="visible"/>
                                      </p:to>
                                    </p:set>
                                    <p:anim calcmode="lin" valueType="num">
                                      <p:cBhvr>
                                        <p:cTn id="123" dur="1000" fill="hold"/>
                                        <p:tgtEl>
                                          <p:spTgt spid="58387"/>
                                        </p:tgtEl>
                                        <p:attrNameLst>
                                          <p:attrName>ppt_w</p:attrName>
                                        </p:attrNameLst>
                                      </p:cBhvr>
                                      <p:tavLst>
                                        <p:tav tm="0">
                                          <p:val>
                                            <p:fltVal val="0"/>
                                          </p:val>
                                        </p:tav>
                                        <p:tav tm="100000">
                                          <p:val>
                                            <p:strVal val="#ppt_w"/>
                                          </p:val>
                                        </p:tav>
                                      </p:tavLst>
                                    </p:anim>
                                    <p:anim calcmode="lin" valueType="num">
                                      <p:cBhvr>
                                        <p:cTn id="124" dur="1000" fill="hold"/>
                                        <p:tgtEl>
                                          <p:spTgt spid="58387"/>
                                        </p:tgtEl>
                                        <p:attrNameLst>
                                          <p:attrName>ppt_h</p:attrName>
                                        </p:attrNameLst>
                                      </p:cBhvr>
                                      <p:tavLst>
                                        <p:tav tm="0">
                                          <p:val>
                                            <p:fltVal val="0"/>
                                          </p:val>
                                        </p:tav>
                                        <p:tav tm="100000">
                                          <p:val>
                                            <p:strVal val="#ppt_h"/>
                                          </p:val>
                                        </p:tav>
                                      </p:tavLst>
                                    </p:anim>
                                    <p:anim calcmode="lin" valueType="num">
                                      <p:cBhvr>
                                        <p:cTn id="125" dur="1000" fill="hold"/>
                                        <p:tgtEl>
                                          <p:spTgt spid="58387"/>
                                        </p:tgtEl>
                                        <p:attrNameLst>
                                          <p:attrName>ppt_x</p:attrName>
                                        </p:attrNameLst>
                                      </p:cBhvr>
                                      <p:tavLst>
                                        <p:tav tm="0" fmla="#ppt_x+(cos(-2*pi*(1-$))*-#ppt_x-sin(-2*pi*(1-$))*(1-#ppt_y))*(1-$)">
                                          <p:val>
                                            <p:fltVal val="0"/>
                                          </p:val>
                                        </p:tav>
                                        <p:tav tm="100000">
                                          <p:val>
                                            <p:fltVal val="1"/>
                                          </p:val>
                                        </p:tav>
                                      </p:tavLst>
                                    </p:anim>
                                    <p:anim calcmode="lin" valueType="num">
                                      <p:cBhvr>
                                        <p:cTn id="126" dur="1000" fill="hold"/>
                                        <p:tgtEl>
                                          <p:spTgt spid="58387"/>
                                        </p:tgtEl>
                                        <p:attrNameLst>
                                          <p:attrName>ppt_y</p:attrName>
                                        </p:attrNameLst>
                                      </p:cBhvr>
                                      <p:tavLst>
                                        <p:tav tm="0" fmla="#ppt_y+(sin(-2*pi*(1-$))*-#ppt_x+cos(-2*pi*(1-$))*(1-#ppt_y))*(1-$)">
                                          <p:val>
                                            <p:fltVal val="0"/>
                                          </p:val>
                                        </p:tav>
                                        <p:tav tm="100000">
                                          <p:val>
                                            <p:fltVal val="1"/>
                                          </p:val>
                                        </p:tav>
                                      </p:tavLst>
                                    </p:anim>
                                  </p:childTnLst>
                                </p:cTn>
                              </p:par>
                              <p:par>
                                <p:cTn id="127" presetID="15" presetClass="entr" presetSubtype="0" fill="hold" grpId="0" nodeType="withEffect">
                                  <p:stCondLst>
                                    <p:cond delay="0"/>
                                  </p:stCondLst>
                                  <p:childTnLst>
                                    <p:set>
                                      <p:cBhvr>
                                        <p:cTn id="128" dur="1" fill="hold">
                                          <p:stCondLst>
                                            <p:cond delay="0"/>
                                          </p:stCondLst>
                                        </p:cTn>
                                        <p:tgtEl>
                                          <p:spTgt spid="58388"/>
                                        </p:tgtEl>
                                        <p:attrNameLst>
                                          <p:attrName>style.visibility</p:attrName>
                                        </p:attrNameLst>
                                      </p:cBhvr>
                                      <p:to>
                                        <p:strVal val="visible"/>
                                      </p:to>
                                    </p:set>
                                    <p:anim calcmode="lin" valueType="num">
                                      <p:cBhvr>
                                        <p:cTn id="129" dur="1000" fill="hold"/>
                                        <p:tgtEl>
                                          <p:spTgt spid="58388"/>
                                        </p:tgtEl>
                                        <p:attrNameLst>
                                          <p:attrName>ppt_w</p:attrName>
                                        </p:attrNameLst>
                                      </p:cBhvr>
                                      <p:tavLst>
                                        <p:tav tm="0">
                                          <p:val>
                                            <p:fltVal val="0"/>
                                          </p:val>
                                        </p:tav>
                                        <p:tav tm="100000">
                                          <p:val>
                                            <p:strVal val="#ppt_w"/>
                                          </p:val>
                                        </p:tav>
                                      </p:tavLst>
                                    </p:anim>
                                    <p:anim calcmode="lin" valueType="num">
                                      <p:cBhvr>
                                        <p:cTn id="130" dur="1000" fill="hold"/>
                                        <p:tgtEl>
                                          <p:spTgt spid="58388"/>
                                        </p:tgtEl>
                                        <p:attrNameLst>
                                          <p:attrName>ppt_h</p:attrName>
                                        </p:attrNameLst>
                                      </p:cBhvr>
                                      <p:tavLst>
                                        <p:tav tm="0">
                                          <p:val>
                                            <p:fltVal val="0"/>
                                          </p:val>
                                        </p:tav>
                                        <p:tav tm="100000">
                                          <p:val>
                                            <p:strVal val="#ppt_h"/>
                                          </p:val>
                                        </p:tav>
                                      </p:tavLst>
                                    </p:anim>
                                    <p:anim calcmode="lin" valueType="num">
                                      <p:cBhvr>
                                        <p:cTn id="131" dur="1000" fill="hold"/>
                                        <p:tgtEl>
                                          <p:spTgt spid="58388"/>
                                        </p:tgtEl>
                                        <p:attrNameLst>
                                          <p:attrName>ppt_x</p:attrName>
                                        </p:attrNameLst>
                                      </p:cBhvr>
                                      <p:tavLst>
                                        <p:tav tm="0" fmla="#ppt_x+(cos(-2*pi*(1-$))*-#ppt_x-sin(-2*pi*(1-$))*(1-#ppt_y))*(1-$)">
                                          <p:val>
                                            <p:fltVal val="0"/>
                                          </p:val>
                                        </p:tav>
                                        <p:tav tm="100000">
                                          <p:val>
                                            <p:fltVal val="1"/>
                                          </p:val>
                                        </p:tav>
                                      </p:tavLst>
                                    </p:anim>
                                    <p:anim calcmode="lin" valueType="num">
                                      <p:cBhvr>
                                        <p:cTn id="132" dur="1000" fill="hold"/>
                                        <p:tgtEl>
                                          <p:spTgt spid="5838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3" grpId="0"/>
      <p:bldP spid="58384" grpId="0"/>
      <p:bldP spid="58386" grpId="0"/>
      <p:bldP spid="58387" grpId="0"/>
      <p:bldP spid="5838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5B80C785-4040-4184-8EE5-9F9C9B74E40E}" type="slidenum">
              <a:rPr lang="zh-CN" altLang="en-AU"/>
              <a:pPr/>
              <a:t>21</a:t>
            </a:fld>
            <a:endParaRPr lang="en-AU" altLang="zh-CN"/>
          </a:p>
        </p:txBody>
      </p:sp>
      <p:sp>
        <p:nvSpPr>
          <p:cNvPr id="63490" name="Rectangle 2"/>
          <p:cNvSpPr>
            <a:spLocks noGrp="1" noChangeArrowheads="1"/>
          </p:cNvSpPr>
          <p:nvPr>
            <p:ph type="title"/>
          </p:nvPr>
        </p:nvSpPr>
        <p:spPr>
          <a:xfrm>
            <a:off x="457200" y="188913"/>
            <a:ext cx="8229600" cy="792162"/>
          </a:xfrm>
        </p:spPr>
        <p:txBody>
          <a:bodyPr/>
          <a:lstStyle/>
          <a:p>
            <a:pPr algn="l"/>
            <a:r>
              <a:rPr lang="en-US" altLang="zh-CN" dirty="0">
                <a:ea typeface="宋体" charset="-122"/>
              </a:rPr>
              <a:t>4.</a:t>
            </a:r>
            <a:r>
              <a:rPr lang="zh-CN" altLang="en-US" dirty="0">
                <a:ea typeface="宋体" charset="-122"/>
              </a:rPr>
              <a:t>电容器的主要参数</a:t>
            </a:r>
            <a:r>
              <a:rPr lang="en-US" altLang="zh-CN" dirty="0">
                <a:ea typeface="宋体" charset="-122"/>
              </a:rPr>
              <a:t>:</a:t>
            </a:r>
            <a:endParaRPr lang="en-AU" altLang="zh-CN" dirty="0">
              <a:ea typeface="宋体" charset="-122"/>
            </a:endParaRPr>
          </a:p>
        </p:txBody>
      </p:sp>
      <p:sp>
        <p:nvSpPr>
          <p:cNvPr id="63491" name="Rectangle 3"/>
          <p:cNvSpPr>
            <a:spLocks noGrp="1" noChangeArrowheads="1"/>
          </p:cNvSpPr>
          <p:nvPr>
            <p:ph type="body" idx="1"/>
          </p:nvPr>
        </p:nvSpPr>
        <p:spPr>
          <a:xfrm>
            <a:off x="179388" y="1052513"/>
            <a:ext cx="8785225" cy="5805487"/>
          </a:xfrm>
        </p:spPr>
        <p:txBody>
          <a:bodyPr/>
          <a:lstStyle/>
          <a:p>
            <a:pPr>
              <a:lnSpc>
                <a:spcPct val="80000"/>
              </a:lnSpc>
              <a:buFontTx/>
              <a:buNone/>
            </a:pPr>
            <a:r>
              <a:rPr lang="en-US" altLang="zh-CN" sz="2800">
                <a:ea typeface="宋体" charset="-122"/>
              </a:rPr>
              <a:t>a.</a:t>
            </a:r>
            <a:r>
              <a:rPr lang="zh-CN" altLang="en-US" sz="2800">
                <a:ea typeface="宋体" charset="-122"/>
              </a:rPr>
              <a:t>标称容量</a:t>
            </a:r>
            <a:r>
              <a:rPr lang="en-US" altLang="zh-CN" sz="2800">
                <a:ea typeface="宋体" charset="-122"/>
              </a:rPr>
              <a:t>:</a:t>
            </a:r>
          </a:p>
          <a:p>
            <a:pPr>
              <a:lnSpc>
                <a:spcPct val="80000"/>
              </a:lnSpc>
              <a:buFontTx/>
              <a:buNone/>
            </a:pPr>
            <a:r>
              <a:rPr lang="zh-CN" altLang="en-US" sz="2400">
                <a:ea typeface="宋体" charset="-122"/>
              </a:rPr>
              <a:t>	标称在电容器上的容量称为标称容量</a:t>
            </a:r>
            <a:r>
              <a:rPr lang="en-US" altLang="zh-CN" sz="2400">
                <a:ea typeface="宋体" charset="-122"/>
              </a:rPr>
              <a:t>.</a:t>
            </a:r>
            <a:r>
              <a:rPr lang="zh-CN" altLang="en-US" sz="2400">
                <a:ea typeface="宋体" charset="-122"/>
              </a:rPr>
              <a:t>单位为法拉</a:t>
            </a:r>
            <a:r>
              <a:rPr lang="en-US" altLang="zh-CN" sz="2400">
                <a:ea typeface="宋体" charset="-122"/>
              </a:rPr>
              <a:t>(F).</a:t>
            </a:r>
            <a:r>
              <a:rPr lang="zh-CN" altLang="en-US" sz="2400">
                <a:ea typeface="宋体" charset="-122"/>
              </a:rPr>
              <a:t>常用单位</a:t>
            </a:r>
            <a:r>
              <a:rPr lang="en-US" altLang="zh-CN" sz="2400">
                <a:ea typeface="宋体" charset="-122"/>
              </a:rPr>
              <a:t>:</a:t>
            </a:r>
            <a:r>
              <a:rPr lang="zh-CN" altLang="en-US" sz="2400">
                <a:ea typeface="宋体" charset="-122"/>
              </a:rPr>
              <a:t>微法</a:t>
            </a:r>
            <a:r>
              <a:rPr lang="en-US" altLang="zh-CN" sz="2400">
                <a:ea typeface="宋体" charset="-122"/>
              </a:rPr>
              <a:t>(μF)</a:t>
            </a:r>
            <a:r>
              <a:rPr lang="zh-CN" altLang="en-US" sz="2400">
                <a:ea typeface="宋体" charset="-122"/>
              </a:rPr>
              <a:t>纳法</a:t>
            </a:r>
            <a:r>
              <a:rPr lang="en-US" altLang="zh-CN" sz="2400">
                <a:ea typeface="宋体" charset="-122"/>
              </a:rPr>
              <a:t>(nF)</a:t>
            </a:r>
            <a:r>
              <a:rPr lang="zh-CN" altLang="en-US" sz="2400">
                <a:ea typeface="宋体" charset="-122"/>
              </a:rPr>
              <a:t>皮法</a:t>
            </a:r>
            <a:r>
              <a:rPr lang="en-US" altLang="zh-CN" sz="2400">
                <a:ea typeface="宋体" charset="-122"/>
              </a:rPr>
              <a:t>(pF).</a:t>
            </a:r>
          </a:p>
          <a:p>
            <a:pPr>
              <a:lnSpc>
                <a:spcPct val="80000"/>
              </a:lnSpc>
              <a:buFontTx/>
              <a:buNone/>
            </a:pPr>
            <a:r>
              <a:rPr lang="en-US" altLang="zh-CN" sz="2400" b="1">
                <a:ea typeface="宋体" charset="-122"/>
              </a:rPr>
              <a:t>	1</a:t>
            </a:r>
            <a:r>
              <a:rPr lang="zh-CN" altLang="en-US" sz="2400" b="1">
                <a:ea typeface="宋体" charset="-122"/>
              </a:rPr>
              <a:t>法拉（</a:t>
            </a:r>
            <a:r>
              <a:rPr lang="en-US" altLang="zh-CN" sz="2400" b="1">
                <a:ea typeface="宋体" charset="-122"/>
              </a:rPr>
              <a:t>F</a:t>
            </a:r>
            <a:r>
              <a:rPr lang="zh-CN" altLang="en-US" sz="2400" b="1">
                <a:ea typeface="宋体" charset="-122"/>
              </a:rPr>
              <a:t>）</a:t>
            </a:r>
            <a:r>
              <a:rPr lang="en-US" altLang="zh-CN" sz="2400" b="1">
                <a:ea typeface="宋体" charset="-122"/>
              </a:rPr>
              <a:t>= 1000</a:t>
            </a:r>
            <a:r>
              <a:rPr lang="zh-CN" altLang="en-US" sz="2400" b="1">
                <a:ea typeface="宋体" charset="-122"/>
              </a:rPr>
              <a:t>（毫发）</a:t>
            </a:r>
            <a:r>
              <a:rPr lang="en-US" altLang="zh-CN" sz="2400" b="1">
                <a:ea typeface="宋体" charset="-122"/>
              </a:rPr>
              <a:t>= 1000000</a:t>
            </a:r>
            <a:r>
              <a:rPr lang="zh-CN" altLang="en-US" sz="2400" b="1">
                <a:ea typeface="宋体" charset="-122"/>
              </a:rPr>
              <a:t>微法（</a:t>
            </a:r>
            <a:r>
              <a:rPr lang="en-US" altLang="zh-CN" sz="2400" b="1">
                <a:ea typeface="宋体" charset="-122"/>
              </a:rPr>
              <a:t>μF</a:t>
            </a:r>
            <a:r>
              <a:rPr lang="zh-CN" altLang="en-US" sz="2400" b="1">
                <a:ea typeface="宋体" charset="-122"/>
              </a:rPr>
              <a:t>） </a:t>
            </a:r>
            <a:r>
              <a:rPr lang="en-US" altLang="zh-CN" sz="2400" b="1">
                <a:ea typeface="宋体" charset="-122"/>
              </a:rPr>
              <a:t>1μF= 1000</a:t>
            </a:r>
            <a:r>
              <a:rPr lang="zh-CN" altLang="en-US" sz="2400" b="1">
                <a:ea typeface="宋体" charset="-122"/>
              </a:rPr>
              <a:t>纳法</a:t>
            </a:r>
            <a:r>
              <a:rPr lang="en-US" altLang="zh-CN" sz="2400" b="1">
                <a:ea typeface="宋体" charset="-122"/>
              </a:rPr>
              <a:t>(nF)= 1000000</a:t>
            </a:r>
            <a:r>
              <a:rPr lang="zh-CN" altLang="en-US" sz="2400" b="1">
                <a:ea typeface="宋体" charset="-122"/>
              </a:rPr>
              <a:t>皮法（</a:t>
            </a:r>
            <a:r>
              <a:rPr lang="en-US" altLang="zh-CN" sz="2400" b="1">
                <a:ea typeface="宋体" charset="-122"/>
              </a:rPr>
              <a:t>pF</a:t>
            </a:r>
            <a:r>
              <a:rPr lang="zh-CN" altLang="en-US" sz="2400" b="1">
                <a:ea typeface="宋体" charset="-122"/>
              </a:rPr>
              <a:t>）</a:t>
            </a:r>
          </a:p>
          <a:p>
            <a:pPr>
              <a:lnSpc>
                <a:spcPct val="80000"/>
              </a:lnSpc>
              <a:buFontTx/>
              <a:buNone/>
            </a:pPr>
            <a:r>
              <a:rPr lang="en-US" altLang="zh-CN" sz="2800">
                <a:ea typeface="宋体" charset="-122"/>
              </a:rPr>
              <a:t>b.</a:t>
            </a:r>
            <a:r>
              <a:rPr lang="zh-CN" altLang="en-US" sz="2800">
                <a:ea typeface="宋体" charset="-122"/>
              </a:rPr>
              <a:t>允许误差</a:t>
            </a:r>
            <a:r>
              <a:rPr lang="en-US" altLang="zh-CN" sz="2800">
                <a:ea typeface="宋体" charset="-122"/>
              </a:rPr>
              <a:t>:</a:t>
            </a:r>
          </a:p>
          <a:p>
            <a:pPr>
              <a:lnSpc>
                <a:spcPct val="80000"/>
              </a:lnSpc>
              <a:buFontTx/>
              <a:buNone/>
            </a:pPr>
            <a:r>
              <a:rPr lang="zh-CN" altLang="en-US" sz="2400">
                <a:ea typeface="宋体" charset="-122"/>
              </a:rPr>
              <a:t>	电容的实际容量相对于标称值的最大允许偏差范围称为允许误差</a:t>
            </a:r>
            <a:r>
              <a:rPr lang="en-US" altLang="zh-CN" sz="2400">
                <a:ea typeface="宋体" charset="-122"/>
              </a:rPr>
              <a:t>.</a:t>
            </a:r>
          </a:p>
          <a:p>
            <a:pPr>
              <a:lnSpc>
                <a:spcPct val="80000"/>
              </a:lnSpc>
              <a:buFontTx/>
              <a:buNone/>
            </a:pPr>
            <a:r>
              <a:rPr lang="en-US" altLang="zh-CN" sz="2800">
                <a:ea typeface="宋体" charset="-122"/>
              </a:rPr>
              <a:t>c.</a:t>
            </a:r>
            <a:r>
              <a:rPr lang="zh-CN" altLang="en-US" sz="2800">
                <a:ea typeface="宋体" charset="-122"/>
              </a:rPr>
              <a:t>额定电压</a:t>
            </a:r>
            <a:r>
              <a:rPr lang="en-US" altLang="zh-CN" sz="2800">
                <a:ea typeface="宋体" charset="-122"/>
              </a:rPr>
              <a:t>:</a:t>
            </a:r>
          </a:p>
          <a:p>
            <a:pPr>
              <a:lnSpc>
                <a:spcPct val="80000"/>
              </a:lnSpc>
              <a:buFontTx/>
              <a:buNone/>
            </a:pPr>
            <a:r>
              <a:rPr lang="zh-CN" altLang="en-US" sz="2400">
                <a:ea typeface="宋体" charset="-122"/>
              </a:rPr>
              <a:t>	指电容器在规定的工作温度范围内</a:t>
            </a:r>
            <a:r>
              <a:rPr lang="en-US" altLang="zh-CN" sz="2400">
                <a:ea typeface="宋体" charset="-122"/>
              </a:rPr>
              <a:t>,</a:t>
            </a:r>
            <a:r>
              <a:rPr lang="zh-CN" altLang="en-US" sz="2400">
                <a:ea typeface="宋体" charset="-122"/>
              </a:rPr>
              <a:t>长期可靠工作所能承受的最高电压</a:t>
            </a:r>
            <a:r>
              <a:rPr lang="en-US" altLang="zh-CN" sz="2400">
                <a:ea typeface="宋体" charset="-122"/>
              </a:rPr>
              <a:t>.</a:t>
            </a:r>
          </a:p>
          <a:p>
            <a:pPr>
              <a:lnSpc>
                <a:spcPct val="80000"/>
              </a:lnSpc>
              <a:buFontTx/>
              <a:buNone/>
            </a:pPr>
            <a:r>
              <a:rPr lang="en-US" altLang="zh-CN" sz="2800">
                <a:ea typeface="宋体" charset="-122"/>
              </a:rPr>
              <a:t>d.</a:t>
            </a:r>
            <a:r>
              <a:rPr lang="zh-CN" altLang="en-US" sz="2800">
                <a:ea typeface="宋体" charset="-122"/>
              </a:rPr>
              <a:t>绝缘电阻</a:t>
            </a:r>
            <a:r>
              <a:rPr lang="en-US" altLang="zh-CN" sz="2800">
                <a:ea typeface="宋体" charset="-122"/>
              </a:rPr>
              <a:t>:</a:t>
            </a:r>
          </a:p>
          <a:p>
            <a:pPr>
              <a:lnSpc>
                <a:spcPct val="80000"/>
              </a:lnSpc>
              <a:buFontTx/>
              <a:buNone/>
            </a:pPr>
            <a:r>
              <a:rPr lang="en-US" altLang="zh-CN" sz="2400">
                <a:ea typeface="宋体" charset="-122"/>
              </a:rPr>
              <a:t>	</a:t>
            </a:r>
            <a:r>
              <a:rPr lang="zh-CN" altLang="en-US" sz="2400">
                <a:ea typeface="宋体" charset="-122"/>
              </a:rPr>
              <a:t>指电容器两极之间的电阻</a:t>
            </a:r>
            <a:r>
              <a:rPr lang="en-US" altLang="zh-CN" sz="2400">
                <a:ea typeface="宋体" charset="-122"/>
              </a:rPr>
              <a:t>,</a:t>
            </a:r>
            <a:r>
              <a:rPr lang="zh-CN" altLang="en-US" sz="2400">
                <a:ea typeface="宋体" charset="-122"/>
              </a:rPr>
              <a:t>又叫漏电电阻</a:t>
            </a:r>
            <a:r>
              <a:rPr lang="en-US" altLang="zh-CN" sz="2400">
                <a:ea typeface="宋体" charset="-122"/>
              </a:rPr>
              <a:t>.</a:t>
            </a:r>
            <a:r>
              <a:rPr lang="zh-CN" altLang="en-US" sz="2400">
                <a:ea typeface="宋体" charset="-122"/>
              </a:rPr>
              <a:t>理想的电容器的绝缘电阻为无穷大</a:t>
            </a:r>
            <a:r>
              <a:rPr lang="en-US" altLang="zh-CN" sz="2400">
                <a:ea typeface="宋体" charset="-122"/>
              </a:rPr>
              <a:t>, </a:t>
            </a:r>
            <a:r>
              <a:rPr lang="zh-CN" altLang="en-US" sz="2400">
                <a:ea typeface="宋体" charset="-122"/>
              </a:rPr>
              <a:t>实际不为无穷大</a:t>
            </a:r>
            <a:r>
              <a:rPr lang="en-US" altLang="zh-CN" sz="2400">
                <a:ea typeface="宋体" charset="-122"/>
              </a:rPr>
              <a:t>.</a:t>
            </a:r>
            <a:r>
              <a:rPr lang="zh-CN" altLang="en-US" sz="2400">
                <a:ea typeface="宋体" charset="-122"/>
              </a:rPr>
              <a:t>绝缘电阻越大</a:t>
            </a:r>
            <a:r>
              <a:rPr lang="en-US" altLang="zh-CN" sz="2400">
                <a:ea typeface="宋体" charset="-122"/>
              </a:rPr>
              <a:t>,</a:t>
            </a:r>
            <a:r>
              <a:rPr lang="zh-CN" altLang="en-US" sz="2400">
                <a:ea typeface="宋体" charset="-122"/>
              </a:rPr>
              <a:t>表明电容器质量越好</a:t>
            </a:r>
            <a:r>
              <a:rPr lang="en-US" altLang="zh-CN" sz="2400">
                <a:ea typeface="宋体" charset="-122"/>
              </a:rPr>
              <a:t>.   R=U/I</a:t>
            </a:r>
          </a:p>
        </p:txBody>
      </p:sp>
    </p:spTree>
    <p:extLst>
      <p:ext uri="{BB962C8B-B14F-4D97-AF65-F5344CB8AC3E}">
        <p14:creationId xmlns:p14="http://schemas.microsoft.com/office/powerpoint/2010/main" val="2223759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800" decel="100000"/>
                                        <p:tgtEl>
                                          <p:spTgt spid="63491">
                                            <p:txEl>
                                              <p:pRg st="0" end="0"/>
                                            </p:txEl>
                                          </p:spTgt>
                                        </p:tgtEl>
                                      </p:cBhvr>
                                    </p:animEffect>
                                    <p:anim calcmode="lin" valueType="num">
                                      <p:cBhvr>
                                        <p:cTn id="8" dur="800" decel="100000" fill="hold"/>
                                        <p:tgtEl>
                                          <p:spTgt spid="6349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6349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349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349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349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63491">
                                            <p:txEl>
                                              <p:pRg st="1" end="1"/>
                                            </p:txEl>
                                          </p:spTgt>
                                        </p:tgtEl>
                                        <p:attrNameLst>
                                          <p:attrName>style.visibility</p:attrName>
                                        </p:attrNameLst>
                                      </p:cBhvr>
                                      <p:to>
                                        <p:strVal val="visible"/>
                                      </p:to>
                                    </p:set>
                                    <p:animEffect transition="in" filter="fade">
                                      <p:cBhvr>
                                        <p:cTn id="17" dur="800" decel="100000"/>
                                        <p:tgtEl>
                                          <p:spTgt spid="63491">
                                            <p:txEl>
                                              <p:pRg st="1" end="1"/>
                                            </p:txEl>
                                          </p:spTgt>
                                        </p:tgtEl>
                                      </p:cBhvr>
                                    </p:animEffect>
                                    <p:anim calcmode="lin" valueType="num">
                                      <p:cBhvr>
                                        <p:cTn id="18" dur="800" decel="100000" fill="hold"/>
                                        <p:tgtEl>
                                          <p:spTgt spid="63491">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63491">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63491">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3491">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3491">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1" presetClass="entr" presetSubtype="0" fill="hold" nodeType="clickEffect">
                                  <p:stCondLst>
                                    <p:cond delay="0"/>
                                  </p:stCondLst>
                                  <p:iterate type="lt">
                                    <p:tmPct val="10000"/>
                                  </p:iterate>
                                  <p:childTnLst>
                                    <p:set>
                                      <p:cBhvr>
                                        <p:cTn id="26" dur="1" fill="hold">
                                          <p:stCondLst>
                                            <p:cond delay="0"/>
                                          </p:stCondLst>
                                        </p:cTn>
                                        <p:tgtEl>
                                          <p:spTgt spid="63491">
                                            <p:txEl>
                                              <p:pRg st="2" end="2"/>
                                            </p:txEl>
                                          </p:spTgt>
                                        </p:tgtEl>
                                        <p:attrNameLst>
                                          <p:attrName>style.visibility</p:attrName>
                                        </p:attrNameLst>
                                      </p:cBhvr>
                                      <p:to>
                                        <p:strVal val="visible"/>
                                      </p:to>
                                    </p:set>
                                    <p:anim calcmode="lin" valueType="num">
                                      <p:cBhvr>
                                        <p:cTn id="27" dur="500" fill="hold"/>
                                        <p:tgtEl>
                                          <p:spTgt spid="6349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63491">
                                            <p:txEl>
                                              <p:pRg st="2" end="2"/>
                                            </p:txEl>
                                          </p:spTgt>
                                        </p:tgtEl>
                                        <p:attrNameLst>
                                          <p:attrName>ppt_y</p:attrName>
                                        </p:attrNameLst>
                                      </p:cBhvr>
                                      <p:tavLst>
                                        <p:tav tm="0">
                                          <p:val>
                                            <p:strVal val="#ppt_y"/>
                                          </p:val>
                                        </p:tav>
                                        <p:tav tm="100000">
                                          <p:val>
                                            <p:strVal val="#ppt_y"/>
                                          </p:val>
                                        </p:tav>
                                      </p:tavLst>
                                    </p:anim>
                                    <p:anim calcmode="lin" valueType="num">
                                      <p:cBhvr>
                                        <p:cTn id="29" dur="500" fill="hold"/>
                                        <p:tgtEl>
                                          <p:spTgt spid="6349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6349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63491">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9" presetClass="entr" presetSubtype="0" accel="100000" fill="hold" nodeType="clickEffect">
                                  <p:stCondLst>
                                    <p:cond delay="0"/>
                                  </p:stCondLst>
                                  <p:childTnLst>
                                    <p:set>
                                      <p:cBhvr>
                                        <p:cTn id="35" dur="1" fill="hold">
                                          <p:stCondLst>
                                            <p:cond delay="0"/>
                                          </p:stCondLst>
                                        </p:cTn>
                                        <p:tgtEl>
                                          <p:spTgt spid="63491">
                                            <p:txEl>
                                              <p:pRg st="3" end="3"/>
                                            </p:txEl>
                                          </p:spTgt>
                                        </p:tgtEl>
                                        <p:attrNameLst>
                                          <p:attrName>style.visibility</p:attrName>
                                        </p:attrNameLst>
                                      </p:cBhvr>
                                      <p:to>
                                        <p:strVal val="visible"/>
                                      </p:to>
                                    </p:set>
                                    <p:anim calcmode="lin" valueType="num">
                                      <p:cBhvr>
                                        <p:cTn id="36" dur="500" fill="hold"/>
                                        <p:tgtEl>
                                          <p:spTgt spid="6349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6349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6349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634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nodeType="clickEffect">
                                  <p:stCondLst>
                                    <p:cond delay="0"/>
                                  </p:stCondLst>
                                  <p:iterate type="lt">
                                    <p:tmPct val="50000"/>
                                  </p:iterate>
                                  <p:childTnLst>
                                    <p:set>
                                      <p:cBhvr>
                                        <p:cTn id="43" dur="1" fill="hold">
                                          <p:stCondLst>
                                            <p:cond delay="0"/>
                                          </p:stCondLst>
                                        </p:cTn>
                                        <p:tgtEl>
                                          <p:spTgt spid="63491">
                                            <p:txEl>
                                              <p:pRg st="4" end="4"/>
                                            </p:txEl>
                                          </p:spTgt>
                                        </p:tgtEl>
                                        <p:attrNameLst>
                                          <p:attrName>style.visibility</p:attrName>
                                        </p:attrNameLst>
                                      </p:cBhvr>
                                      <p:to>
                                        <p:strVal val="visible"/>
                                      </p:to>
                                    </p:set>
                                    <p:anim calcmode="discrete" valueType="clr">
                                      <p:cBhvr override="childStyle">
                                        <p:cTn id="44" dur="80"/>
                                        <p:tgtEl>
                                          <p:spTgt spid="6349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63491">
                                            <p:txEl>
                                              <p:pRg st="4" end="4"/>
                                            </p:txEl>
                                          </p:spTgt>
                                        </p:tgtEl>
                                        <p:attrNameLst>
                                          <p:attrName>fillcolor</p:attrName>
                                        </p:attrNameLst>
                                      </p:cBhvr>
                                      <p:tavLst>
                                        <p:tav tm="0">
                                          <p:val>
                                            <p:clrVal>
                                              <a:schemeClr val="accent2"/>
                                            </p:clrVal>
                                          </p:val>
                                        </p:tav>
                                        <p:tav tm="50000">
                                          <p:val>
                                            <p:clrVal>
                                              <a:schemeClr val="hlink"/>
                                            </p:clrVal>
                                          </p:val>
                                        </p:tav>
                                      </p:tavLst>
                                    </p:anim>
                                    <p:set>
                                      <p:cBhvr>
                                        <p:cTn id="46" dur="80"/>
                                        <p:tgtEl>
                                          <p:spTgt spid="63491">
                                            <p:txEl>
                                              <p:pRg st="4" end="4"/>
                                            </p:txEl>
                                          </p:spTgt>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54" presetClass="entr" presetSubtype="0" accel="100000" fill="hold" nodeType="clickEffect">
                                  <p:stCondLst>
                                    <p:cond delay="0"/>
                                  </p:stCondLst>
                                  <p:childTnLst>
                                    <p:set>
                                      <p:cBhvr>
                                        <p:cTn id="50" dur="1" fill="hold">
                                          <p:stCondLst>
                                            <p:cond delay="0"/>
                                          </p:stCondLst>
                                        </p:cTn>
                                        <p:tgtEl>
                                          <p:spTgt spid="63491">
                                            <p:txEl>
                                              <p:pRg st="5" end="5"/>
                                            </p:txEl>
                                          </p:spTgt>
                                        </p:tgtEl>
                                        <p:attrNameLst>
                                          <p:attrName>style.visibility</p:attrName>
                                        </p:attrNameLst>
                                      </p:cBhvr>
                                      <p:to>
                                        <p:strVal val="visible"/>
                                      </p:to>
                                    </p:set>
                                    <p:anim calcmode="lin" valueType="num">
                                      <p:cBhvr>
                                        <p:cTn id="51" dur="500" fill="hold"/>
                                        <p:tgtEl>
                                          <p:spTgt spid="63491">
                                            <p:txEl>
                                              <p:pRg st="5" end="5"/>
                                            </p:txEl>
                                          </p:spTgt>
                                        </p:tgtEl>
                                        <p:attrNameLst>
                                          <p:attrName>ppt_w</p:attrName>
                                        </p:attrNameLst>
                                      </p:cBhvr>
                                      <p:tavLst>
                                        <p:tav tm="0">
                                          <p:val>
                                            <p:strVal val="#ppt_w*0.05"/>
                                          </p:val>
                                        </p:tav>
                                        <p:tav tm="100000">
                                          <p:val>
                                            <p:strVal val="#ppt_w"/>
                                          </p:val>
                                        </p:tav>
                                      </p:tavLst>
                                    </p:anim>
                                    <p:anim calcmode="lin" valueType="num">
                                      <p:cBhvr>
                                        <p:cTn id="52" dur="500" fill="hold"/>
                                        <p:tgtEl>
                                          <p:spTgt spid="63491">
                                            <p:txEl>
                                              <p:pRg st="5" end="5"/>
                                            </p:txEl>
                                          </p:spTgt>
                                        </p:tgtEl>
                                        <p:attrNameLst>
                                          <p:attrName>ppt_h</p:attrName>
                                        </p:attrNameLst>
                                      </p:cBhvr>
                                      <p:tavLst>
                                        <p:tav tm="0">
                                          <p:val>
                                            <p:strVal val="#ppt_h"/>
                                          </p:val>
                                        </p:tav>
                                        <p:tav tm="100000">
                                          <p:val>
                                            <p:strVal val="#ppt_h"/>
                                          </p:val>
                                        </p:tav>
                                      </p:tavLst>
                                    </p:anim>
                                    <p:anim calcmode="lin" valueType="num">
                                      <p:cBhvr>
                                        <p:cTn id="53" dur="500" fill="hold"/>
                                        <p:tgtEl>
                                          <p:spTgt spid="63491">
                                            <p:txEl>
                                              <p:pRg st="5" end="5"/>
                                            </p:txEl>
                                          </p:spTgt>
                                        </p:tgtEl>
                                        <p:attrNameLst>
                                          <p:attrName>ppt_x</p:attrName>
                                        </p:attrNameLst>
                                      </p:cBhvr>
                                      <p:tavLst>
                                        <p:tav tm="0">
                                          <p:val>
                                            <p:strVal val="#ppt_x-.2"/>
                                          </p:val>
                                        </p:tav>
                                        <p:tav tm="100000">
                                          <p:val>
                                            <p:strVal val="#ppt_x"/>
                                          </p:val>
                                        </p:tav>
                                      </p:tavLst>
                                    </p:anim>
                                    <p:anim calcmode="lin" valueType="num">
                                      <p:cBhvr>
                                        <p:cTn id="54" dur="500" fill="hold"/>
                                        <p:tgtEl>
                                          <p:spTgt spid="63491">
                                            <p:txEl>
                                              <p:pRg st="5" end="5"/>
                                            </p:txEl>
                                          </p:spTgt>
                                        </p:tgtEl>
                                        <p:attrNameLst>
                                          <p:attrName>ppt_y</p:attrName>
                                        </p:attrNameLst>
                                      </p:cBhvr>
                                      <p:tavLst>
                                        <p:tav tm="0">
                                          <p:val>
                                            <p:strVal val="#ppt_y"/>
                                          </p:val>
                                        </p:tav>
                                        <p:tav tm="100000">
                                          <p:val>
                                            <p:strVal val="#ppt_y"/>
                                          </p:val>
                                        </p:tav>
                                      </p:tavLst>
                                    </p:anim>
                                    <p:animEffect transition="in" filter="fade">
                                      <p:cBhvr>
                                        <p:cTn id="55" dur="500"/>
                                        <p:tgtEl>
                                          <p:spTgt spid="63491">
                                            <p:txEl>
                                              <p:pRg st="5" end="5"/>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7" presetClass="entr" presetSubtype="0" fill="hold" nodeType="clickEffect">
                                  <p:stCondLst>
                                    <p:cond delay="0"/>
                                  </p:stCondLst>
                                  <p:iterate type="lt">
                                    <p:tmPct val="50000"/>
                                  </p:iterate>
                                  <p:childTnLst>
                                    <p:set>
                                      <p:cBhvr>
                                        <p:cTn id="59" dur="1" fill="hold">
                                          <p:stCondLst>
                                            <p:cond delay="0"/>
                                          </p:stCondLst>
                                        </p:cTn>
                                        <p:tgtEl>
                                          <p:spTgt spid="63491">
                                            <p:txEl>
                                              <p:pRg st="6" end="6"/>
                                            </p:txEl>
                                          </p:spTgt>
                                        </p:tgtEl>
                                        <p:attrNameLst>
                                          <p:attrName>style.visibility</p:attrName>
                                        </p:attrNameLst>
                                      </p:cBhvr>
                                      <p:to>
                                        <p:strVal val="visible"/>
                                      </p:to>
                                    </p:set>
                                    <p:anim calcmode="discrete" valueType="clr">
                                      <p:cBhvr override="childStyle">
                                        <p:cTn id="60" dur="80"/>
                                        <p:tgtEl>
                                          <p:spTgt spid="63491">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63491">
                                            <p:txEl>
                                              <p:pRg st="6" end="6"/>
                                            </p:txEl>
                                          </p:spTgt>
                                        </p:tgtEl>
                                        <p:attrNameLst>
                                          <p:attrName>fillcolor</p:attrName>
                                        </p:attrNameLst>
                                      </p:cBhvr>
                                      <p:tavLst>
                                        <p:tav tm="0">
                                          <p:val>
                                            <p:clrVal>
                                              <a:schemeClr val="accent2"/>
                                            </p:clrVal>
                                          </p:val>
                                        </p:tav>
                                        <p:tav tm="50000">
                                          <p:val>
                                            <p:clrVal>
                                              <a:schemeClr val="hlink"/>
                                            </p:clrVal>
                                          </p:val>
                                        </p:tav>
                                      </p:tavLst>
                                    </p:anim>
                                    <p:set>
                                      <p:cBhvr>
                                        <p:cTn id="62" dur="80"/>
                                        <p:tgtEl>
                                          <p:spTgt spid="63491">
                                            <p:txEl>
                                              <p:pRg st="6" end="6"/>
                                            </p:txEl>
                                          </p:spTgt>
                                        </p:tgtEl>
                                        <p:attrNameLst>
                                          <p:attrName>fill.type</p:attrName>
                                        </p:attrNameLst>
                                      </p:cBhvr>
                                      <p:to>
                                        <p:strVal val="solid"/>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4" presetClass="entr" presetSubtype="0" accel="100000" fill="hold" nodeType="clickEffect">
                                  <p:stCondLst>
                                    <p:cond delay="0"/>
                                  </p:stCondLst>
                                  <p:childTnLst>
                                    <p:set>
                                      <p:cBhvr>
                                        <p:cTn id="66" dur="1" fill="hold">
                                          <p:stCondLst>
                                            <p:cond delay="0"/>
                                          </p:stCondLst>
                                        </p:cTn>
                                        <p:tgtEl>
                                          <p:spTgt spid="63491">
                                            <p:txEl>
                                              <p:pRg st="7" end="7"/>
                                            </p:txEl>
                                          </p:spTgt>
                                        </p:tgtEl>
                                        <p:attrNameLst>
                                          <p:attrName>style.visibility</p:attrName>
                                        </p:attrNameLst>
                                      </p:cBhvr>
                                      <p:to>
                                        <p:strVal val="visible"/>
                                      </p:to>
                                    </p:set>
                                    <p:anim calcmode="lin" valueType="num">
                                      <p:cBhvr>
                                        <p:cTn id="67" dur="500" fill="hold"/>
                                        <p:tgtEl>
                                          <p:spTgt spid="63491">
                                            <p:txEl>
                                              <p:pRg st="7" end="7"/>
                                            </p:txEl>
                                          </p:spTgt>
                                        </p:tgtEl>
                                        <p:attrNameLst>
                                          <p:attrName>ppt_w</p:attrName>
                                        </p:attrNameLst>
                                      </p:cBhvr>
                                      <p:tavLst>
                                        <p:tav tm="0">
                                          <p:val>
                                            <p:strVal val="#ppt_w*0.05"/>
                                          </p:val>
                                        </p:tav>
                                        <p:tav tm="100000">
                                          <p:val>
                                            <p:strVal val="#ppt_w"/>
                                          </p:val>
                                        </p:tav>
                                      </p:tavLst>
                                    </p:anim>
                                    <p:anim calcmode="lin" valueType="num">
                                      <p:cBhvr>
                                        <p:cTn id="68" dur="500" fill="hold"/>
                                        <p:tgtEl>
                                          <p:spTgt spid="63491">
                                            <p:txEl>
                                              <p:pRg st="7" end="7"/>
                                            </p:txEl>
                                          </p:spTgt>
                                        </p:tgtEl>
                                        <p:attrNameLst>
                                          <p:attrName>ppt_h</p:attrName>
                                        </p:attrNameLst>
                                      </p:cBhvr>
                                      <p:tavLst>
                                        <p:tav tm="0">
                                          <p:val>
                                            <p:strVal val="#ppt_h"/>
                                          </p:val>
                                        </p:tav>
                                        <p:tav tm="100000">
                                          <p:val>
                                            <p:strVal val="#ppt_h"/>
                                          </p:val>
                                        </p:tav>
                                      </p:tavLst>
                                    </p:anim>
                                    <p:anim calcmode="lin" valueType="num">
                                      <p:cBhvr>
                                        <p:cTn id="69" dur="500" fill="hold"/>
                                        <p:tgtEl>
                                          <p:spTgt spid="63491">
                                            <p:txEl>
                                              <p:pRg st="7" end="7"/>
                                            </p:txEl>
                                          </p:spTgt>
                                        </p:tgtEl>
                                        <p:attrNameLst>
                                          <p:attrName>ppt_x</p:attrName>
                                        </p:attrNameLst>
                                      </p:cBhvr>
                                      <p:tavLst>
                                        <p:tav tm="0">
                                          <p:val>
                                            <p:strVal val="#ppt_x-.2"/>
                                          </p:val>
                                        </p:tav>
                                        <p:tav tm="100000">
                                          <p:val>
                                            <p:strVal val="#ppt_x"/>
                                          </p:val>
                                        </p:tav>
                                      </p:tavLst>
                                    </p:anim>
                                    <p:anim calcmode="lin" valueType="num">
                                      <p:cBhvr>
                                        <p:cTn id="70" dur="500" fill="hold"/>
                                        <p:tgtEl>
                                          <p:spTgt spid="63491">
                                            <p:txEl>
                                              <p:pRg st="7" end="7"/>
                                            </p:txEl>
                                          </p:spTgt>
                                        </p:tgtEl>
                                        <p:attrNameLst>
                                          <p:attrName>ppt_y</p:attrName>
                                        </p:attrNameLst>
                                      </p:cBhvr>
                                      <p:tavLst>
                                        <p:tav tm="0">
                                          <p:val>
                                            <p:strVal val="#ppt_y"/>
                                          </p:val>
                                        </p:tav>
                                        <p:tav tm="100000">
                                          <p:val>
                                            <p:strVal val="#ppt_y"/>
                                          </p:val>
                                        </p:tav>
                                      </p:tavLst>
                                    </p:anim>
                                    <p:animEffect transition="in" filter="fade">
                                      <p:cBhvr>
                                        <p:cTn id="71" dur="500"/>
                                        <p:tgtEl>
                                          <p:spTgt spid="63491">
                                            <p:txEl>
                                              <p:pRg st="7" end="7"/>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7" presetClass="entr" presetSubtype="0" fill="hold" nodeType="clickEffect">
                                  <p:stCondLst>
                                    <p:cond delay="0"/>
                                  </p:stCondLst>
                                  <p:iterate type="lt">
                                    <p:tmPct val="50000"/>
                                  </p:iterate>
                                  <p:childTnLst>
                                    <p:set>
                                      <p:cBhvr>
                                        <p:cTn id="75" dur="1" fill="hold">
                                          <p:stCondLst>
                                            <p:cond delay="0"/>
                                          </p:stCondLst>
                                        </p:cTn>
                                        <p:tgtEl>
                                          <p:spTgt spid="63491">
                                            <p:txEl>
                                              <p:pRg st="8" end="8"/>
                                            </p:txEl>
                                          </p:spTgt>
                                        </p:tgtEl>
                                        <p:attrNameLst>
                                          <p:attrName>style.visibility</p:attrName>
                                        </p:attrNameLst>
                                      </p:cBhvr>
                                      <p:to>
                                        <p:strVal val="visible"/>
                                      </p:to>
                                    </p:set>
                                    <p:anim calcmode="discrete" valueType="clr">
                                      <p:cBhvr override="childStyle">
                                        <p:cTn id="76" dur="80"/>
                                        <p:tgtEl>
                                          <p:spTgt spid="63491">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7" dur="80"/>
                                        <p:tgtEl>
                                          <p:spTgt spid="63491">
                                            <p:txEl>
                                              <p:pRg st="8" end="8"/>
                                            </p:txEl>
                                          </p:spTgt>
                                        </p:tgtEl>
                                        <p:attrNameLst>
                                          <p:attrName>fillcolor</p:attrName>
                                        </p:attrNameLst>
                                      </p:cBhvr>
                                      <p:tavLst>
                                        <p:tav tm="0">
                                          <p:val>
                                            <p:clrVal>
                                              <a:schemeClr val="accent2"/>
                                            </p:clrVal>
                                          </p:val>
                                        </p:tav>
                                        <p:tav tm="50000">
                                          <p:val>
                                            <p:clrVal>
                                              <a:schemeClr val="hlink"/>
                                            </p:clrVal>
                                          </p:val>
                                        </p:tav>
                                      </p:tavLst>
                                    </p:anim>
                                    <p:set>
                                      <p:cBhvr>
                                        <p:cTn id="78" dur="80"/>
                                        <p:tgtEl>
                                          <p:spTgt spid="63491">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72C1F424-2719-4BFD-BF25-3289B64CD386}" type="slidenum">
              <a:rPr lang="zh-CN" altLang="en-AU"/>
              <a:pPr/>
              <a:t>22</a:t>
            </a:fld>
            <a:endParaRPr lang="en-AU" altLang="zh-CN"/>
          </a:p>
        </p:txBody>
      </p:sp>
      <p:sp>
        <p:nvSpPr>
          <p:cNvPr id="64514" name="Rectangle 2"/>
          <p:cNvSpPr>
            <a:spLocks noGrp="1" noChangeArrowheads="1"/>
          </p:cNvSpPr>
          <p:nvPr>
            <p:ph type="title"/>
          </p:nvPr>
        </p:nvSpPr>
        <p:spPr>
          <a:xfrm>
            <a:off x="251520" y="260648"/>
            <a:ext cx="8229600" cy="833438"/>
          </a:xfrm>
        </p:spPr>
        <p:txBody>
          <a:bodyPr/>
          <a:lstStyle/>
          <a:p>
            <a:pPr algn="l"/>
            <a:r>
              <a:rPr lang="en-US" altLang="zh-CN" dirty="0">
                <a:ea typeface="宋体" charset="-122"/>
              </a:rPr>
              <a:t>5.</a:t>
            </a:r>
            <a:r>
              <a:rPr lang="zh-CN" altLang="en-US" dirty="0">
                <a:ea typeface="宋体" charset="-122"/>
              </a:rPr>
              <a:t>容量和误差的标注方法</a:t>
            </a:r>
            <a:r>
              <a:rPr lang="en-US" altLang="zh-CN" dirty="0">
                <a:ea typeface="宋体" charset="-122"/>
              </a:rPr>
              <a:t>:</a:t>
            </a:r>
            <a:endParaRPr lang="en-AU" altLang="zh-CN" dirty="0">
              <a:ea typeface="宋体" charset="-122"/>
            </a:endParaRPr>
          </a:p>
        </p:txBody>
      </p:sp>
      <p:sp>
        <p:nvSpPr>
          <p:cNvPr id="64515" name="Rectangle 3"/>
          <p:cNvSpPr>
            <a:spLocks noGrp="1" noChangeArrowheads="1"/>
          </p:cNvSpPr>
          <p:nvPr>
            <p:ph type="body" idx="1"/>
          </p:nvPr>
        </p:nvSpPr>
        <p:spPr>
          <a:xfrm>
            <a:off x="250825" y="1125538"/>
            <a:ext cx="8642350" cy="5543550"/>
          </a:xfrm>
        </p:spPr>
        <p:txBody>
          <a:bodyPr/>
          <a:lstStyle/>
          <a:p>
            <a:pPr>
              <a:lnSpc>
                <a:spcPct val="90000"/>
              </a:lnSpc>
              <a:buFontTx/>
              <a:buNone/>
            </a:pPr>
            <a:r>
              <a:rPr lang="en-US" altLang="zh-CN" sz="2400" dirty="0">
                <a:ea typeface="宋体" charset="-122"/>
              </a:rPr>
              <a:t>a.</a:t>
            </a:r>
            <a:r>
              <a:rPr lang="zh-CN" altLang="en-US" sz="2400" dirty="0">
                <a:ea typeface="宋体" charset="-122"/>
              </a:rPr>
              <a:t>直标法</a:t>
            </a:r>
            <a:r>
              <a:rPr lang="en-US" altLang="zh-CN" sz="2400" dirty="0">
                <a:ea typeface="宋体" charset="-122"/>
              </a:rPr>
              <a:t>:</a:t>
            </a:r>
          </a:p>
          <a:p>
            <a:pPr>
              <a:lnSpc>
                <a:spcPct val="90000"/>
              </a:lnSpc>
              <a:buFontTx/>
              <a:buNone/>
            </a:pPr>
            <a:r>
              <a:rPr lang="en-US" altLang="zh-CN" sz="2800" dirty="0">
                <a:ea typeface="宋体" charset="-122"/>
              </a:rPr>
              <a:t>	</a:t>
            </a:r>
            <a:r>
              <a:rPr lang="zh-CN" altLang="en-US" sz="2400" dirty="0">
                <a:ea typeface="宋体" charset="-122"/>
              </a:rPr>
              <a:t>指在电容器的表面直接用数字或字母标注出标称容量</a:t>
            </a:r>
            <a:r>
              <a:rPr lang="en-US" altLang="zh-CN" sz="2400" dirty="0">
                <a:ea typeface="宋体" charset="-122"/>
              </a:rPr>
              <a:t>,</a:t>
            </a:r>
            <a:r>
              <a:rPr lang="zh-CN" altLang="en-US" sz="2400" dirty="0">
                <a:ea typeface="宋体" charset="-122"/>
              </a:rPr>
              <a:t>额定电压等参数</a:t>
            </a:r>
            <a:r>
              <a:rPr lang="en-US" altLang="zh-CN" sz="2000" dirty="0">
                <a:ea typeface="宋体" charset="-122"/>
              </a:rPr>
              <a:t>.</a:t>
            </a:r>
          </a:p>
          <a:p>
            <a:pPr>
              <a:lnSpc>
                <a:spcPct val="90000"/>
              </a:lnSpc>
              <a:buFontTx/>
              <a:buNone/>
            </a:pPr>
            <a:r>
              <a:rPr lang="en-US" altLang="zh-CN" sz="2400" dirty="0">
                <a:ea typeface="宋体" charset="-122"/>
              </a:rPr>
              <a:t>b.</a:t>
            </a:r>
            <a:r>
              <a:rPr lang="zh-CN" altLang="en-US" sz="2400" dirty="0">
                <a:ea typeface="宋体" charset="-122"/>
              </a:rPr>
              <a:t>数字和文字标注</a:t>
            </a:r>
            <a:r>
              <a:rPr lang="en-US" altLang="zh-CN" sz="2400" dirty="0">
                <a:ea typeface="宋体" charset="-122"/>
              </a:rPr>
              <a:t>:</a:t>
            </a:r>
          </a:p>
          <a:p>
            <a:pPr>
              <a:lnSpc>
                <a:spcPct val="90000"/>
              </a:lnSpc>
              <a:buFontTx/>
              <a:buNone/>
            </a:pPr>
            <a:r>
              <a:rPr lang="zh-CN" altLang="en-US" sz="2800" dirty="0">
                <a:ea typeface="宋体" charset="-122"/>
              </a:rPr>
              <a:t>	</a:t>
            </a:r>
            <a:r>
              <a:rPr lang="zh-CN" altLang="en-US" sz="2400" dirty="0">
                <a:ea typeface="宋体" charset="-122"/>
              </a:rPr>
              <a:t>用</a:t>
            </a:r>
            <a:r>
              <a:rPr lang="en-US" altLang="zh-CN" sz="2400" dirty="0">
                <a:ea typeface="宋体" charset="-122"/>
              </a:rPr>
              <a:t>2-4</a:t>
            </a:r>
            <a:r>
              <a:rPr lang="zh-CN" altLang="en-US" sz="2400" dirty="0">
                <a:ea typeface="宋体" charset="-122"/>
              </a:rPr>
              <a:t>位数字和一个字每混合后表示电容器的容量大小</a:t>
            </a:r>
            <a:r>
              <a:rPr lang="en-US" altLang="zh-CN" sz="2400" dirty="0">
                <a:ea typeface="宋体" charset="-122"/>
              </a:rPr>
              <a:t>.</a:t>
            </a:r>
            <a:r>
              <a:rPr lang="zh-CN" altLang="en-US" sz="2400" dirty="0">
                <a:ea typeface="宋体" charset="-122"/>
              </a:rPr>
              <a:t>数字表示有效数值</a:t>
            </a:r>
            <a:r>
              <a:rPr lang="en-US" altLang="zh-CN" sz="2400" dirty="0">
                <a:ea typeface="宋体" charset="-122"/>
              </a:rPr>
              <a:t>,</a:t>
            </a:r>
            <a:r>
              <a:rPr lang="zh-CN" altLang="en-US" sz="2400" dirty="0">
                <a:ea typeface="宋体" charset="-122"/>
              </a:rPr>
              <a:t>字母表示数量级</a:t>
            </a:r>
            <a:r>
              <a:rPr lang="en-US" altLang="zh-CN" sz="2400" dirty="0">
                <a:ea typeface="宋体" charset="-122"/>
              </a:rPr>
              <a:t>.</a:t>
            </a:r>
            <a:r>
              <a:rPr lang="zh-CN" altLang="en-US" sz="2400" dirty="0">
                <a:ea typeface="宋体" charset="-122"/>
              </a:rPr>
              <a:t>常用字母</a:t>
            </a:r>
            <a:r>
              <a:rPr lang="en-US" altLang="zh-CN" sz="2400" dirty="0">
                <a:ea typeface="宋体" charset="-122"/>
              </a:rPr>
              <a:t>m </a:t>
            </a:r>
            <a:r>
              <a:rPr lang="zh-CN" altLang="en-US" sz="2400" dirty="0">
                <a:ea typeface="宋体" charset="-122"/>
              </a:rPr>
              <a:t>、</a:t>
            </a:r>
            <a:r>
              <a:rPr lang="en-US" altLang="zh-CN" sz="2400" dirty="0">
                <a:ea typeface="宋体" charset="-122"/>
              </a:rPr>
              <a:t> μ </a:t>
            </a:r>
            <a:r>
              <a:rPr lang="zh-CN" altLang="en-US" sz="2400" dirty="0">
                <a:ea typeface="宋体" charset="-122"/>
              </a:rPr>
              <a:t>、</a:t>
            </a:r>
            <a:r>
              <a:rPr lang="en-US" altLang="zh-CN" sz="2400" dirty="0">
                <a:ea typeface="宋体" charset="-122"/>
              </a:rPr>
              <a:t> n </a:t>
            </a:r>
            <a:r>
              <a:rPr lang="zh-CN" altLang="en-US" sz="2400" dirty="0">
                <a:ea typeface="宋体" charset="-122"/>
              </a:rPr>
              <a:t>、</a:t>
            </a:r>
            <a:r>
              <a:rPr lang="en-US" altLang="zh-CN" sz="2400" dirty="0">
                <a:ea typeface="宋体" charset="-122"/>
              </a:rPr>
              <a:t> p</a:t>
            </a:r>
            <a:r>
              <a:rPr lang="zh-CN" altLang="en-US" sz="2400" dirty="0">
                <a:ea typeface="宋体" charset="-122"/>
              </a:rPr>
              <a:t>等</a:t>
            </a:r>
            <a:r>
              <a:rPr lang="en-US" altLang="zh-CN" sz="2400" dirty="0">
                <a:ea typeface="宋体" charset="-122"/>
              </a:rPr>
              <a:t>.</a:t>
            </a:r>
          </a:p>
          <a:p>
            <a:pPr>
              <a:lnSpc>
                <a:spcPct val="90000"/>
              </a:lnSpc>
              <a:buFontTx/>
              <a:buNone/>
            </a:pPr>
            <a:r>
              <a:rPr lang="en-US" altLang="zh-CN" sz="2400" dirty="0">
                <a:ea typeface="宋体" charset="-122"/>
              </a:rPr>
              <a:t>c.</a:t>
            </a:r>
            <a:r>
              <a:rPr lang="zh-CN" altLang="en-US" sz="2400" dirty="0">
                <a:ea typeface="宋体" charset="-122"/>
              </a:rPr>
              <a:t>三位数字表示法</a:t>
            </a:r>
            <a:r>
              <a:rPr lang="en-US" altLang="zh-CN" sz="2400" dirty="0">
                <a:ea typeface="宋体" charset="-122"/>
              </a:rPr>
              <a:t>:</a:t>
            </a:r>
          </a:p>
          <a:p>
            <a:pPr>
              <a:lnSpc>
                <a:spcPct val="90000"/>
              </a:lnSpc>
              <a:buFontTx/>
              <a:buNone/>
            </a:pPr>
            <a:r>
              <a:rPr lang="zh-CN" altLang="en-US" sz="2800" dirty="0">
                <a:ea typeface="宋体" charset="-122"/>
              </a:rPr>
              <a:t>	</a:t>
            </a:r>
            <a:r>
              <a:rPr lang="zh-CN" altLang="en-US" sz="2400" dirty="0">
                <a:ea typeface="宋体" charset="-122"/>
              </a:rPr>
              <a:t>前两位为有效数字</a:t>
            </a:r>
            <a:r>
              <a:rPr lang="en-US" altLang="zh-CN" sz="2400" dirty="0">
                <a:ea typeface="宋体" charset="-122"/>
              </a:rPr>
              <a:t>,</a:t>
            </a:r>
            <a:r>
              <a:rPr lang="zh-CN" altLang="en-US" sz="2400" dirty="0">
                <a:ea typeface="宋体" charset="-122"/>
              </a:rPr>
              <a:t>第三位表示有效数字后面加零的个数</a:t>
            </a:r>
            <a:r>
              <a:rPr lang="en-US" altLang="zh-CN" sz="2400" dirty="0">
                <a:ea typeface="宋体" charset="-122"/>
              </a:rPr>
              <a:t>,</a:t>
            </a:r>
            <a:r>
              <a:rPr lang="zh-CN" altLang="en-US" sz="2400" dirty="0">
                <a:ea typeface="宋体" charset="-122"/>
              </a:rPr>
              <a:t>但如第三位数字为</a:t>
            </a:r>
            <a:r>
              <a:rPr lang="en-US" altLang="zh-CN" sz="2400" dirty="0">
                <a:ea typeface="宋体" charset="-122"/>
              </a:rPr>
              <a:t>9,</a:t>
            </a:r>
            <a:r>
              <a:rPr lang="zh-CN" altLang="en-US" sz="2400" dirty="0">
                <a:ea typeface="宋体" charset="-122"/>
              </a:rPr>
              <a:t>则</a:t>
            </a:r>
            <a:r>
              <a:rPr lang="en-US" altLang="zh-CN" sz="2400" dirty="0">
                <a:ea typeface="宋体" charset="-122"/>
              </a:rPr>
              <a:t>9</a:t>
            </a:r>
            <a:r>
              <a:rPr lang="zh-CN" altLang="en-US" sz="2400" dirty="0">
                <a:ea typeface="宋体" charset="-122"/>
              </a:rPr>
              <a:t>表示乘</a:t>
            </a:r>
            <a:r>
              <a:rPr lang="en-US" altLang="zh-CN" sz="2400" dirty="0">
                <a:ea typeface="宋体" charset="-122"/>
              </a:rPr>
              <a:t>0.1</a:t>
            </a:r>
            <a:r>
              <a:rPr lang="zh-CN" altLang="en-US" sz="2400" dirty="0">
                <a:ea typeface="宋体" charset="-122"/>
              </a:rPr>
              <a:t>。单位为皮法</a:t>
            </a:r>
            <a:r>
              <a:rPr lang="en-US" altLang="zh-CN" sz="2400" dirty="0">
                <a:ea typeface="宋体" charset="-122"/>
              </a:rPr>
              <a:t>(pF).</a:t>
            </a:r>
          </a:p>
          <a:p>
            <a:pPr>
              <a:lnSpc>
                <a:spcPct val="90000"/>
              </a:lnSpc>
              <a:buFontTx/>
              <a:buNone/>
            </a:pPr>
            <a:r>
              <a:rPr lang="en-US" altLang="zh-CN" sz="2400" dirty="0">
                <a:ea typeface="宋体" charset="-122"/>
              </a:rPr>
              <a:t>d.</a:t>
            </a:r>
            <a:r>
              <a:rPr lang="zh-CN" altLang="en-US" sz="2400" dirty="0">
                <a:ea typeface="宋体" charset="-122"/>
              </a:rPr>
              <a:t>四位数字表示法</a:t>
            </a:r>
            <a:r>
              <a:rPr lang="en-US" altLang="zh-CN" sz="2400" dirty="0">
                <a:ea typeface="宋体" charset="-122"/>
              </a:rPr>
              <a:t>:</a:t>
            </a:r>
          </a:p>
          <a:p>
            <a:pPr>
              <a:lnSpc>
                <a:spcPct val="90000"/>
              </a:lnSpc>
              <a:buFontTx/>
              <a:buNone/>
            </a:pPr>
            <a:r>
              <a:rPr lang="zh-CN" altLang="en-US" sz="2400" dirty="0">
                <a:ea typeface="宋体" charset="-122"/>
              </a:rPr>
              <a:t>	用</a:t>
            </a:r>
            <a:r>
              <a:rPr lang="en-US" altLang="zh-CN" sz="2400" dirty="0">
                <a:ea typeface="宋体" charset="-122"/>
              </a:rPr>
              <a:t>1-4</a:t>
            </a:r>
            <a:r>
              <a:rPr lang="zh-CN" altLang="en-US" sz="2400" dirty="0">
                <a:ea typeface="宋体" charset="-122"/>
              </a:rPr>
              <a:t>位数字表示电容器的容量</a:t>
            </a:r>
            <a:r>
              <a:rPr lang="en-US" altLang="zh-CN" sz="2400" dirty="0">
                <a:ea typeface="宋体" charset="-122"/>
              </a:rPr>
              <a:t>,</a:t>
            </a:r>
            <a:r>
              <a:rPr lang="zh-CN" altLang="en-US" sz="2400" dirty="0">
                <a:ea typeface="宋体" charset="-122"/>
              </a:rPr>
              <a:t>单位为</a:t>
            </a:r>
            <a:r>
              <a:rPr lang="en-US" altLang="zh-CN" sz="2400" dirty="0" err="1">
                <a:ea typeface="宋体" charset="-122"/>
              </a:rPr>
              <a:t>pF.</a:t>
            </a:r>
            <a:r>
              <a:rPr lang="zh-CN" altLang="en-US" sz="2400" dirty="0">
                <a:ea typeface="宋体" charset="-122"/>
              </a:rPr>
              <a:t>如用零点几表示容量时</a:t>
            </a:r>
            <a:r>
              <a:rPr lang="en-US" altLang="zh-CN" sz="2400" dirty="0">
                <a:ea typeface="宋体" charset="-122"/>
              </a:rPr>
              <a:t>,</a:t>
            </a:r>
            <a:r>
              <a:rPr lang="zh-CN" altLang="en-US" sz="2400" dirty="0">
                <a:ea typeface="宋体" charset="-122"/>
              </a:rPr>
              <a:t>单位为</a:t>
            </a:r>
            <a:r>
              <a:rPr lang="en-US" altLang="zh-CN" sz="2400" dirty="0" err="1">
                <a:ea typeface="宋体" charset="-122"/>
              </a:rPr>
              <a:t>μF</a:t>
            </a:r>
            <a:r>
              <a:rPr lang="en-US" altLang="zh-CN" sz="2400" dirty="0">
                <a:ea typeface="宋体" charset="-122"/>
              </a:rPr>
              <a:t>.    3300=3300pF  0.056=0.056μF</a:t>
            </a:r>
          </a:p>
          <a:p>
            <a:pPr>
              <a:lnSpc>
                <a:spcPct val="90000"/>
              </a:lnSpc>
              <a:buFontTx/>
              <a:buNone/>
            </a:pPr>
            <a:r>
              <a:rPr lang="en-US" altLang="zh-CN" sz="2400" dirty="0">
                <a:ea typeface="宋体" charset="-122"/>
              </a:rPr>
              <a:t>c.</a:t>
            </a:r>
            <a:r>
              <a:rPr lang="zh-CN" altLang="en-US" sz="2400" dirty="0">
                <a:ea typeface="宋体" charset="-122"/>
              </a:rPr>
              <a:t>色标法：同电阻标法</a:t>
            </a:r>
            <a:r>
              <a:rPr lang="en-US" altLang="zh-CN" sz="2400" dirty="0">
                <a:ea typeface="宋体" charset="-122"/>
              </a:rPr>
              <a:t>.</a:t>
            </a:r>
            <a:endParaRPr lang="en-AU" altLang="zh-CN" sz="2400" dirty="0">
              <a:ea typeface="宋体" charset="-122"/>
            </a:endParaRPr>
          </a:p>
        </p:txBody>
      </p:sp>
    </p:spTree>
    <p:extLst>
      <p:ext uri="{BB962C8B-B14F-4D97-AF65-F5344CB8AC3E}">
        <p14:creationId xmlns:p14="http://schemas.microsoft.com/office/powerpoint/2010/main" val="2640646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Scale>
                                      <p:cBhvr>
                                        <p:cTn id="7" dur="1000" decel="50000" fill="hold">
                                          <p:stCondLst>
                                            <p:cond delay="0"/>
                                          </p:stCondLst>
                                        </p:cTn>
                                        <p:tgtEl>
                                          <p:spTgt spid="6451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4515">
                                            <p:txEl>
                                              <p:pRg st="0" end="0"/>
                                            </p:txEl>
                                          </p:spTgt>
                                        </p:tgtEl>
                                        <p:attrNameLst>
                                          <p:attrName>ppt_x</p:attrName>
                                          <p:attrName>ppt_y</p:attrName>
                                        </p:attrNameLst>
                                      </p:cBhvr>
                                    </p:animMotion>
                                    <p:animEffect transition="in" filter="fade">
                                      <p:cBhvr>
                                        <p:cTn id="9" dur="1000"/>
                                        <p:tgtEl>
                                          <p:spTgt spid="64515">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Scale>
                                      <p:cBhvr>
                                        <p:cTn id="12" dur="1000" decel="50000" fill="hold">
                                          <p:stCondLst>
                                            <p:cond delay="0"/>
                                          </p:stCondLst>
                                        </p:cTn>
                                        <p:tgtEl>
                                          <p:spTgt spid="6451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4515">
                                            <p:txEl>
                                              <p:pRg st="1" end="1"/>
                                            </p:txEl>
                                          </p:spTgt>
                                        </p:tgtEl>
                                        <p:attrNameLst>
                                          <p:attrName>ppt_x</p:attrName>
                                          <p:attrName>ppt_y</p:attrName>
                                        </p:attrNameLst>
                                      </p:cBhvr>
                                    </p:animMotion>
                                    <p:animEffect transition="in" filter="fade">
                                      <p:cBhvr>
                                        <p:cTn id="14" dur="1000"/>
                                        <p:tgtEl>
                                          <p:spTgt spid="64515">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Scale>
                                      <p:cBhvr>
                                        <p:cTn id="19" dur="1000" decel="50000" fill="hold">
                                          <p:stCondLst>
                                            <p:cond delay="0"/>
                                          </p:stCondLst>
                                        </p:cTn>
                                        <p:tgtEl>
                                          <p:spTgt spid="6451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4515">
                                            <p:txEl>
                                              <p:pRg st="2" end="2"/>
                                            </p:txEl>
                                          </p:spTgt>
                                        </p:tgtEl>
                                        <p:attrNameLst>
                                          <p:attrName>ppt_x</p:attrName>
                                          <p:attrName>ppt_y</p:attrName>
                                        </p:attrNameLst>
                                      </p:cBhvr>
                                    </p:animMotion>
                                    <p:animEffect transition="in" filter="fade">
                                      <p:cBhvr>
                                        <p:cTn id="21" dur="1000"/>
                                        <p:tgtEl>
                                          <p:spTgt spid="64515">
                                            <p:txEl>
                                              <p:pRg st="2" end="2"/>
                                            </p:txEl>
                                          </p:spTgt>
                                        </p:tgtEl>
                                      </p:cBhvr>
                                    </p:animEffect>
                                  </p:childTnLst>
                                </p:cTn>
                              </p:par>
                              <p:par>
                                <p:cTn id="22" presetID="52" presetClass="entr" presetSubtype="0" fill="hold" nodeType="withEffect">
                                  <p:stCondLst>
                                    <p:cond delay="0"/>
                                  </p:stCondLst>
                                  <p:childTnLst>
                                    <p:set>
                                      <p:cBhvr>
                                        <p:cTn id="23" dur="1" fill="hold">
                                          <p:stCondLst>
                                            <p:cond delay="0"/>
                                          </p:stCondLst>
                                        </p:cTn>
                                        <p:tgtEl>
                                          <p:spTgt spid="64515">
                                            <p:txEl>
                                              <p:pRg st="3" end="3"/>
                                            </p:txEl>
                                          </p:spTgt>
                                        </p:tgtEl>
                                        <p:attrNameLst>
                                          <p:attrName>style.visibility</p:attrName>
                                        </p:attrNameLst>
                                      </p:cBhvr>
                                      <p:to>
                                        <p:strVal val="visible"/>
                                      </p:to>
                                    </p:set>
                                    <p:animScale>
                                      <p:cBhvr>
                                        <p:cTn id="24" dur="1000" decel="50000" fill="hold">
                                          <p:stCondLst>
                                            <p:cond delay="0"/>
                                          </p:stCondLst>
                                        </p:cTn>
                                        <p:tgtEl>
                                          <p:spTgt spid="6451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4515">
                                            <p:txEl>
                                              <p:pRg st="3" end="3"/>
                                            </p:txEl>
                                          </p:spTgt>
                                        </p:tgtEl>
                                        <p:attrNameLst>
                                          <p:attrName>ppt_x</p:attrName>
                                          <p:attrName>ppt_y</p:attrName>
                                        </p:attrNameLst>
                                      </p:cBhvr>
                                    </p:animMotion>
                                    <p:animEffect transition="in" filter="fade">
                                      <p:cBhvr>
                                        <p:cTn id="26" dur="1000"/>
                                        <p:tgtEl>
                                          <p:spTgt spid="64515">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2" presetClass="entr" presetSubtype="0" fill="hold" nodeType="clickEffect">
                                  <p:stCondLst>
                                    <p:cond delay="0"/>
                                  </p:stCondLst>
                                  <p:childTnLst>
                                    <p:set>
                                      <p:cBhvr>
                                        <p:cTn id="30" dur="1" fill="hold">
                                          <p:stCondLst>
                                            <p:cond delay="0"/>
                                          </p:stCondLst>
                                        </p:cTn>
                                        <p:tgtEl>
                                          <p:spTgt spid="64515">
                                            <p:txEl>
                                              <p:pRg st="4" end="4"/>
                                            </p:txEl>
                                          </p:spTgt>
                                        </p:tgtEl>
                                        <p:attrNameLst>
                                          <p:attrName>style.visibility</p:attrName>
                                        </p:attrNameLst>
                                      </p:cBhvr>
                                      <p:to>
                                        <p:strVal val="visible"/>
                                      </p:to>
                                    </p:set>
                                    <p:animScale>
                                      <p:cBhvr>
                                        <p:cTn id="31" dur="1000" decel="50000" fill="hold">
                                          <p:stCondLst>
                                            <p:cond delay="0"/>
                                          </p:stCondLst>
                                        </p:cTn>
                                        <p:tgtEl>
                                          <p:spTgt spid="6451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4515">
                                            <p:txEl>
                                              <p:pRg st="4" end="4"/>
                                            </p:txEl>
                                          </p:spTgt>
                                        </p:tgtEl>
                                        <p:attrNameLst>
                                          <p:attrName>ppt_x</p:attrName>
                                          <p:attrName>ppt_y</p:attrName>
                                        </p:attrNameLst>
                                      </p:cBhvr>
                                    </p:animMotion>
                                    <p:animEffect transition="in" filter="fade">
                                      <p:cBhvr>
                                        <p:cTn id="33" dur="1000"/>
                                        <p:tgtEl>
                                          <p:spTgt spid="64515">
                                            <p:txEl>
                                              <p:pRg st="4" end="4"/>
                                            </p:txEl>
                                          </p:spTgt>
                                        </p:tgtEl>
                                      </p:cBhvr>
                                    </p:animEffect>
                                  </p:childTnLst>
                                </p:cTn>
                              </p:par>
                              <p:par>
                                <p:cTn id="34" presetID="52" presetClass="entr" presetSubtype="0" fill="hold" nodeType="withEffect">
                                  <p:stCondLst>
                                    <p:cond delay="0"/>
                                  </p:stCondLst>
                                  <p:childTnLst>
                                    <p:set>
                                      <p:cBhvr>
                                        <p:cTn id="35" dur="1" fill="hold">
                                          <p:stCondLst>
                                            <p:cond delay="0"/>
                                          </p:stCondLst>
                                        </p:cTn>
                                        <p:tgtEl>
                                          <p:spTgt spid="64515">
                                            <p:txEl>
                                              <p:pRg st="5" end="5"/>
                                            </p:txEl>
                                          </p:spTgt>
                                        </p:tgtEl>
                                        <p:attrNameLst>
                                          <p:attrName>style.visibility</p:attrName>
                                        </p:attrNameLst>
                                      </p:cBhvr>
                                      <p:to>
                                        <p:strVal val="visible"/>
                                      </p:to>
                                    </p:set>
                                    <p:animScale>
                                      <p:cBhvr>
                                        <p:cTn id="36" dur="1000" decel="50000" fill="hold">
                                          <p:stCondLst>
                                            <p:cond delay="0"/>
                                          </p:stCondLst>
                                        </p:cTn>
                                        <p:tgtEl>
                                          <p:spTgt spid="64515">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64515">
                                            <p:txEl>
                                              <p:pRg st="5" end="5"/>
                                            </p:txEl>
                                          </p:spTgt>
                                        </p:tgtEl>
                                        <p:attrNameLst>
                                          <p:attrName>ppt_x</p:attrName>
                                          <p:attrName>ppt_y</p:attrName>
                                        </p:attrNameLst>
                                      </p:cBhvr>
                                    </p:animMotion>
                                    <p:animEffect transition="in" filter="fade">
                                      <p:cBhvr>
                                        <p:cTn id="38" dur="1000"/>
                                        <p:tgtEl>
                                          <p:spTgt spid="64515">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2" presetClass="entr" presetSubtype="0" fill="hold" nodeType="clickEffect">
                                  <p:stCondLst>
                                    <p:cond delay="0"/>
                                  </p:stCondLst>
                                  <p:childTnLst>
                                    <p:set>
                                      <p:cBhvr>
                                        <p:cTn id="42" dur="1" fill="hold">
                                          <p:stCondLst>
                                            <p:cond delay="0"/>
                                          </p:stCondLst>
                                        </p:cTn>
                                        <p:tgtEl>
                                          <p:spTgt spid="64515">
                                            <p:txEl>
                                              <p:pRg st="6" end="6"/>
                                            </p:txEl>
                                          </p:spTgt>
                                        </p:tgtEl>
                                        <p:attrNameLst>
                                          <p:attrName>style.visibility</p:attrName>
                                        </p:attrNameLst>
                                      </p:cBhvr>
                                      <p:to>
                                        <p:strVal val="visible"/>
                                      </p:to>
                                    </p:set>
                                    <p:animScale>
                                      <p:cBhvr>
                                        <p:cTn id="43" dur="1000" decel="50000" fill="hold">
                                          <p:stCondLst>
                                            <p:cond delay="0"/>
                                          </p:stCondLst>
                                        </p:cTn>
                                        <p:tgtEl>
                                          <p:spTgt spid="64515">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64515">
                                            <p:txEl>
                                              <p:pRg st="6" end="6"/>
                                            </p:txEl>
                                          </p:spTgt>
                                        </p:tgtEl>
                                        <p:attrNameLst>
                                          <p:attrName>ppt_x</p:attrName>
                                          <p:attrName>ppt_y</p:attrName>
                                        </p:attrNameLst>
                                      </p:cBhvr>
                                    </p:animMotion>
                                    <p:animEffect transition="in" filter="fade">
                                      <p:cBhvr>
                                        <p:cTn id="45" dur="1000"/>
                                        <p:tgtEl>
                                          <p:spTgt spid="64515">
                                            <p:txEl>
                                              <p:pRg st="6" end="6"/>
                                            </p:txEl>
                                          </p:spTgt>
                                        </p:tgtEl>
                                      </p:cBhvr>
                                    </p:animEffect>
                                  </p:childTnLst>
                                </p:cTn>
                              </p:par>
                              <p:par>
                                <p:cTn id="46" presetID="52" presetClass="entr" presetSubtype="0" fill="hold" nodeType="withEffect">
                                  <p:stCondLst>
                                    <p:cond delay="0"/>
                                  </p:stCondLst>
                                  <p:childTnLst>
                                    <p:set>
                                      <p:cBhvr>
                                        <p:cTn id="47" dur="1" fill="hold">
                                          <p:stCondLst>
                                            <p:cond delay="0"/>
                                          </p:stCondLst>
                                        </p:cTn>
                                        <p:tgtEl>
                                          <p:spTgt spid="64515">
                                            <p:txEl>
                                              <p:pRg st="7" end="7"/>
                                            </p:txEl>
                                          </p:spTgt>
                                        </p:tgtEl>
                                        <p:attrNameLst>
                                          <p:attrName>style.visibility</p:attrName>
                                        </p:attrNameLst>
                                      </p:cBhvr>
                                      <p:to>
                                        <p:strVal val="visible"/>
                                      </p:to>
                                    </p:set>
                                    <p:animScale>
                                      <p:cBhvr>
                                        <p:cTn id="48" dur="1000" decel="50000" fill="hold">
                                          <p:stCondLst>
                                            <p:cond delay="0"/>
                                          </p:stCondLst>
                                        </p:cTn>
                                        <p:tgtEl>
                                          <p:spTgt spid="64515">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64515">
                                            <p:txEl>
                                              <p:pRg st="7" end="7"/>
                                            </p:txEl>
                                          </p:spTgt>
                                        </p:tgtEl>
                                        <p:attrNameLst>
                                          <p:attrName>ppt_x</p:attrName>
                                          <p:attrName>ppt_y</p:attrName>
                                        </p:attrNameLst>
                                      </p:cBhvr>
                                    </p:animMotion>
                                    <p:animEffect transition="in" filter="fade">
                                      <p:cBhvr>
                                        <p:cTn id="50" dur="1000"/>
                                        <p:tgtEl>
                                          <p:spTgt spid="64515">
                                            <p:txEl>
                                              <p:pRg st="7" end="7"/>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2" presetClass="entr" presetSubtype="0" fill="hold" nodeType="clickEffect">
                                  <p:stCondLst>
                                    <p:cond delay="0"/>
                                  </p:stCondLst>
                                  <p:childTnLst>
                                    <p:set>
                                      <p:cBhvr>
                                        <p:cTn id="54" dur="1" fill="hold">
                                          <p:stCondLst>
                                            <p:cond delay="0"/>
                                          </p:stCondLst>
                                        </p:cTn>
                                        <p:tgtEl>
                                          <p:spTgt spid="64515">
                                            <p:txEl>
                                              <p:pRg st="8" end="8"/>
                                            </p:txEl>
                                          </p:spTgt>
                                        </p:tgtEl>
                                        <p:attrNameLst>
                                          <p:attrName>style.visibility</p:attrName>
                                        </p:attrNameLst>
                                      </p:cBhvr>
                                      <p:to>
                                        <p:strVal val="visible"/>
                                      </p:to>
                                    </p:set>
                                    <p:animScale>
                                      <p:cBhvr>
                                        <p:cTn id="55" dur="1000" decel="50000" fill="hold">
                                          <p:stCondLst>
                                            <p:cond delay="0"/>
                                          </p:stCondLst>
                                        </p:cTn>
                                        <p:tgtEl>
                                          <p:spTgt spid="64515">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4515">
                                            <p:txEl>
                                              <p:pRg st="8" end="8"/>
                                            </p:txEl>
                                          </p:spTgt>
                                        </p:tgtEl>
                                        <p:attrNameLst>
                                          <p:attrName>ppt_x</p:attrName>
                                          <p:attrName>ppt_y</p:attrName>
                                        </p:attrNameLst>
                                      </p:cBhvr>
                                    </p:animMotion>
                                    <p:animEffect transition="in" filter="fade">
                                      <p:cBhvr>
                                        <p:cTn id="57" dur="1000"/>
                                        <p:tgtEl>
                                          <p:spTgt spid="645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2F499FBE-E377-47E0-A846-1685CE4C1349}" type="slidenum">
              <a:rPr lang="zh-CN" altLang="en-AU"/>
              <a:pPr/>
              <a:t>23</a:t>
            </a:fld>
            <a:endParaRPr lang="en-AU" altLang="zh-CN"/>
          </a:p>
        </p:txBody>
      </p:sp>
      <p:sp>
        <p:nvSpPr>
          <p:cNvPr id="65538" name="Rectangle 2"/>
          <p:cNvSpPr>
            <a:spLocks noGrp="1" noChangeArrowheads="1"/>
          </p:cNvSpPr>
          <p:nvPr>
            <p:ph type="title"/>
          </p:nvPr>
        </p:nvSpPr>
        <p:spPr>
          <a:xfrm>
            <a:off x="250825" y="292100"/>
            <a:ext cx="8435975" cy="904875"/>
          </a:xfrm>
        </p:spPr>
        <p:txBody>
          <a:bodyPr/>
          <a:lstStyle/>
          <a:p>
            <a:pPr algn="l"/>
            <a:r>
              <a:rPr lang="en-US" altLang="zh-CN" sz="4000" dirty="0">
                <a:ea typeface="宋体" charset="-122"/>
              </a:rPr>
              <a:t>6.</a:t>
            </a:r>
            <a:r>
              <a:rPr lang="zh-CN" altLang="en-US" sz="4000" dirty="0">
                <a:ea typeface="宋体" charset="-122"/>
              </a:rPr>
              <a:t>误差代码及额定电压代码</a:t>
            </a:r>
            <a:r>
              <a:rPr lang="en-US" altLang="zh-CN" sz="4000" dirty="0">
                <a:ea typeface="宋体" charset="-122"/>
              </a:rPr>
              <a:t>:</a:t>
            </a:r>
            <a:endParaRPr lang="en-AU" altLang="zh-CN" sz="4000" dirty="0">
              <a:ea typeface="宋体" charset="-122"/>
            </a:endParaRPr>
          </a:p>
        </p:txBody>
      </p:sp>
      <p:graphicFrame>
        <p:nvGraphicFramePr>
          <p:cNvPr id="65541" name="Object 5"/>
          <p:cNvGraphicFramePr>
            <a:graphicFrameLocks noGrp="1" noChangeAspect="1"/>
          </p:cNvGraphicFramePr>
          <p:nvPr>
            <p:ph idx="1"/>
          </p:nvPr>
        </p:nvGraphicFramePr>
        <p:xfrm>
          <a:off x="395288" y="1341438"/>
          <a:ext cx="8208962" cy="4948237"/>
        </p:xfrm>
        <a:graphic>
          <a:graphicData uri="http://schemas.openxmlformats.org/presentationml/2006/ole">
            <mc:AlternateContent xmlns:mc="http://schemas.openxmlformats.org/markup-compatibility/2006">
              <mc:Choice xmlns:v="urn:schemas-microsoft-com:vml" Requires="v">
                <p:oleObj spid="_x0000_s1035" name="Bitmap Image" r:id="rId3" imgW="5668166" imgH="3505689" progId="Paint.Picture">
                  <p:embed/>
                </p:oleObj>
              </mc:Choice>
              <mc:Fallback>
                <p:oleObj name="Bitmap Image" r:id="rId3" imgW="5668166" imgH="350568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341438"/>
                        <a:ext cx="8208962" cy="4948237"/>
                      </a:xfrm>
                      <a:prstGeom prst="rect">
                        <a:avLst/>
                      </a:prstGeom>
                    </p:spPr>
                  </p:pic>
                </p:oleObj>
              </mc:Fallback>
            </mc:AlternateContent>
          </a:graphicData>
        </a:graphic>
      </p:graphicFrame>
    </p:spTree>
    <p:extLst>
      <p:ext uri="{BB962C8B-B14F-4D97-AF65-F5344CB8AC3E}">
        <p14:creationId xmlns:p14="http://schemas.microsoft.com/office/powerpoint/2010/main" val="2566970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65541"/>
                                        </p:tgtEl>
                                        <p:attrNameLst>
                                          <p:attrName>style.visibility</p:attrName>
                                        </p:attrNameLst>
                                      </p:cBhvr>
                                      <p:to>
                                        <p:strVal val="visible"/>
                                      </p:to>
                                    </p:set>
                                    <p:animEffect transition="in" filter="fade">
                                      <p:cBhvr>
                                        <p:cTn id="7" dur="2000"/>
                                        <p:tgtEl>
                                          <p:spTgt spid="65541"/>
                                        </p:tgtEl>
                                      </p:cBhvr>
                                    </p:animEffect>
                                    <p:anim calcmode="lin" valueType="num">
                                      <p:cBhvr>
                                        <p:cTn id="8" dur="2000" fill="hold"/>
                                        <p:tgtEl>
                                          <p:spTgt spid="65541"/>
                                        </p:tgtEl>
                                        <p:attrNameLst>
                                          <p:attrName>style.rotation</p:attrName>
                                        </p:attrNameLst>
                                      </p:cBhvr>
                                      <p:tavLst>
                                        <p:tav tm="0">
                                          <p:val>
                                            <p:fltVal val="720"/>
                                          </p:val>
                                        </p:tav>
                                        <p:tav tm="100000">
                                          <p:val>
                                            <p:fltVal val="0"/>
                                          </p:val>
                                        </p:tav>
                                      </p:tavLst>
                                    </p:anim>
                                    <p:anim calcmode="lin" valueType="num">
                                      <p:cBhvr>
                                        <p:cTn id="9" dur="2000" fill="hold"/>
                                        <p:tgtEl>
                                          <p:spTgt spid="65541"/>
                                        </p:tgtEl>
                                        <p:attrNameLst>
                                          <p:attrName>ppt_h</p:attrName>
                                        </p:attrNameLst>
                                      </p:cBhvr>
                                      <p:tavLst>
                                        <p:tav tm="0">
                                          <p:val>
                                            <p:fltVal val="0"/>
                                          </p:val>
                                        </p:tav>
                                        <p:tav tm="100000">
                                          <p:val>
                                            <p:strVal val="#ppt_h"/>
                                          </p:val>
                                        </p:tav>
                                      </p:tavLst>
                                    </p:anim>
                                    <p:anim calcmode="lin" valueType="num">
                                      <p:cBhvr>
                                        <p:cTn id="10" dur="2000" fill="hold"/>
                                        <p:tgtEl>
                                          <p:spTgt spid="6554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A6275CD6-2625-43A2-A448-6ED1B3608EE8}" type="slidenum">
              <a:rPr lang="zh-CN" altLang="en-AU"/>
              <a:pPr/>
              <a:t>24</a:t>
            </a:fld>
            <a:endParaRPr lang="en-AU" altLang="zh-CN"/>
          </a:p>
        </p:txBody>
      </p:sp>
      <p:sp>
        <p:nvSpPr>
          <p:cNvPr id="156674" name="Rectangle 2"/>
          <p:cNvSpPr>
            <a:spLocks noGrp="1" noChangeArrowheads="1"/>
          </p:cNvSpPr>
          <p:nvPr>
            <p:ph type="title"/>
          </p:nvPr>
        </p:nvSpPr>
        <p:spPr>
          <a:xfrm>
            <a:off x="457200" y="188913"/>
            <a:ext cx="8229600" cy="792162"/>
          </a:xfrm>
        </p:spPr>
        <p:txBody>
          <a:bodyPr/>
          <a:lstStyle/>
          <a:p>
            <a:pPr algn="l"/>
            <a:r>
              <a:rPr lang="en-US" dirty="0"/>
              <a:t>7.</a:t>
            </a:r>
            <a:r>
              <a:rPr lang="zh-CN" altLang="en-US" dirty="0">
                <a:ea typeface="宋体" charset="-122"/>
              </a:rPr>
              <a:t>材质与应用</a:t>
            </a:r>
            <a:r>
              <a:rPr lang="en-US" altLang="zh-CN" dirty="0">
                <a:ea typeface="宋体" charset="-122"/>
              </a:rPr>
              <a:t>:</a:t>
            </a:r>
            <a:endParaRPr lang="en-AU" altLang="zh-CN" dirty="0">
              <a:ea typeface="宋体" charset="-122"/>
            </a:endParaRPr>
          </a:p>
        </p:txBody>
      </p:sp>
      <p:sp>
        <p:nvSpPr>
          <p:cNvPr id="156675" name="Rectangle 3"/>
          <p:cNvSpPr>
            <a:spLocks noGrp="1" noChangeArrowheads="1"/>
          </p:cNvSpPr>
          <p:nvPr>
            <p:ph type="body" idx="1"/>
          </p:nvPr>
        </p:nvSpPr>
        <p:spPr>
          <a:xfrm>
            <a:off x="457200" y="981075"/>
            <a:ext cx="8435975" cy="5256213"/>
          </a:xfrm>
        </p:spPr>
        <p:txBody>
          <a:bodyPr/>
          <a:lstStyle/>
          <a:p>
            <a:pPr>
              <a:lnSpc>
                <a:spcPct val="110000"/>
              </a:lnSpc>
            </a:pPr>
            <a:r>
              <a:rPr lang="en-US" altLang="zh-CN" sz="2800">
                <a:ea typeface="宋体" charset="-122"/>
              </a:rPr>
              <a:t>NPO:</a:t>
            </a:r>
            <a:r>
              <a:rPr lang="zh-CN" altLang="en-US" sz="2400">
                <a:ea typeface="宋体" charset="-122"/>
              </a:rPr>
              <a:t>属</a:t>
            </a:r>
            <a:r>
              <a:rPr lang="en-US" altLang="zh-CN" sz="2400">
                <a:ea typeface="宋体" charset="-122"/>
              </a:rPr>
              <a:t>1</a:t>
            </a:r>
            <a:r>
              <a:rPr lang="zh-CN" altLang="en-US" sz="2400">
                <a:ea typeface="宋体" charset="-122"/>
              </a:rPr>
              <a:t>类陶瓷介质</a:t>
            </a:r>
            <a:r>
              <a:rPr lang="en-US" altLang="zh-CN" sz="2400">
                <a:ea typeface="宋体" charset="-122"/>
              </a:rPr>
              <a:t>,</a:t>
            </a:r>
            <a:r>
              <a:rPr lang="zh-CN" altLang="en-US" sz="2400">
                <a:ea typeface="宋体" charset="-122"/>
              </a:rPr>
              <a:t>电气性能最稳定</a:t>
            </a:r>
            <a:r>
              <a:rPr lang="en-US" altLang="zh-CN" sz="2400">
                <a:ea typeface="宋体" charset="-122"/>
              </a:rPr>
              <a:t>,</a:t>
            </a:r>
            <a:r>
              <a:rPr lang="zh-CN" altLang="en-US" sz="2400">
                <a:ea typeface="宋体" charset="-122"/>
              </a:rPr>
              <a:t>基本上不随温度</a:t>
            </a:r>
            <a:r>
              <a:rPr lang="zh-CN" altLang="en-US" sz="2800">
                <a:ea typeface="宋体" charset="-122"/>
              </a:rPr>
              <a:t>、</a:t>
            </a:r>
            <a:r>
              <a:rPr lang="zh-CN" altLang="en-US" sz="2400">
                <a:ea typeface="宋体" charset="-122"/>
              </a:rPr>
              <a:t>时间</a:t>
            </a:r>
            <a:r>
              <a:rPr lang="zh-CN" altLang="en-US" sz="2800">
                <a:ea typeface="宋体" charset="-122"/>
              </a:rPr>
              <a:t>、</a:t>
            </a:r>
            <a:r>
              <a:rPr lang="zh-CN" altLang="en-US" sz="2400">
                <a:ea typeface="宋体" charset="-122"/>
              </a:rPr>
              <a:t>电压的改变而改变</a:t>
            </a:r>
            <a:r>
              <a:rPr lang="en-US" altLang="zh-CN" sz="2400">
                <a:ea typeface="宋体" charset="-122"/>
              </a:rPr>
              <a:t>,</a:t>
            </a:r>
            <a:r>
              <a:rPr lang="zh-CN" altLang="en-US" sz="2400">
                <a:ea typeface="宋体" charset="-122"/>
              </a:rPr>
              <a:t>适用于对稳定性</a:t>
            </a:r>
            <a:r>
              <a:rPr lang="zh-CN" altLang="en-US" sz="2800">
                <a:ea typeface="宋体" charset="-122"/>
              </a:rPr>
              <a:t>、</a:t>
            </a:r>
            <a:r>
              <a:rPr lang="zh-CN" altLang="en-US" sz="2400">
                <a:ea typeface="宋体" charset="-122"/>
              </a:rPr>
              <a:t>可靠性要求较严格的场合</a:t>
            </a:r>
            <a:r>
              <a:rPr lang="en-US" altLang="zh-CN" sz="2400">
                <a:ea typeface="宋体" charset="-122"/>
              </a:rPr>
              <a:t>,</a:t>
            </a:r>
            <a:r>
              <a:rPr lang="zh-CN" altLang="en-US" sz="2400">
                <a:ea typeface="宋体" charset="-122"/>
              </a:rPr>
              <a:t>由于电气性能稳定</a:t>
            </a:r>
            <a:r>
              <a:rPr lang="en-US" altLang="zh-CN" sz="2800">
                <a:ea typeface="宋体" charset="-122"/>
              </a:rPr>
              <a:t>,</a:t>
            </a:r>
            <a:r>
              <a:rPr lang="en-US" altLang="zh-CN" sz="2400">
                <a:ea typeface="宋体" charset="-122"/>
              </a:rPr>
              <a:t>DF</a:t>
            </a:r>
            <a:r>
              <a:rPr lang="zh-CN" altLang="en-US" sz="2400">
                <a:ea typeface="宋体" charset="-122"/>
              </a:rPr>
              <a:t>值很小</a:t>
            </a:r>
            <a:r>
              <a:rPr lang="en-US" altLang="zh-CN" sz="2400">
                <a:ea typeface="宋体" charset="-122"/>
              </a:rPr>
              <a:t>,</a:t>
            </a:r>
            <a:r>
              <a:rPr lang="zh-CN" altLang="en-US" sz="2400">
                <a:ea typeface="宋体" charset="-122"/>
              </a:rPr>
              <a:t>可很好的工作在高频</a:t>
            </a:r>
            <a:r>
              <a:rPr lang="zh-CN" altLang="en-US" sz="2800">
                <a:ea typeface="宋体" charset="-122"/>
              </a:rPr>
              <a:t>、</a:t>
            </a:r>
            <a:r>
              <a:rPr lang="zh-CN" altLang="en-US" sz="2400">
                <a:ea typeface="宋体" charset="-122"/>
              </a:rPr>
              <a:t>特高频</a:t>
            </a:r>
            <a:r>
              <a:rPr lang="zh-CN" altLang="en-US" sz="2800">
                <a:ea typeface="宋体" charset="-122"/>
              </a:rPr>
              <a:t>、</a:t>
            </a:r>
            <a:r>
              <a:rPr lang="zh-CN" altLang="en-US" sz="2400">
                <a:ea typeface="宋体" charset="-122"/>
              </a:rPr>
              <a:t>甚高频频段</a:t>
            </a:r>
            <a:r>
              <a:rPr lang="en-US" altLang="zh-CN" sz="2400">
                <a:ea typeface="宋体" charset="-122"/>
              </a:rPr>
              <a:t>.</a:t>
            </a:r>
          </a:p>
          <a:p>
            <a:pPr>
              <a:lnSpc>
                <a:spcPct val="110000"/>
              </a:lnSpc>
            </a:pPr>
            <a:r>
              <a:rPr lang="en-US" altLang="zh-CN" sz="2800">
                <a:ea typeface="宋体" charset="-122"/>
              </a:rPr>
              <a:t>X7R:</a:t>
            </a:r>
            <a:r>
              <a:rPr lang="zh-CN" altLang="en-US" sz="2400">
                <a:ea typeface="宋体" charset="-122"/>
              </a:rPr>
              <a:t>属</a:t>
            </a:r>
            <a:r>
              <a:rPr lang="en-US" altLang="zh-CN" sz="2400">
                <a:ea typeface="宋体" charset="-122"/>
              </a:rPr>
              <a:t>2</a:t>
            </a:r>
            <a:r>
              <a:rPr lang="zh-CN" altLang="en-US" sz="2400">
                <a:ea typeface="宋体" charset="-122"/>
              </a:rPr>
              <a:t>类陶瓷介质</a:t>
            </a:r>
            <a:r>
              <a:rPr lang="en-US" altLang="zh-CN" sz="2400">
                <a:ea typeface="宋体" charset="-122"/>
              </a:rPr>
              <a:t>,</a:t>
            </a:r>
            <a:r>
              <a:rPr lang="zh-CN" altLang="en-US" sz="2400">
                <a:ea typeface="宋体" charset="-122"/>
              </a:rPr>
              <a:t>电气性能较稳定</a:t>
            </a:r>
            <a:r>
              <a:rPr lang="en-US" altLang="zh-CN" sz="2400">
                <a:ea typeface="宋体" charset="-122"/>
              </a:rPr>
              <a:t>,</a:t>
            </a:r>
            <a:r>
              <a:rPr lang="zh-CN" altLang="en-US" sz="2400">
                <a:ea typeface="宋体" charset="-122"/>
              </a:rPr>
              <a:t> 随温度、时间、电压的改变</a:t>
            </a:r>
            <a:r>
              <a:rPr lang="en-US" altLang="zh-CN" sz="2400">
                <a:ea typeface="宋体" charset="-122"/>
              </a:rPr>
              <a:t>,</a:t>
            </a:r>
            <a:r>
              <a:rPr lang="zh-CN" altLang="en-US" sz="2400">
                <a:ea typeface="宋体" charset="-122"/>
              </a:rPr>
              <a:t>其特性变化不明显</a:t>
            </a:r>
            <a:r>
              <a:rPr lang="en-US" altLang="zh-CN" sz="2400">
                <a:ea typeface="宋体" charset="-122"/>
              </a:rPr>
              <a:t>.</a:t>
            </a:r>
            <a:r>
              <a:rPr lang="zh-CN" altLang="en-US" sz="2400">
                <a:ea typeface="宋体" charset="-122"/>
              </a:rPr>
              <a:t>适用于要求较高的耦合</a:t>
            </a:r>
            <a:r>
              <a:rPr lang="zh-CN" altLang="en-US" sz="2800">
                <a:ea typeface="宋体" charset="-122"/>
              </a:rPr>
              <a:t>、</a:t>
            </a:r>
            <a:r>
              <a:rPr lang="zh-CN" altLang="en-US" sz="2400">
                <a:ea typeface="宋体" charset="-122"/>
              </a:rPr>
              <a:t>旁路</a:t>
            </a:r>
            <a:r>
              <a:rPr lang="zh-CN" altLang="en-US" sz="2800">
                <a:ea typeface="宋体" charset="-122"/>
              </a:rPr>
              <a:t>、</a:t>
            </a:r>
            <a:r>
              <a:rPr lang="zh-CN" altLang="en-US" sz="2400">
                <a:ea typeface="宋体" charset="-122"/>
              </a:rPr>
              <a:t>滤波电路及</a:t>
            </a:r>
            <a:r>
              <a:rPr lang="en-US" altLang="zh-CN" sz="2400">
                <a:ea typeface="宋体" charset="-122"/>
              </a:rPr>
              <a:t>10</a:t>
            </a:r>
            <a:r>
              <a:rPr lang="zh-CN" altLang="en-US" sz="2400">
                <a:ea typeface="宋体" charset="-122"/>
              </a:rPr>
              <a:t>兆以下的中频场合</a:t>
            </a:r>
            <a:r>
              <a:rPr lang="en-US" altLang="zh-CN" sz="2400">
                <a:ea typeface="宋体" charset="-122"/>
              </a:rPr>
              <a:t>.</a:t>
            </a:r>
          </a:p>
          <a:p>
            <a:pPr>
              <a:lnSpc>
                <a:spcPct val="110000"/>
              </a:lnSpc>
            </a:pPr>
            <a:r>
              <a:rPr lang="en-US" altLang="zh-CN" sz="2800">
                <a:ea typeface="宋体" charset="-122"/>
              </a:rPr>
              <a:t>Y5V(Z5U):</a:t>
            </a:r>
            <a:r>
              <a:rPr lang="zh-CN" altLang="en-US" sz="2400">
                <a:ea typeface="宋体" charset="-122"/>
              </a:rPr>
              <a:t>属</a:t>
            </a:r>
            <a:r>
              <a:rPr lang="en-US" altLang="zh-CN" sz="2400">
                <a:ea typeface="宋体" charset="-122"/>
              </a:rPr>
              <a:t>2</a:t>
            </a:r>
            <a:r>
              <a:rPr lang="zh-CN" altLang="en-US" sz="2400">
                <a:ea typeface="宋体" charset="-122"/>
              </a:rPr>
              <a:t>类陶瓷介质</a:t>
            </a:r>
            <a:r>
              <a:rPr lang="en-US" altLang="zh-CN" sz="2400">
                <a:ea typeface="宋体" charset="-122"/>
              </a:rPr>
              <a:t>,</a:t>
            </a:r>
            <a:r>
              <a:rPr lang="zh-CN" altLang="en-US" sz="2400">
                <a:ea typeface="宋体" charset="-122"/>
              </a:rPr>
              <a:t>具有很高的介电常数</a:t>
            </a:r>
            <a:r>
              <a:rPr lang="en-US" altLang="zh-CN" sz="2400">
                <a:ea typeface="宋体" charset="-122"/>
              </a:rPr>
              <a:t>,</a:t>
            </a:r>
            <a:r>
              <a:rPr lang="zh-CN" altLang="en-US" sz="2400">
                <a:ea typeface="宋体" charset="-122"/>
              </a:rPr>
              <a:t>常用于生产小体积</a:t>
            </a:r>
            <a:r>
              <a:rPr lang="en-US" altLang="zh-CN" sz="2400">
                <a:ea typeface="宋体" charset="-122"/>
              </a:rPr>
              <a:t>,</a:t>
            </a:r>
            <a:r>
              <a:rPr lang="zh-CN" altLang="en-US" sz="2400">
                <a:ea typeface="宋体" charset="-122"/>
              </a:rPr>
              <a:t>大容量的电容器</a:t>
            </a:r>
            <a:r>
              <a:rPr lang="en-US" altLang="zh-CN" sz="2400">
                <a:ea typeface="宋体" charset="-122"/>
              </a:rPr>
              <a:t>,</a:t>
            </a:r>
            <a:r>
              <a:rPr lang="zh-CN" altLang="en-US" sz="2400">
                <a:ea typeface="宋体" charset="-122"/>
              </a:rPr>
              <a:t>其容量随温度改变比较明显</a:t>
            </a:r>
            <a:r>
              <a:rPr lang="en-US" altLang="zh-CN" sz="2400">
                <a:ea typeface="宋体" charset="-122"/>
              </a:rPr>
              <a:t>.</a:t>
            </a:r>
            <a:r>
              <a:rPr lang="zh-CN" altLang="en-US" sz="2400">
                <a:ea typeface="宋体" charset="-122"/>
              </a:rPr>
              <a:t>但成本较低</a:t>
            </a:r>
            <a:r>
              <a:rPr lang="en-US" altLang="zh-CN" sz="2400">
                <a:ea typeface="宋体" charset="-122"/>
              </a:rPr>
              <a:t>,</a:t>
            </a:r>
            <a:r>
              <a:rPr lang="zh-CN" altLang="en-US" sz="2400">
                <a:ea typeface="宋体" charset="-122"/>
              </a:rPr>
              <a:t>仍广泛用于对容量</a:t>
            </a:r>
            <a:r>
              <a:rPr lang="en-US" altLang="zh-CN" sz="2400">
                <a:ea typeface="宋体" charset="-122"/>
              </a:rPr>
              <a:t>,</a:t>
            </a:r>
            <a:r>
              <a:rPr lang="zh-CN" altLang="en-US" sz="2400">
                <a:ea typeface="宋体" charset="-122"/>
              </a:rPr>
              <a:t>损耗要求不高的耦合</a:t>
            </a:r>
            <a:r>
              <a:rPr lang="zh-CN" altLang="en-US" sz="2800">
                <a:ea typeface="宋体" charset="-122"/>
              </a:rPr>
              <a:t>、</a:t>
            </a:r>
            <a:r>
              <a:rPr lang="zh-CN" altLang="en-US" sz="2400">
                <a:ea typeface="宋体" charset="-122"/>
              </a:rPr>
              <a:t>滤波</a:t>
            </a:r>
            <a:r>
              <a:rPr lang="zh-CN" altLang="en-US" sz="2800">
                <a:ea typeface="宋体" charset="-122"/>
              </a:rPr>
              <a:t>、</a:t>
            </a:r>
            <a:r>
              <a:rPr lang="zh-CN" altLang="en-US" sz="2400">
                <a:ea typeface="宋体" charset="-122"/>
              </a:rPr>
              <a:t>旁路等电路场合</a:t>
            </a:r>
            <a:r>
              <a:rPr lang="en-US" altLang="zh-CN" sz="2400">
                <a:ea typeface="宋体" charset="-122"/>
              </a:rPr>
              <a:t>.</a:t>
            </a:r>
            <a:endParaRPr lang="en-AU" altLang="zh-CN" sz="2400">
              <a:ea typeface="宋体" charset="-122"/>
            </a:endParaRPr>
          </a:p>
        </p:txBody>
      </p:sp>
    </p:spTree>
    <p:extLst>
      <p:ext uri="{BB962C8B-B14F-4D97-AF65-F5344CB8AC3E}">
        <p14:creationId xmlns:p14="http://schemas.microsoft.com/office/powerpoint/2010/main" val="2844947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 calcmode="lin" valueType="num">
                                      <p:cBhvr>
                                        <p:cTn id="7" dur="500" fill="hold"/>
                                        <p:tgtEl>
                                          <p:spTgt spid="1566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66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nodeType="clickEffect">
                                  <p:stCondLst>
                                    <p:cond delay="0"/>
                                  </p:stCondLst>
                                  <p:childTnLst>
                                    <p:set>
                                      <p:cBhvr>
                                        <p:cTn id="12" dur="1" fill="hold">
                                          <p:stCondLst>
                                            <p:cond delay="0"/>
                                          </p:stCondLst>
                                        </p:cTn>
                                        <p:tgtEl>
                                          <p:spTgt spid="156675">
                                            <p:txEl>
                                              <p:pRg st="1" end="1"/>
                                            </p:txEl>
                                          </p:spTgt>
                                        </p:tgtEl>
                                        <p:attrNameLst>
                                          <p:attrName>style.visibility</p:attrName>
                                        </p:attrNameLst>
                                      </p:cBhvr>
                                      <p:to>
                                        <p:strVal val="visible"/>
                                      </p:to>
                                    </p:set>
                                    <p:anim calcmode="lin" valueType="num">
                                      <p:cBhvr>
                                        <p:cTn id="13" dur="1000" fill="hold"/>
                                        <p:tgtEl>
                                          <p:spTgt spid="156675">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1566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5667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156675">
                                            <p:txEl>
                                              <p:pRg st="2" end="2"/>
                                            </p:txEl>
                                          </p:spTgt>
                                        </p:tgtEl>
                                        <p:attrNameLst>
                                          <p:attrName>style.visibility</p:attrName>
                                        </p:attrNameLst>
                                      </p:cBhvr>
                                      <p:to>
                                        <p:strVal val="visible"/>
                                      </p:to>
                                    </p:set>
                                    <p:anim calcmode="lin" valueType="num">
                                      <p:cBhvr>
                                        <p:cTn id="20" dur="1000" fill="hold"/>
                                        <p:tgtEl>
                                          <p:spTgt spid="156675">
                                            <p:txEl>
                                              <p:pRg st="2" end="2"/>
                                            </p:txEl>
                                          </p:spTgt>
                                        </p:tgtEl>
                                        <p:attrNameLst>
                                          <p:attrName>ppt_w</p:attrName>
                                        </p:attrNameLst>
                                      </p:cBhvr>
                                      <p:tavLst>
                                        <p:tav tm="0">
                                          <p:val>
                                            <p:strVal val="#ppt_w+.3"/>
                                          </p:val>
                                        </p:tav>
                                        <p:tav tm="100000">
                                          <p:val>
                                            <p:strVal val="#ppt_w"/>
                                          </p:val>
                                        </p:tav>
                                      </p:tavLst>
                                    </p:anim>
                                    <p:anim calcmode="lin" valueType="num">
                                      <p:cBhvr>
                                        <p:cTn id="21" dur="1000" fill="hold"/>
                                        <p:tgtEl>
                                          <p:spTgt spid="156675">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156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4853A35E-4C64-4A4E-B78C-8CA1869C6165}" type="slidenum">
              <a:rPr lang="zh-CN" altLang="en-AU"/>
              <a:pPr/>
              <a:t>25</a:t>
            </a:fld>
            <a:endParaRPr lang="en-AU" altLang="zh-CN"/>
          </a:p>
        </p:txBody>
      </p:sp>
      <p:sp>
        <p:nvSpPr>
          <p:cNvPr id="138243" name="Rectangle 3"/>
          <p:cNvSpPr>
            <a:spLocks noGrp="1" noChangeArrowheads="1"/>
          </p:cNvSpPr>
          <p:nvPr>
            <p:ph type="body" idx="1"/>
          </p:nvPr>
        </p:nvSpPr>
        <p:spPr>
          <a:xfrm>
            <a:off x="457200" y="2071389"/>
            <a:ext cx="8229600" cy="4525963"/>
          </a:xfrm>
        </p:spPr>
        <p:txBody>
          <a:bodyPr/>
          <a:lstStyle/>
          <a:p>
            <a:pPr algn="ctr">
              <a:buFontTx/>
              <a:buNone/>
            </a:pPr>
            <a:r>
              <a:rPr lang="zh-CN" altLang="en-US" sz="8000" dirty="0">
                <a:ea typeface="宋体" charset="-122"/>
              </a:rPr>
              <a:t>电感器</a:t>
            </a:r>
            <a:r>
              <a:rPr lang="en-US" altLang="zh-CN" sz="8000" dirty="0">
                <a:ea typeface="宋体" charset="-122"/>
              </a:rPr>
              <a:t>&amp;</a:t>
            </a:r>
            <a:r>
              <a:rPr lang="zh-CN" altLang="en-US" sz="8000" dirty="0">
                <a:ea typeface="宋体" charset="-122"/>
              </a:rPr>
              <a:t>磁珠</a:t>
            </a:r>
            <a:endParaRPr lang="zh-CN" altLang="en-AU" sz="8000" dirty="0">
              <a:ea typeface="宋体" charset="-122"/>
            </a:endParaRPr>
          </a:p>
        </p:txBody>
      </p:sp>
    </p:spTree>
    <p:extLst>
      <p:ext uri="{BB962C8B-B14F-4D97-AF65-F5344CB8AC3E}">
        <p14:creationId xmlns:p14="http://schemas.microsoft.com/office/powerpoint/2010/main" val="4025927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fade">
                                      <p:cBhvr>
                                        <p:cTn id="7" dur="770" decel="100000"/>
                                        <p:tgtEl>
                                          <p:spTgt spid="138243">
                                            <p:txEl>
                                              <p:pRg st="0" end="0"/>
                                            </p:txEl>
                                          </p:spTgt>
                                        </p:tgtEl>
                                      </p:cBhvr>
                                    </p:animEffect>
                                    <p:animScale>
                                      <p:cBhvr>
                                        <p:cTn id="8" dur="770" decel="100000"/>
                                        <p:tgtEl>
                                          <p:spTgt spid="138243">
                                            <p:txEl>
                                              <p:pRg st="0" end="0"/>
                                            </p:txEl>
                                          </p:spTgt>
                                        </p:tgtEl>
                                      </p:cBhvr>
                                      <p:from x="10000" y="10000"/>
                                      <p:to x="200000" y="450000"/>
                                    </p:animScale>
                                    <p:animScale>
                                      <p:cBhvr>
                                        <p:cTn id="9" dur="1230" accel="100000" fill="hold">
                                          <p:stCondLst>
                                            <p:cond delay="770"/>
                                          </p:stCondLst>
                                        </p:cTn>
                                        <p:tgtEl>
                                          <p:spTgt spid="138243">
                                            <p:txEl>
                                              <p:pRg st="0" end="0"/>
                                            </p:txEl>
                                          </p:spTgt>
                                        </p:tgtEl>
                                      </p:cBhvr>
                                      <p:from x="200000" y="450000"/>
                                      <p:to x="100000" y="100000"/>
                                    </p:animScale>
                                    <p:set>
                                      <p:cBhvr>
                                        <p:cTn id="10" dur="770" fill="hold"/>
                                        <p:tgtEl>
                                          <p:spTgt spid="138243">
                                            <p:txEl>
                                              <p:pRg st="0" end="0"/>
                                            </p:txEl>
                                          </p:spTgt>
                                        </p:tgtEl>
                                        <p:attrNameLst>
                                          <p:attrName>ppt_x</p:attrName>
                                        </p:attrNameLst>
                                      </p:cBhvr>
                                      <p:to>
                                        <p:strVal val="(0.5)"/>
                                      </p:to>
                                    </p:set>
                                    <p:anim from="(0.5)" to="(#ppt_x)" calcmode="lin" valueType="num">
                                      <p:cBhvr>
                                        <p:cTn id="11" dur="1230" accel="100000" fill="hold">
                                          <p:stCondLst>
                                            <p:cond delay="770"/>
                                          </p:stCondLst>
                                        </p:cTn>
                                        <p:tgtEl>
                                          <p:spTgt spid="138243">
                                            <p:txEl>
                                              <p:pRg st="0" end="0"/>
                                            </p:txEl>
                                          </p:spTgt>
                                        </p:tgtEl>
                                        <p:attrNameLst>
                                          <p:attrName>ppt_x</p:attrName>
                                        </p:attrNameLst>
                                      </p:cBhvr>
                                    </p:anim>
                                    <p:set>
                                      <p:cBhvr>
                                        <p:cTn id="12" dur="770" fill="hold"/>
                                        <p:tgtEl>
                                          <p:spTgt spid="13824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3824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CA229530-151F-412E-92AD-62AF054D80EC}" type="slidenum">
              <a:rPr lang="zh-CN" altLang="en-AU"/>
              <a:pPr/>
              <a:t>26</a:t>
            </a:fld>
            <a:endParaRPr lang="en-AU" altLang="zh-CN"/>
          </a:p>
        </p:txBody>
      </p:sp>
      <p:sp>
        <p:nvSpPr>
          <p:cNvPr id="67587" name="Rectangle 3"/>
          <p:cNvSpPr>
            <a:spLocks noGrp="1" noChangeArrowheads="1"/>
          </p:cNvSpPr>
          <p:nvPr>
            <p:ph type="body" idx="1"/>
          </p:nvPr>
        </p:nvSpPr>
        <p:spPr>
          <a:xfrm>
            <a:off x="395536" y="1054248"/>
            <a:ext cx="8229600" cy="5399088"/>
          </a:xfrm>
        </p:spPr>
        <p:txBody>
          <a:bodyPr/>
          <a:lstStyle/>
          <a:p>
            <a:pPr>
              <a:buFontTx/>
              <a:buNone/>
            </a:pPr>
            <a:r>
              <a:rPr lang="en-US" altLang="zh-CN" sz="4400" dirty="0">
                <a:ea typeface="宋体" charset="-122"/>
              </a:rPr>
              <a:t>1.</a:t>
            </a:r>
            <a:r>
              <a:rPr lang="zh-CN" altLang="en-US" sz="4400" dirty="0">
                <a:ea typeface="宋体" charset="-122"/>
              </a:rPr>
              <a:t>概念</a:t>
            </a:r>
            <a:r>
              <a:rPr lang="en-US" altLang="zh-CN" sz="4400" dirty="0">
                <a:ea typeface="宋体" charset="-122"/>
              </a:rPr>
              <a:t>:</a:t>
            </a:r>
          </a:p>
          <a:p>
            <a:pPr>
              <a:buFontTx/>
              <a:buNone/>
            </a:pPr>
            <a:r>
              <a:rPr lang="en-US" altLang="zh-CN" dirty="0">
                <a:ea typeface="宋体" charset="-122"/>
              </a:rPr>
              <a:t>	</a:t>
            </a:r>
            <a:r>
              <a:rPr lang="zh-CN" altLang="en-US" dirty="0">
                <a:latin typeface="標楷體" pitchFamily="65" charset="-120"/>
                <a:ea typeface="標楷體" pitchFamily="65" charset="-120"/>
              </a:rPr>
              <a:t>能产生电感作用的元件统称为电感原件</a:t>
            </a:r>
            <a:r>
              <a:rPr lang="en-US" altLang="zh-CN" dirty="0">
                <a:latin typeface="標楷體" pitchFamily="65" charset="-120"/>
                <a:ea typeface="標楷體" pitchFamily="65" charset="-120"/>
              </a:rPr>
              <a:t>.</a:t>
            </a:r>
          </a:p>
          <a:p>
            <a:pPr>
              <a:buFontTx/>
              <a:buNone/>
            </a:pPr>
            <a:endParaRPr lang="en-US" altLang="zh-CN" dirty="0">
              <a:ea typeface="宋体" charset="-122"/>
            </a:endParaRPr>
          </a:p>
          <a:p>
            <a:pPr>
              <a:buFontTx/>
              <a:buNone/>
            </a:pPr>
            <a:r>
              <a:rPr lang="zh-CN" altLang="en-US" dirty="0">
                <a:ea typeface="宋体" charset="-122"/>
              </a:rPr>
              <a:t>	作用</a:t>
            </a:r>
            <a:r>
              <a:rPr lang="en-US" altLang="zh-CN" dirty="0">
                <a:ea typeface="宋体" charset="-122"/>
              </a:rPr>
              <a:t>:</a:t>
            </a:r>
          </a:p>
          <a:p>
            <a:pPr>
              <a:buFontTx/>
              <a:buNone/>
            </a:pPr>
            <a:r>
              <a:rPr lang="zh-CN" altLang="en-US" dirty="0">
                <a:ea typeface="宋体" charset="-122"/>
              </a:rPr>
              <a:t>	阻交流通直流</a:t>
            </a:r>
            <a:r>
              <a:rPr lang="en-US" altLang="zh-CN" dirty="0">
                <a:ea typeface="宋体" charset="-122"/>
              </a:rPr>
              <a:t>,</a:t>
            </a:r>
            <a:r>
              <a:rPr lang="zh-CN" altLang="en-US" dirty="0">
                <a:ea typeface="宋体" charset="-122"/>
              </a:rPr>
              <a:t>阻高频通低频</a:t>
            </a:r>
            <a:r>
              <a:rPr lang="en-US" altLang="zh-CN" dirty="0">
                <a:ea typeface="宋体" charset="-122"/>
              </a:rPr>
              <a:t>(</a:t>
            </a:r>
            <a:r>
              <a:rPr lang="zh-CN" altLang="en-US" dirty="0">
                <a:ea typeface="宋体" charset="-122"/>
              </a:rPr>
              <a:t>滤波</a:t>
            </a:r>
            <a:r>
              <a:rPr lang="en-US" altLang="zh-CN" dirty="0">
                <a:ea typeface="宋体" charset="-122"/>
              </a:rPr>
              <a:t>)</a:t>
            </a:r>
            <a:endParaRPr lang="en-AU" altLang="zh-CN" dirty="0">
              <a:ea typeface="宋体" charset="-122"/>
            </a:endParaRPr>
          </a:p>
        </p:txBody>
      </p:sp>
    </p:spTree>
    <p:extLst>
      <p:ext uri="{BB962C8B-B14F-4D97-AF65-F5344CB8AC3E}">
        <p14:creationId xmlns:p14="http://schemas.microsoft.com/office/powerpoint/2010/main" val="1799738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67587">
                                            <p:txEl>
                                              <p:pRg st="1" end="1"/>
                                            </p:txEl>
                                          </p:spTgt>
                                        </p:tgtEl>
                                        <p:attrNameLst>
                                          <p:attrName>style.visibility</p:attrName>
                                        </p:attrNameLst>
                                      </p:cBhvr>
                                      <p:to>
                                        <p:strVal val="visible"/>
                                      </p:to>
                                    </p:set>
                                    <p:animEffect transition="in" filter="fade">
                                      <p:cBhvr>
                                        <p:cTn id="7" dur="1000"/>
                                        <p:tgtEl>
                                          <p:spTgt spid="67587">
                                            <p:txEl>
                                              <p:pRg st="1" end="1"/>
                                            </p:txEl>
                                          </p:spTgt>
                                        </p:tgtEl>
                                      </p:cBhvr>
                                    </p:animEffect>
                                    <p:anim calcmode="lin" valueType="num">
                                      <p:cBhvr>
                                        <p:cTn id="8" dur="1000" fill="hold"/>
                                        <p:tgtEl>
                                          <p:spTgt spid="67587">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675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nodeType="clickEffect">
                                  <p:stCondLst>
                                    <p:cond delay="0"/>
                                  </p:stCondLst>
                                  <p:childTnLst>
                                    <p:set>
                                      <p:cBhvr>
                                        <p:cTn id="13" dur="1" fill="hold">
                                          <p:stCondLst>
                                            <p:cond delay="0"/>
                                          </p:stCondLst>
                                        </p:cTn>
                                        <p:tgtEl>
                                          <p:spTgt spid="67587">
                                            <p:txEl>
                                              <p:pRg st="3" end="3"/>
                                            </p:txEl>
                                          </p:spTgt>
                                        </p:tgtEl>
                                        <p:attrNameLst>
                                          <p:attrName>style.visibility</p:attrName>
                                        </p:attrNameLst>
                                      </p:cBhvr>
                                      <p:to>
                                        <p:strVal val="visible"/>
                                      </p:to>
                                    </p:set>
                                    <p:anim calcmode="lin" valueType="num">
                                      <p:cBhvr>
                                        <p:cTn id="14" dur="500" fill="hold"/>
                                        <p:tgtEl>
                                          <p:spTgt spid="67587">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6758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8" presetClass="entr" presetSubtype="0" accel="50000" fill="hold" nodeType="clickEffect">
                                  <p:stCondLst>
                                    <p:cond delay="0"/>
                                  </p:stCondLst>
                                  <p:iterate type="lt">
                                    <p:tmPct val="50000"/>
                                  </p:iterate>
                                  <p:childTnLst>
                                    <p:set>
                                      <p:cBhvr>
                                        <p:cTn id="19" dur="1" fill="hold">
                                          <p:stCondLst>
                                            <p:cond delay="0"/>
                                          </p:stCondLst>
                                        </p:cTn>
                                        <p:tgtEl>
                                          <p:spTgt spid="67587">
                                            <p:txEl>
                                              <p:pRg st="4" end="4"/>
                                            </p:txEl>
                                          </p:spTgt>
                                        </p:tgtEl>
                                        <p:attrNameLst>
                                          <p:attrName>style.visibility</p:attrName>
                                        </p:attrNameLst>
                                      </p:cBhvr>
                                      <p:to>
                                        <p:strVal val="visible"/>
                                      </p:to>
                                    </p:set>
                                    <p:set>
                                      <p:cBhvr>
                                        <p:cTn id="20" dur="455" fill="hold">
                                          <p:stCondLst>
                                            <p:cond delay="0"/>
                                          </p:stCondLst>
                                        </p:cTn>
                                        <p:tgtEl>
                                          <p:spTgt spid="67587">
                                            <p:txEl>
                                              <p:pRg st="4" end="4"/>
                                            </p:txEl>
                                          </p:spTgt>
                                        </p:tgtEl>
                                        <p:attrNameLst>
                                          <p:attrName>style.rotation</p:attrName>
                                        </p:attrNameLst>
                                      </p:cBhvr>
                                      <p:to>
                                        <p:strVal val="-45.0"/>
                                      </p:to>
                                    </p:set>
                                    <p:anim calcmode="lin" valueType="num">
                                      <p:cBhvr>
                                        <p:cTn id="21" dur="455" fill="hold">
                                          <p:stCondLst>
                                            <p:cond delay="455"/>
                                          </p:stCondLst>
                                        </p:cTn>
                                        <p:tgtEl>
                                          <p:spTgt spid="67587">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67587">
                                            <p:txEl>
                                              <p:pRg st="4" end="4"/>
                                            </p:txEl>
                                          </p:spTgt>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67587">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67587">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45454EF7-FF5A-425B-8177-CAA6A1775253}" type="slidenum">
              <a:rPr lang="zh-CN" altLang="en-AU"/>
              <a:pPr/>
              <a:t>27</a:t>
            </a:fld>
            <a:endParaRPr lang="en-AU" altLang="zh-CN"/>
          </a:p>
        </p:txBody>
      </p:sp>
      <p:sp>
        <p:nvSpPr>
          <p:cNvPr id="68610" name="Rectangle 2"/>
          <p:cNvSpPr>
            <a:spLocks noGrp="1" noChangeArrowheads="1"/>
          </p:cNvSpPr>
          <p:nvPr>
            <p:ph type="title"/>
          </p:nvPr>
        </p:nvSpPr>
        <p:spPr>
          <a:xfrm>
            <a:off x="250825" y="292100"/>
            <a:ext cx="8435975" cy="833438"/>
          </a:xfrm>
        </p:spPr>
        <p:txBody>
          <a:bodyPr/>
          <a:lstStyle/>
          <a:p>
            <a:pPr algn="l"/>
            <a:r>
              <a:rPr lang="en-US" altLang="zh-CN" dirty="0">
                <a:ea typeface="宋体" charset="-122"/>
              </a:rPr>
              <a:t>2.</a:t>
            </a:r>
            <a:r>
              <a:rPr lang="zh-CN" altLang="en-US" dirty="0">
                <a:ea typeface="宋体" charset="-122"/>
              </a:rPr>
              <a:t>电感器的分类</a:t>
            </a:r>
            <a:r>
              <a:rPr lang="en-US" altLang="zh-CN" dirty="0">
                <a:ea typeface="宋体" charset="-122"/>
              </a:rPr>
              <a:t>:</a:t>
            </a:r>
            <a:endParaRPr lang="en-AU" altLang="zh-CN" dirty="0">
              <a:ea typeface="宋体" charset="-122"/>
            </a:endParaRPr>
          </a:p>
        </p:txBody>
      </p:sp>
      <p:sp>
        <p:nvSpPr>
          <p:cNvPr id="68611" name="Rectangle 3"/>
          <p:cNvSpPr>
            <a:spLocks noGrp="1" noChangeArrowheads="1"/>
          </p:cNvSpPr>
          <p:nvPr>
            <p:ph type="body" idx="1"/>
          </p:nvPr>
        </p:nvSpPr>
        <p:spPr>
          <a:xfrm>
            <a:off x="323850" y="1125538"/>
            <a:ext cx="8640763" cy="4894262"/>
          </a:xfrm>
        </p:spPr>
        <p:txBody>
          <a:bodyPr/>
          <a:lstStyle/>
          <a:p>
            <a:pPr>
              <a:lnSpc>
                <a:spcPct val="120000"/>
              </a:lnSpc>
              <a:buFontTx/>
              <a:buNone/>
            </a:pPr>
            <a:r>
              <a:rPr lang="en-US" altLang="zh-CN" sz="2800">
                <a:latin typeface="標楷體" pitchFamily="65" charset="-120"/>
                <a:ea typeface="標楷體" pitchFamily="65" charset="-120"/>
              </a:rPr>
              <a:t>a.</a:t>
            </a:r>
            <a:r>
              <a:rPr lang="zh-TW" altLang="en-US" sz="2800">
                <a:latin typeface="標楷體" pitchFamily="65" charset="-120"/>
                <a:ea typeface="標楷體" pitchFamily="65" charset="-120"/>
              </a:rPr>
              <a:t>按导磁体性质分类</a:t>
            </a:r>
            <a:r>
              <a:rPr lang="en-US" altLang="zh-TW" sz="2800">
                <a:latin typeface="標楷體" pitchFamily="65" charset="-120"/>
                <a:ea typeface="標楷體" pitchFamily="65" charset="-120"/>
              </a:rPr>
              <a:t>:</a:t>
            </a:r>
            <a:r>
              <a:rPr lang="zh-TW" altLang="en-US" sz="2800">
                <a:latin typeface="標楷體" pitchFamily="65" charset="-120"/>
                <a:ea typeface="標楷體" pitchFamily="65" charset="-120"/>
              </a:rPr>
              <a:t>空芯线圈</a:t>
            </a:r>
            <a:r>
              <a:rPr lang="zh-CN" altLang="en-US" sz="2800">
                <a:ea typeface="宋体" charset="-122"/>
              </a:rPr>
              <a:t>、</a:t>
            </a:r>
            <a:r>
              <a:rPr lang="zh-TW" altLang="en-US" sz="2800">
                <a:latin typeface="標楷體" pitchFamily="65" charset="-120"/>
                <a:ea typeface="標楷體" pitchFamily="65" charset="-120"/>
              </a:rPr>
              <a:t>铁氧体线圈</a:t>
            </a:r>
            <a:r>
              <a:rPr lang="zh-CN" altLang="en-US" sz="2800">
                <a:ea typeface="宋体" charset="-122"/>
              </a:rPr>
              <a:t>、</a:t>
            </a:r>
            <a:r>
              <a:rPr lang="zh-TW" altLang="en-US" sz="2800">
                <a:latin typeface="標楷體" pitchFamily="65" charset="-120"/>
                <a:ea typeface="標楷體" pitchFamily="65" charset="-120"/>
              </a:rPr>
              <a:t>铁芯线圈</a:t>
            </a:r>
            <a:r>
              <a:rPr lang="zh-CN" altLang="en-US" sz="2800">
                <a:ea typeface="宋体" charset="-122"/>
              </a:rPr>
              <a:t>、</a:t>
            </a:r>
            <a:r>
              <a:rPr lang="zh-TW" altLang="en-US" sz="2800">
                <a:latin typeface="標楷體" pitchFamily="65" charset="-120"/>
                <a:ea typeface="標楷體" pitchFamily="65" charset="-120"/>
              </a:rPr>
              <a:t>铜芯线圈</a:t>
            </a:r>
            <a:r>
              <a:rPr lang="en-US" altLang="zh-TW" sz="2800">
                <a:latin typeface="標楷體" pitchFamily="65" charset="-120"/>
                <a:ea typeface="標楷體" pitchFamily="65" charset="-120"/>
              </a:rPr>
              <a:t>.</a:t>
            </a:r>
            <a:endParaRPr lang="en-US" altLang="zh-CN" sz="2800">
              <a:latin typeface="標楷體" pitchFamily="65" charset="-120"/>
              <a:ea typeface="標楷體" pitchFamily="65" charset="-120"/>
            </a:endParaRPr>
          </a:p>
          <a:p>
            <a:pPr>
              <a:lnSpc>
                <a:spcPct val="120000"/>
              </a:lnSpc>
              <a:buFontTx/>
              <a:buNone/>
            </a:pPr>
            <a:endParaRPr lang="en-US" altLang="zh-TW" sz="2800">
              <a:latin typeface="標楷體" pitchFamily="65" charset="-120"/>
              <a:ea typeface="標楷體" pitchFamily="65" charset="-120"/>
            </a:endParaRPr>
          </a:p>
          <a:p>
            <a:pPr>
              <a:lnSpc>
                <a:spcPct val="120000"/>
              </a:lnSpc>
              <a:buFontTx/>
              <a:buNone/>
            </a:pPr>
            <a:r>
              <a:rPr lang="en-US" altLang="zh-CN" sz="2800">
                <a:latin typeface="標楷體" pitchFamily="65" charset="-120"/>
                <a:ea typeface="標楷體" pitchFamily="65" charset="-120"/>
              </a:rPr>
              <a:t>b.</a:t>
            </a:r>
            <a:r>
              <a:rPr lang="zh-TW" altLang="en-US" sz="2800">
                <a:latin typeface="標楷體" pitchFamily="65" charset="-120"/>
                <a:ea typeface="標楷體" pitchFamily="65" charset="-120"/>
              </a:rPr>
              <a:t>按工作性质分类</a:t>
            </a:r>
            <a:r>
              <a:rPr lang="en-US" altLang="zh-TW" sz="2800">
                <a:latin typeface="標楷體" pitchFamily="65" charset="-120"/>
                <a:ea typeface="標楷體" pitchFamily="65" charset="-120"/>
              </a:rPr>
              <a:t>:</a:t>
            </a:r>
            <a:r>
              <a:rPr lang="zh-TW" altLang="en-US" sz="2800">
                <a:latin typeface="標楷體" pitchFamily="65" charset="-120"/>
                <a:ea typeface="標楷體" pitchFamily="65" charset="-120"/>
              </a:rPr>
              <a:t>天线线圈</a:t>
            </a:r>
            <a:r>
              <a:rPr lang="zh-CN" altLang="en-US" sz="2800">
                <a:ea typeface="宋体" charset="-122"/>
              </a:rPr>
              <a:t>、</a:t>
            </a:r>
            <a:r>
              <a:rPr lang="zh-TW" altLang="en-US" sz="2800">
                <a:latin typeface="標楷體" pitchFamily="65" charset="-120"/>
                <a:ea typeface="標楷體" pitchFamily="65" charset="-120"/>
              </a:rPr>
              <a:t>振荡线圈</a:t>
            </a:r>
            <a:r>
              <a:rPr lang="zh-CN" altLang="en-US" sz="2800">
                <a:ea typeface="宋体" charset="-122"/>
              </a:rPr>
              <a:t>、</a:t>
            </a:r>
            <a:r>
              <a:rPr lang="zh-TW" altLang="en-US" sz="2800">
                <a:latin typeface="標楷體" pitchFamily="65" charset="-120"/>
                <a:ea typeface="標楷體" pitchFamily="65" charset="-120"/>
              </a:rPr>
              <a:t>扼流线圈</a:t>
            </a:r>
            <a:r>
              <a:rPr lang="zh-CN" altLang="en-US" sz="2800">
                <a:ea typeface="宋体" charset="-122"/>
              </a:rPr>
              <a:t>、</a:t>
            </a:r>
            <a:r>
              <a:rPr lang="zh-TW" altLang="en-US" sz="2800">
                <a:latin typeface="標楷體" pitchFamily="65" charset="-120"/>
                <a:ea typeface="標楷體" pitchFamily="65" charset="-120"/>
              </a:rPr>
              <a:t>陷波线圈</a:t>
            </a:r>
            <a:r>
              <a:rPr lang="zh-CN" altLang="en-US" sz="2800">
                <a:ea typeface="宋体" charset="-122"/>
              </a:rPr>
              <a:t>、</a:t>
            </a:r>
            <a:r>
              <a:rPr lang="zh-TW" altLang="en-US" sz="2800">
                <a:latin typeface="標楷體" pitchFamily="65" charset="-120"/>
                <a:ea typeface="標楷體" pitchFamily="65" charset="-120"/>
              </a:rPr>
              <a:t>偏转</a:t>
            </a:r>
            <a:r>
              <a:rPr lang="en-US" altLang="zh-CN" sz="2800">
                <a:latin typeface="標楷體" pitchFamily="65" charset="-120"/>
                <a:ea typeface="標楷體" pitchFamily="65" charset="-120"/>
              </a:rPr>
              <a:t>.</a:t>
            </a:r>
          </a:p>
          <a:p>
            <a:pPr>
              <a:lnSpc>
                <a:spcPct val="120000"/>
              </a:lnSpc>
              <a:buFontTx/>
              <a:buNone/>
            </a:pPr>
            <a:endParaRPr lang="en-US" altLang="zh-TW" sz="2800">
              <a:latin typeface="標楷體" pitchFamily="65" charset="-120"/>
              <a:ea typeface="標楷體" pitchFamily="65" charset="-120"/>
            </a:endParaRPr>
          </a:p>
          <a:p>
            <a:pPr>
              <a:lnSpc>
                <a:spcPct val="120000"/>
              </a:lnSpc>
              <a:buFontTx/>
              <a:buNone/>
            </a:pPr>
            <a:r>
              <a:rPr lang="en-US" altLang="zh-CN" sz="2800">
                <a:latin typeface="標楷體" pitchFamily="65" charset="-120"/>
                <a:ea typeface="標楷體" pitchFamily="65" charset="-120"/>
              </a:rPr>
              <a:t>c.</a:t>
            </a:r>
            <a:r>
              <a:rPr lang="zh-TW" altLang="en-US" sz="2800">
                <a:latin typeface="標楷體" pitchFamily="65" charset="-120"/>
                <a:ea typeface="標楷體" pitchFamily="65" charset="-120"/>
              </a:rPr>
              <a:t>按绕线结构分类</a:t>
            </a:r>
            <a:r>
              <a:rPr lang="en-US" altLang="zh-TW" sz="2800">
                <a:latin typeface="標楷體" pitchFamily="65" charset="-120"/>
                <a:ea typeface="標楷體" pitchFamily="65" charset="-120"/>
              </a:rPr>
              <a:t>:</a:t>
            </a:r>
            <a:r>
              <a:rPr lang="zh-TW" altLang="en-US" sz="2800">
                <a:latin typeface="標楷體" pitchFamily="65" charset="-120"/>
                <a:ea typeface="標楷體" pitchFamily="65" charset="-120"/>
              </a:rPr>
              <a:t>单层线圈</a:t>
            </a:r>
            <a:r>
              <a:rPr lang="zh-CN" altLang="en-US" sz="2800">
                <a:ea typeface="宋体" charset="-122"/>
              </a:rPr>
              <a:t>、</a:t>
            </a:r>
            <a:r>
              <a:rPr lang="zh-TW" altLang="en-US" sz="2800">
                <a:latin typeface="標楷體" pitchFamily="65" charset="-120"/>
                <a:ea typeface="標楷體" pitchFamily="65" charset="-120"/>
              </a:rPr>
              <a:t>多层线圈、蜂房式线圈</a:t>
            </a:r>
            <a:r>
              <a:rPr lang="en-US" altLang="zh-CN" sz="2800">
                <a:latin typeface="標楷體" pitchFamily="65" charset="-120"/>
                <a:ea typeface="標楷體" pitchFamily="65" charset="-120"/>
              </a:rPr>
              <a:t>.</a:t>
            </a:r>
            <a:endParaRPr lang="zh-CN" altLang="en-AU" sz="2800">
              <a:latin typeface="標楷體" pitchFamily="65" charset="-120"/>
              <a:ea typeface="標楷體" pitchFamily="65" charset="-120"/>
            </a:endParaRPr>
          </a:p>
        </p:txBody>
      </p:sp>
    </p:spTree>
    <p:extLst>
      <p:ext uri="{BB962C8B-B14F-4D97-AF65-F5344CB8AC3E}">
        <p14:creationId xmlns:p14="http://schemas.microsoft.com/office/powerpoint/2010/main" val="2181569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1000"/>
                                        <p:tgtEl>
                                          <p:spTgt spid="68611">
                                            <p:txEl>
                                              <p:pRg st="0" end="0"/>
                                            </p:txEl>
                                          </p:spTgt>
                                        </p:tgtEl>
                                      </p:cBhvr>
                                    </p:animEffect>
                                    <p:anim calcmode="lin" valueType="num">
                                      <p:cBhvr>
                                        <p:cTn id="8" dur="10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86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8611">
                                            <p:txEl>
                                              <p:pRg st="2" end="2"/>
                                            </p:txEl>
                                          </p:spTgt>
                                        </p:tgtEl>
                                        <p:attrNameLst>
                                          <p:attrName>style.visibility</p:attrName>
                                        </p:attrNameLst>
                                      </p:cBhvr>
                                      <p:to>
                                        <p:strVal val="visible"/>
                                      </p:to>
                                    </p:set>
                                    <p:animEffect transition="in" filter="fade">
                                      <p:cBhvr>
                                        <p:cTn id="14" dur="1000"/>
                                        <p:tgtEl>
                                          <p:spTgt spid="68611">
                                            <p:txEl>
                                              <p:pRg st="2" end="2"/>
                                            </p:txEl>
                                          </p:spTgt>
                                        </p:tgtEl>
                                      </p:cBhvr>
                                    </p:animEffect>
                                    <p:anim calcmode="lin" valueType="num">
                                      <p:cBhvr>
                                        <p:cTn id="15" dur="10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86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8611">
                                            <p:txEl>
                                              <p:pRg st="4" end="4"/>
                                            </p:txEl>
                                          </p:spTgt>
                                        </p:tgtEl>
                                        <p:attrNameLst>
                                          <p:attrName>style.visibility</p:attrName>
                                        </p:attrNameLst>
                                      </p:cBhvr>
                                      <p:to>
                                        <p:strVal val="visible"/>
                                      </p:to>
                                    </p:set>
                                    <p:animEffect transition="in" filter="fade">
                                      <p:cBhvr>
                                        <p:cTn id="21" dur="1000"/>
                                        <p:tgtEl>
                                          <p:spTgt spid="68611">
                                            <p:txEl>
                                              <p:pRg st="4" end="4"/>
                                            </p:txEl>
                                          </p:spTgt>
                                        </p:tgtEl>
                                      </p:cBhvr>
                                    </p:animEffect>
                                    <p:anim calcmode="lin" valueType="num">
                                      <p:cBhvr>
                                        <p:cTn id="22" dur="10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86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282C67C5-9166-4C5A-B58D-D793DE5E409C}" type="slidenum">
              <a:rPr lang="zh-CN" altLang="en-AU"/>
              <a:pPr/>
              <a:t>28</a:t>
            </a:fld>
            <a:endParaRPr lang="en-AU" altLang="zh-CN"/>
          </a:p>
        </p:txBody>
      </p:sp>
      <p:sp>
        <p:nvSpPr>
          <p:cNvPr id="69636" name="Rectangle 4"/>
          <p:cNvSpPr>
            <a:spLocks noGrp="1" noChangeArrowheads="1"/>
          </p:cNvSpPr>
          <p:nvPr>
            <p:ph type="title"/>
          </p:nvPr>
        </p:nvSpPr>
        <p:spPr>
          <a:xfrm>
            <a:off x="179388" y="0"/>
            <a:ext cx="8435975" cy="833438"/>
          </a:xfrm>
        </p:spPr>
        <p:txBody>
          <a:bodyPr/>
          <a:lstStyle/>
          <a:p>
            <a:pPr algn="l"/>
            <a:r>
              <a:rPr lang="en-US" altLang="zh-CN" dirty="0">
                <a:ea typeface="宋体" charset="-122"/>
              </a:rPr>
              <a:t>3.</a:t>
            </a:r>
            <a:r>
              <a:rPr lang="zh-CN" altLang="en-US" dirty="0">
                <a:ea typeface="宋体" charset="-122"/>
              </a:rPr>
              <a:t>常见电感器图示</a:t>
            </a:r>
            <a:r>
              <a:rPr lang="en-US" altLang="zh-CN" dirty="0">
                <a:ea typeface="宋体" charset="-122"/>
              </a:rPr>
              <a:t>:</a:t>
            </a:r>
            <a:endParaRPr lang="en-AU" altLang="zh-CN" dirty="0">
              <a:ea typeface="宋体" charset="-122"/>
            </a:endParaRPr>
          </a:p>
        </p:txBody>
      </p:sp>
      <p:graphicFrame>
        <p:nvGraphicFramePr>
          <p:cNvPr id="69635" name="Object 3"/>
          <p:cNvGraphicFramePr>
            <a:graphicFrameLocks noGrp="1" noChangeAspect="1"/>
          </p:cNvGraphicFramePr>
          <p:nvPr>
            <p:ph idx="1"/>
          </p:nvPr>
        </p:nvGraphicFramePr>
        <p:xfrm>
          <a:off x="0" y="692150"/>
          <a:ext cx="9144000" cy="6165850"/>
        </p:xfrm>
        <a:graphic>
          <a:graphicData uri="http://schemas.openxmlformats.org/presentationml/2006/ole">
            <mc:AlternateContent xmlns:mc="http://schemas.openxmlformats.org/markup-compatibility/2006">
              <mc:Choice xmlns:v="urn:schemas-microsoft-com:vml" Requires="v">
                <p:oleObj spid="_x0000_s2059" name="Bitmap Image" r:id="rId3" imgW="8047619" imgH="5200000" progId="Paint.Picture">
                  <p:embed/>
                </p:oleObj>
              </mc:Choice>
              <mc:Fallback>
                <p:oleObj name="Bitmap Image" r:id="rId3" imgW="8047619" imgH="520000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2150"/>
                        <a:ext cx="9144000" cy="616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09122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69635"/>
                                        </p:tgtEl>
                                        <p:attrNameLst>
                                          <p:attrName>style.visibility</p:attrName>
                                        </p:attrNameLst>
                                      </p:cBhvr>
                                      <p:to>
                                        <p:strVal val="visible"/>
                                      </p:to>
                                    </p:set>
                                    <p:anim calcmode="lin" valueType="num">
                                      <p:cBhvr>
                                        <p:cTn id="7" dur="1000" fill="hold"/>
                                        <p:tgtEl>
                                          <p:spTgt spid="69635"/>
                                        </p:tgtEl>
                                        <p:attrNameLst>
                                          <p:attrName>ppt_w</p:attrName>
                                        </p:attrNameLst>
                                      </p:cBhvr>
                                      <p:tavLst>
                                        <p:tav tm="0">
                                          <p:val>
                                            <p:fltVal val="0"/>
                                          </p:val>
                                        </p:tav>
                                        <p:tav tm="100000">
                                          <p:val>
                                            <p:strVal val="#ppt_w"/>
                                          </p:val>
                                        </p:tav>
                                      </p:tavLst>
                                    </p:anim>
                                    <p:anim calcmode="lin" valueType="num">
                                      <p:cBhvr>
                                        <p:cTn id="8" dur="1000" fill="hold"/>
                                        <p:tgtEl>
                                          <p:spTgt spid="69635"/>
                                        </p:tgtEl>
                                        <p:attrNameLst>
                                          <p:attrName>ppt_h</p:attrName>
                                        </p:attrNameLst>
                                      </p:cBhvr>
                                      <p:tavLst>
                                        <p:tav tm="0">
                                          <p:val>
                                            <p:fltVal val="0"/>
                                          </p:val>
                                        </p:tav>
                                        <p:tav tm="100000">
                                          <p:val>
                                            <p:strVal val="#ppt_h"/>
                                          </p:val>
                                        </p:tav>
                                      </p:tavLst>
                                    </p:anim>
                                    <p:anim calcmode="lin" valueType="num">
                                      <p:cBhvr>
                                        <p:cTn id="9" dur="1000" fill="hold"/>
                                        <p:tgtEl>
                                          <p:spTgt spid="6963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963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1"/>
          </p:nvPr>
        </p:nvSpPr>
        <p:spPr/>
        <p:txBody>
          <a:bodyPr/>
          <a:lstStyle/>
          <a:p>
            <a:fld id="{AB49DEF6-1692-4CC8-89F6-0B85ECEF6096}" type="slidenum">
              <a:rPr lang="zh-CN" altLang="en-AU"/>
              <a:pPr/>
              <a:t>29</a:t>
            </a:fld>
            <a:endParaRPr lang="en-AU" altLang="zh-CN"/>
          </a:p>
        </p:txBody>
      </p:sp>
      <p:pic>
        <p:nvPicPr>
          <p:cNvPr id="71684" name="Picture 4" descr="51"/>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9388" y="908050"/>
            <a:ext cx="4321175" cy="2801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686" name="Picture 6" descr="005"/>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87900" y="908050"/>
            <a:ext cx="3887788" cy="2803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688" name="Picture 8" descr="00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79388" y="4076700"/>
            <a:ext cx="3024187" cy="233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690" name="Picture 10" descr="003"/>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3059113" y="4076700"/>
            <a:ext cx="2808287" cy="2324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692" name="Picture 12" descr="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4076700"/>
            <a:ext cx="3095625" cy="235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676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p:cTn id="7" dur="5000" fill="hold"/>
                                        <p:tgtEl>
                                          <p:spTgt spid="71684"/>
                                        </p:tgtEl>
                                        <p:attrNameLst>
                                          <p:attrName>ppt_w</p:attrName>
                                        </p:attrNameLst>
                                      </p:cBhvr>
                                      <p:tavLst>
                                        <p:tav tm="0" fmla="#ppt_w*sin(2.5*pi*$)">
                                          <p:val>
                                            <p:fltVal val="0"/>
                                          </p:val>
                                        </p:tav>
                                        <p:tav tm="100000">
                                          <p:val>
                                            <p:fltVal val="1"/>
                                          </p:val>
                                        </p:tav>
                                      </p:tavLst>
                                    </p:anim>
                                    <p:anim calcmode="lin" valueType="num">
                                      <p:cBhvr>
                                        <p:cTn id="8" dur="5000" fill="hold"/>
                                        <p:tgtEl>
                                          <p:spTgt spid="71684"/>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71686"/>
                                        </p:tgtEl>
                                        <p:attrNameLst>
                                          <p:attrName>style.visibility</p:attrName>
                                        </p:attrNameLst>
                                      </p:cBhvr>
                                      <p:to>
                                        <p:strVal val="visible"/>
                                      </p:to>
                                    </p:set>
                                    <p:anim calcmode="lin" valueType="num">
                                      <p:cBhvr>
                                        <p:cTn id="11" dur="5000" fill="hold"/>
                                        <p:tgtEl>
                                          <p:spTgt spid="71686"/>
                                        </p:tgtEl>
                                        <p:attrNameLst>
                                          <p:attrName>ppt_w</p:attrName>
                                        </p:attrNameLst>
                                      </p:cBhvr>
                                      <p:tavLst>
                                        <p:tav tm="0" fmla="#ppt_w*sin(2.5*pi*$)">
                                          <p:val>
                                            <p:fltVal val="0"/>
                                          </p:val>
                                        </p:tav>
                                        <p:tav tm="100000">
                                          <p:val>
                                            <p:fltVal val="1"/>
                                          </p:val>
                                        </p:tav>
                                      </p:tavLst>
                                    </p:anim>
                                    <p:anim calcmode="lin" valueType="num">
                                      <p:cBhvr>
                                        <p:cTn id="12" dur="5000" fill="hold"/>
                                        <p:tgtEl>
                                          <p:spTgt spid="71686"/>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71690"/>
                                        </p:tgtEl>
                                        <p:attrNameLst>
                                          <p:attrName>style.visibility</p:attrName>
                                        </p:attrNameLst>
                                      </p:cBhvr>
                                      <p:to>
                                        <p:strVal val="visible"/>
                                      </p:to>
                                    </p:set>
                                    <p:anim calcmode="lin" valueType="num">
                                      <p:cBhvr>
                                        <p:cTn id="15" dur="5000" fill="hold"/>
                                        <p:tgtEl>
                                          <p:spTgt spid="71690"/>
                                        </p:tgtEl>
                                        <p:attrNameLst>
                                          <p:attrName>ppt_w</p:attrName>
                                        </p:attrNameLst>
                                      </p:cBhvr>
                                      <p:tavLst>
                                        <p:tav tm="0" fmla="#ppt_w*sin(2.5*pi*$)">
                                          <p:val>
                                            <p:fltVal val="0"/>
                                          </p:val>
                                        </p:tav>
                                        <p:tav tm="100000">
                                          <p:val>
                                            <p:fltVal val="1"/>
                                          </p:val>
                                        </p:tav>
                                      </p:tavLst>
                                    </p:anim>
                                    <p:anim calcmode="lin" valueType="num">
                                      <p:cBhvr>
                                        <p:cTn id="16" dur="5000" fill="hold"/>
                                        <p:tgtEl>
                                          <p:spTgt spid="71690"/>
                                        </p:tgtEl>
                                        <p:attrNameLst>
                                          <p:attrName>ppt_h</p:attrName>
                                        </p:attrNameLst>
                                      </p:cBhvr>
                                      <p:tavLst>
                                        <p:tav tm="0">
                                          <p:val>
                                            <p:strVal val="#ppt_h"/>
                                          </p:val>
                                        </p:tav>
                                        <p:tav tm="100000">
                                          <p:val>
                                            <p:strVal val="#ppt_h"/>
                                          </p:val>
                                        </p:tav>
                                      </p:tavLst>
                                    </p:anim>
                                  </p:childTnLst>
                                </p:cTn>
                              </p:par>
                              <p:par>
                                <p:cTn id="17" presetID="19" presetClass="entr" presetSubtype="10" fill="hold" nodeType="withEffect">
                                  <p:stCondLst>
                                    <p:cond delay="0"/>
                                  </p:stCondLst>
                                  <p:childTnLst>
                                    <p:set>
                                      <p:cBhvr>
                                        <p:cTn id="18" dur="1" fill="hold">
                                          <p:stCondLst>
                                            <p:cond delay="0"/>
                                          </p:stCondLst>
                                        </p:cTn>
                                        <p:tgtEl>
                                          <p:spTgt spid="71692"/>
                                        </p:tgtEl>
                                        <p:attrNameLst>
                                          <p:attrName>style.visibility</p:attrName>
                                        </p:attrNameLst>
                                      </p:cBhvr>
                                      <p:to>
                                        <p:strVal val="visible"/>
                                      </p:to>
                                    </p:set>
                                    <p:anim calcmode="lin" valueType="num">
                                      <p:cBhvr>
                                        <p:cTn id="19" dur="5000" fill="hold"/>
                                        <p:tgtEl>
                                          <p:spTgt spid="71692"/>
                                        </p:tgtEl>
                                        <p:attrNameLst>
                                          <p:attrName>ppt_w</p:attrName>
                                        </p:attrNameLst>
                                      </p:cBhvr>
                                      <p:tavLst>
                                        <p:tav tm="0" fmla="#ppt_w*sin(2.5*pi*$)">
                                          <p:val>
                                            <p:fltVal val="0"/>
                                          </p:val>
                                        </p:tav>
                                        <p:tav tm="100000">
                                          <p:val>
                                            <p:fltVal val="1"/>
                                          </p:val>
                                        </p:tav>
                                      </p:tavLst>
                                    </p:anim>
                                    <p:anim calcmode="lin" valueType="num">
                                      <p:cBhvr>
                                        <p:cTn id="20" dur="5000" fill="hold"/>
                                        <p:tgtEl>
                                          <p:spTgt spid="71692"/>
                                        </p:tgtEl>
                                        <p:attrNameLst>
                                          <p:attrName>ppt_h</p:attrName>
                                        </p:attrNameLst>
                                      </p:cBhvr>
                                      <p:tavLst>
                                        <p:tav tm="0">
                                          <p:val>
                                            <p:strVal val="#ppt_h"/>
                                          </p:val>
                                        </p:tav>
                                        <p:tav tm="100000">
                                          <p:val>
                                            <p:strVal val="#ppt_h"/>
                                          </p:val>
                                        </p:tav>
                                      </p:tavLst>
                                    </p:anim>
                                  </p:childTnLst>
                                </p:cTn>
                              </p:par>
                              <p:par>
                                <p:cTn id="21" presetID="19" presetClass="entr" presetSubtype="10" fill="hold" nodeType="withEffect">
                                  <p:stCondLst>
                                    <p:cond delay="0"/>
                                  </p:stCondLst>
                                  <p:childTnLst>
                                    <p:set>
                                      <p:cBhvr>
                                        <p:cTn id="22" dur="1" fill="hold">
                                          <p:stCondLst>
                                            <p:cond delay="0"/>
                                          </p:stCondLst>
                                        </p:cTn>
                                        <p:tgtEl>
                                          <p:spTgt spid="71688"/>
                                        </p:tgtEl>
                                        <p:attrNameLst>
                                          <p:attrName>style.visibility</p:attrName>
                                        </p:attrNameLst>
                                      </p:cBhvr>
                                      <p:to>
                                        <p:strVal val="visible"/>
                                      </p:to>
                                    </p:set>
                                    <p:anim calcmode="lin" valueType="num">
                                      <p:cBhvr>
                                        <p:cTn id="23" dur="5000" fill="hold"/>
                                        <p:tgtEl>
                                          <p:spTgt spid="71688"/>
                                        </p:tgtEl>
                                        <p:attrNameLst>
                                          <p:attrName>ppt_w</p:attrName>
                                        </p:attrNameLst>
                                      </p:cBhvr>
                                      <p:tavLst>
                                        <p:tav tm="0" fmla="#ppt_w*sin(2.5*pi*$)">
                                          <p:val>
                                            <p:fltVal val="0"/>
                                          </p:val>
                                        </p:tav>
                                        <p:tav tm="100000">
                                          <p:val>
                                            <p:fltVal val="1"/>
                                          </p:val>
                                        </p:tav>
                                      </p:tavLst>
                                    </p:anim>
                                    <p:anim calcmode="lin" valueType="num">
                                      <p:cBhvr>
                                        <p:cTn id="24" dur="5000" fill="hold"/>
                                        <p:tgtEl>
                                          <p:spTgt spid="716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79D9ED18-D648-4759-AF42-384BE99CB929}" type="slidenum">
              <a:rPr lang="zh-CN" altLang="en-AU"/>
              <a:pPr/>
              <a:t>3</a:t>
            </a:fld>
            <a:endParaRPr lang="en-AU" altLang="zh-CN"/>
          </a:p>
        </p:txBody>
      </p:sp>
      <p:sp>
        <p:nvSpPr>
          <p:cNvPr id="136195" name="Rectangle 3"/>
          <p:cNvSpPr>
            <a:spLocks noGrp="1" noChangeArrowheads="1"/>
          </p:cNvSpPr>
          <p:nvPr>
            <p:ph type="body" idx="1"/>
          </p:nvPr>
        </p:nvSpPr>
        <p:spPr/>
        <p:txBody>
          <a:bodyPr/>
          <a:lstStyle/>
          <a:p>
            <a:pPr algn="ctr">
              <a:buFontTx/>
              <a:buNone/>
            </a:pPr>
            <a:r>
              <a:rPr lang="zh-CN" altLang="en-US" sz="8000" dirty="0">
                <a:ea typeface="宋体" charset="-122"/>
              </a:rPr>
              <a:t>电 阻 器</a:t>
            </a:r>
            <a:endParaRPr lang="zh-CN" altLang="en-AU" sz="8000" dirty="0">
              <a:ea typeface="宋体" charset="-122"/>
            </a:endParaRPr>
          </a:p>
        </p:txBody>
      </p:sp>
    </p:spTree>
    <p:extLst>
      <p:ext uri="{BB962C8B-B14F-4D97-AF65-F5344CB8AC3E}">
        <p14:creationId xmlns:p14="http://schemas.microsoft.com/office/powerpoint/2010/main" val="1787980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fade">
                                      <p:cBhvr>
                                        <p:cTn id="7" dur="770" decel="100000"/>
                                        <p:tgtEl>
                                          <p:spTgt spid="136195">
                                            <p:txEl>
                                              <p:pRg st="0" end="0"/>
                                            </p:txEl>
                                          </p:spTgt>
                                        </p:tgtEl>
                                      </p:cBhvr>
                                    </p:animEffect>
                                    <p:animScale>
                                      <p:cBhvr>
                                        <p:cTn id="8" dur="770" decel="100000"/>
                                        <p:tgtEl>
                                          <p:spTgt spid="136195">
                                            <p:txEl>
                                              <p:pRg st="0" end="0"/>
                                            </p:txEl>
                                          </p:spTgt>
                                        </p:tgtEl>
                                      </p:cBhvr>
                                      <p:from x="10000" y="10000"/>
                                      <p:to x="200000" y="450000"/>
                                    </p:animScale>
                                    <p:animScale>
                                      <p:cBhvr>
                                        <p:cTn id="9" dur="1230" accel="100000" fill="hold">
                                          <p:stCondLst>
                                            <p:cond delay="770"/>
                                          </p:stCondLst>
                                        </p:cTn>
                                        <p:tgtEl>
                                          <p:spTgt spid="136195">
                                            <p:txEl>
                                              <p:pRg st="0" end="0"/>
                                            </p:txEl>
                                          </p:spTgt>
                                        </p:tgtEl>
                                      </p:cBhvr>
                                      <p:from x="200000" y="450000"/>
                                      <p:to x="100000" y="100000"/>
                                    </p:animScale>
                                    <p:set>
                                      <p:cBhvr>
                                        <p:cTn id="10" dur="770" fill="hold"/>
                                        <p:tgtEl>
                                          <p:spTgt spid="136195">
                                            <p:txEl>
                                              <p:pRg st="0" end="0"/>
                                            </p:txEl>
                                          </p:spTgt>
                                        </p:tgtEl>
                                        <p:attrNameLst>
                                          <p:attrName>ppt_x</p:attrName>
                                        </p:attrNameLst>
                                      </p:cBhvr>
                                      <p:to>
                                        <p:strVal val="(0.5)"/>
                                      </p:to>
                                    </p:set>
                                    <p:anim from="(0.5)" to="(#ppt_x)" calcmode="lin" valueType="num">
                                      <p:cBhvr>
                                        <p:cTn id="11" dur="1230" accel="100000" fill="hold">
                                          <p:stCondLst>
                                            <p:cond delay="770"/>
                                          </p:stCondLst>
                                        </p:cTn>
                                        <p:tgtEl>
                                          <p:spTgt spid="136195">
                                            <p:txEl>
                                              <p:pRg st="0" end="0"/>
                                            </p:txEl>
                                          </p:spTgt>
                                        </p:tgtEl>
                                        <p:attrNameLst>
                                          <p:attrName>ppt_x</p:attrName>
                                        </p:attrNameLst>
                                      </p:cBhvr>
                                    </p:anim>
                                    <p:set>
                                      <p:cBhvr>
                                        <p:cTn id="12" dur="770" fill="hold"/>
                                        <p:tgtEl>
                                          <p:spTgt spid="13619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36195">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1"/>
          </p:nvPr>
        </p:nvSpPr>
        <p:spPr/>
        <p:txBody>
          <a:bodyPr/>
          <a:lstStyle/>
          <a:p>
            <a:fld id="{6953E6F5-5D44-4E57-86FF-870548E1374A}" type="slidenum">
              <a:rPr lang="zh-CN" altLang="en-AU"/>
              <a:pPr/>
              <a:t>30</a:t>
            </a:fld>
            <a:endParaRPr lang="en-AU" altLang="zh-CN"/>
          </a:p>
        </p:txBody>
      </p:sp>
      <p:sp>
        <p:nvSpPr>
          <p:cNvPr id="76802" name="Rectangle 2"/>
          <p:cNvSpPr>
            <a:spLocks noGrp="1" noChangeArrowheads="1"/>
          </p:cNvSpPr>
          <p:nvPr>
            <p:ph type="title"/>
          </p:nvPr>
        </p:nvSpPr>
        <p:spPr>
          <a:xfrm>
            <a:off x="457200" y="292100"/>
            <a:ext cx="8229600" cy="833438"/>
          </a:xfrm>
        </p:spPr>
        <p:txBody>
          <a:bodyPr/>
          <a:lstStyle/>
          <a:p>
            <a:pPr algn="l"/>
            <a:r>
              <a:rPr lang="en-US" altLang="zh-CN" dirty="0">
                <a:ea typeface="宋体" charset="-122"/>
              </a:rPr>
              <a:t>4.</a:t>
            </a:r>
            <a:r>
              <a:rPr lang="zh-CN" altLang="en-US" dirty="0">
                <a:ea typeface="宋体" charset="-122"/>
              </a:rPr>
              <a:t>电感器的主要参数</a:t>
            </a:r>
            <a:r>
              <a:rPr lang="en-US" altLang="zh-CN" dirty="0">
                <a:ea typeface="宋体" charset="-122"/>
              </a:rPr>
              <a:t>:</a:t>
            </a:r>
            <a:endParaRPr lang="en-AU" altLang="zh-CN" dirty="0">
              <a:ea typeface="宋体" charset="-122"/>
            </a:endParaRPr>
          </a:p>
        </p:txBody>
      </p:sp>
      <p:sp>
        <p:nvSpPr>
          <p:cNvPr id="76803" name="Rectangle 3"/>
          <p:cNvSpPr>
            <a:spLocks noGrp="1" noChangeArrowheads="1"/>
          </p:cNvSpPr>
          <p:nvPr>
            <p:ph type="body" sz="half" idx="1"/>
          </p:nvPr>
        </p:nvSpPr>
        <p:spPr>
          <a:xfrm>
            <a:off x="179388" y="1052513"/>
            <a:ext cx="8785225" cy="5805487"/>
          </a:xfrm>
        </p:spPr>
        <p:txBody>
          <a:bodyPr/>
          <a:lstStyle/>
          <a:p>
            <a:pPr>
              <a:buFontTx/>
              <a:buNone/>
            </a:pPr>
            <a:r>
              <a:rPr lang="en-US" altLang="zh-CN" sz="2800">
                <a:latin typeface="標楷體" pitchFamily="65" charset="-120"/>
                <a:ea typeface="標楷體" pitchFamily="65" charset="-120"/>
              </a:rPr>
              <a:t>a.</a:t>
            </a:r>
            <a:r>
              <a:rPr lang="zh-CN" altLang="en-US" sz="2800">
                <a:latin typeface="標楷體" pitchFamily="65" charset="-120"/>
                <a:ea typeface="標楷體" pitchFamily="65" charset="-120"/>
              </a:rPr>
              <a:t>标称</a:t>
            </a:r>
            <a:r>
              <a:rPr lang="zh-TW" altLang="en-US" sz="2800">
                <a:latin typeface="標楷體" pitchFamily="65" charset="-120"/>
                <a:ea typeface="標楷體" pitchFamily="65" charset="-120"/>
              </a:rPr>
              <a:t>电感量</a:t>
            </a:r>
            <a:r>
              <a:rPr lang="en-US" altLang="zh-TW" sz="2800">
                <a:latin typeface="標楷體" pitchFamily="65" charset="-120"/>
                <a:ea typeface="標楷體" pitchFamily="65" charset="-120"/>
              </a:rPr>
              <a:t>:</a:t>
            </a:r>
            <a:endParaRPr lang="en-US" altLang="zh-CN" sz="2800">
              <a:latin typeface="標楷體" pitchFamily="65" charset="-120"/>
              <a:ea typeface="標楷體" pitchFamily="65" charset="-120"/>
            </a:endParaRPr>
          </a:p>
          <a:p>
            <a:pPr>
              <a:buFontTx/>
              <a:buNone/>
            </a:pPr>
            <a:r>
              <a:rPr lang="zh-CN" altLang="en-US" sz="2800">
                <a:latin typeface="標楷體" pitchFamily="65" charset="-120"/>
                <a:ea typeface="標楷體" pitchFamily="65" charset="-120"/>
              </a:rPr>
              <a:t>		</a:t>
            </a:r>
            <a:r>
              <a:rPr lang="zh-CN" altLang="en-US" sz="2400">
                <a:latin typeface="標楷體" pitchFamily="65" charset="-120"/>
                <a:ea typeface="標楷體" pitchFamily="65" charset="-120"/>
              </a:rPr>
              <a:t>电感器上标注的电感量的大小</a:t>
            </a:r>
            <a:r>
              <a:rPr lang="en-US" altLang="zh-CN" sz="2400">
                <a:latin typeface="標楷體" pitchFamily="65" charset="-120"/>
                <a:ea typeface="標楷體" pitchFamily="65" charset="-120"/>
              </a:rPr>
              <a:t>.</a:t>
            </a:r>
            <a:r>
              <a:rPr lang="zh-TW" altLang="en-US" sz="2400">
                <a:latin typeface="標楷體" pitchFamily="65" charset="-120"/>
                <a:ea typeface="標楷體" pitchFamily="65" charset="-120"/>
              </a:rPr>
              <a:t>表示线圈本身固有特性</a:t>
            </a:r>
            <a:r>
              <a:rPr lang="en-US" altLang="zh-CN" sz="2400">
                <a:latin typeface="標楷體" pitchFamily="65" charset="-120"/>
                <a:ea typeface="標楷體" pitchFamily="65" charset="-120"/>
              </a:rPr>
              <a:t>,</a:t>
            </a:r>
            <a:r>
              <a:rPr lang="zh-CN" altLang="en-US" sz="2400">
                <a:latin typeface="標楷體" pitchFamily="65" charset="-120"/>
                <a:ea typeface="標楷體" pitchFamily="65" charset="-120"/>
              </a:rPr>
              <a:t>主要取决于线圈的圈数</a:t>
            </a:r>
            <a:r>
              <a:rPr lang="en-US" altLang="zh-CN" sz="2400">
                <a:latin typeface="標楷體" pitchFamily="65" charset="-120"/>
                <a:ea typeface="標楷體" pitchFamily="65" charset="-120"/>
              </a:rPr>
              <a:t>,</a:t>
            </a:r>
            <a:r>
              <a:rPr lang="zh-CN" altLang="en-US" sz="2400">
                <a:latin typeface="標楷體" pitchFamily="65" charset="-120"/>
                <a:ea typeface="標楷體" pitchFamily="65" charset="-120"/>
              </a:rPr>
              <a:t>结构及绕制方法等</a:t>
            </a:r>
            <a:r>
              <a:rPr lang="en-US" altLang="zh-CN" sz="2400">
                <a:latin typeface="標楷體" pitchFamily="65" charset="-120"/>
                <a:ea typeface="標楷體" pitchFamily="65" charset="-120"/>
              </a:rPr>
              <a:t>,</a:t>
            </a:r>
            <a:r>
              <a:rPr lang="zh-TW" altLang="en-US" sz="2400">
                <a:latin typeface="標楷體" pitchFamily="65" charset="-120"/>
                <a:ea typeface="標楷體" pitchFamily="65" charset="-120"/>
              </a:rPr>
              <a:t>与电流大小无关</a:t>
            </a:r>
            <a:r>
              <a:rPr lang="en-US" altLang="zh-CN" sz="2400">
                <a:latin typeface="標楷體" pitchFamily="65" charset="-120"/>
                <a:ea typeface="標楷體" pitchFamily="65" charset="-120"/>
              </a:rPr>
              <a:t>,</a:t>
            </a:r>
            <a:r>
              <a:rPr lang="zh-CN" altLang="en-US" sz="2400">
                <a:ea typeface="宋体" charset="-122"/>
              </a:rPr>
              <a:t>反映电感线圈存储磁场能的能力</a:t>
            </a:r>
            <a:r>
              <a:rPr lang="en-US" altLang="zh-CN" sz="2400">
                <a:ea typeface="宋体" charset="-122"/>
              </a:rPr>
              <a:t>,</a:t>
            </a:r>
            <a:r>
              <a:rPr lang="zh-CN" altLang="en-US" sz="2400">
                <a:ea typeface="宋体" charset="-122"/>
              </a:rPr>
              <a:t>也反映电感器通过变化电流时产生感应电动势的能力</a:t>
            </a:r>
            <a:r>
              <a:rPr lang="en-US" altLang="zh-CN" sz="2400">
                <a:ea typeface="宋体" charset="-122"/>
              </a:rPr>
              <a:t>.</a:t>
            </a:r>
            <a:r>
              <a:rPr lang="zh-CN" altLang="en-US" sz="2400">
                <a:ea typeface="宋体" charset="-122"/>
              </a:rPr>
              <a:t>单位为亨</a:t>
            </a:r>
            <a:r>
              <a:rPr lang="en-US" altLang="zh-CN" sz="2400">
                <a:ea typeface="宋体" charset="-122"/>
              </a:rPr>
              <a:t>(H).</a:t>
            </a:r>
          </a:p>
          <a:p>
            <a:pPr>
              <a:buFontTx/>
              <a:buNone/>
            </a:pPr>
            <a:r>
              <a:rPr lang="en-US" altLang="zh-CN" sz="2800">
                <a:ea typeface="宋体" charset="-122"/>
              </a:rPr>
              <a:t>b.</a:t>
            </a:r>
            <a:r>
              <a:rPr lang="zh-CN" altLang="en-US" sz="2800">
                <a:latin typeface="標楷體" pitchFamily="65" charset="-120"/>
                <a:ea typeface="標楷體" pitchFamily="65" charset="-120"/>
              </a:rPr>
              <a:t>允许误差</a:t>
            </a:r>
            <a:r>
              <a:rPr lang="zh-TW" altLang="en-US" sz="2800">
                <a:latin typeface="標楷體" pitchFamily="65" charset="-120"/>
                <a:ea typeface="標楷體" pitchFamily="65" charset="-120"/>
              </a:rPr>
              <a:t> </a:t>
            </a:r>
            <a:r>
              <a:rPr lang="en-US" altLang="zh-CN" sz="2800">
                <a:ea typeface="宋体" charset="-122"/>
              </a:rPr>
              <a:t>:</a:t>
            </a:r>
          </a:p>
          <a:p>
            <a:pPr>
              <a:buFontTx/>
              <a:buNone/>
            </a:pPr>
            <a:r>
              <a:rPr lang="zh-CN" altLang="en-US" sz="2800">
                <a:ea typeface="宋体" charset="-122"/>
              </a:rPr>
              <a:t>		</a:t>
            </a:r>
            <a:r>
              <a:rPr lang="zh-CN" altLang="en-US" sz="2400">
                <a:ea typeface="宋体" charset="-122"/>
              </a:rPr>
              <a:t>电感的实际电感量相对于标称值的最大允许偏差范围称为允许误差</a:t>
            </a:r>
            <a:r>
              <a:rPr lang="en-US" altLang="zh-CN" sz="2400">
                <a:ea typeface="宋体" charset="-122"/>
              </a:rPr>
              <a:t>.</a:t>
            </a:r>
          </a:p>
          <a:p>
            <a:pPr>
              <a:buFontTx/>
              <a:buNone/>
            </a:pPr>
            <a:r>
              <a:rPr lang="zh-CN" altLang="en-US" sz="2800">
                <a:ea typeface="宋体" charset="-122"/>
              </a:rPr>
              <a:t>	误差代码</a:t>
            </a:r>
            <a:r>
              <a:rPr lang="en-US" altLang="zh-CN" sz="2800">
                <a:ea typeface="宋体" charset="-122"/>
              </a:rPr>
              <a:t>:</a:t>
            </a:r>
            <a:endParaRPr lang="zh-CN" altLang="en-AU" sz="2800">
              <a:latin typeface="標楷體" pitchFamily="65" charset="-120"/>
              <a:ea typeface="標楷體" pitchFamily="65" charset="-120"/>
            </a:endParaRPr>
          </a:p>
        </p:txBody>
      </p:sp>
      <p:graphicFrame>
        <p:nvGraphicFramePr>
          <p:cNvPr id="76804" name="Object 4"/>
          <p:cNvGraphicFramePr>
            <a:graphicFrameLocks noGrp="1" noChangeAspect="1"/>
          </p:cNvGraphicFramePr>
          <p:nvPr>
            <p:ph sz="half" idx="2"/>
          </p:nvPr>
        </p:nvGraphicFramePr>
        <p:xfrm>
          <a:off x="468313" y="5445125"/>
          <a:ext cx="8459787" cy="1127125"/>
        </p:xfrm>
        <a:graphic>
          <a:graphicData uri="http://schemas.openxmlformats.org/presentationml/2006/ole">
            <mc:AlternateContent xmlns:mc="http://schemas.openxmlformats.org/markup-compatibility/2006">
              <mc:Choice xmlns:v="urn:schemas-microsoft-com:vml" Requires="v">
                <p:oleObj spid="_x0000_s3083" name="Bitmap Image" r:id="rId3" imgW="4715533" imgH="485586" progId="Paint.Picture">
                  <p:embed/>
                </p:oleObj>
              </mc:Choice>
              <mc:Fallback>
                <p:oleObj name="Bitmap Image" r:id="rId3" imgW="4715533" imgH="48558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445125"/>
                        <a:ext cx="845978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54373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p:cTn id="7" dur="500" fill="hold"/>
                                        <p:tgtEl>
                                          <p:spTgt spid="7680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7680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7680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7680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7680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76803">
                                            <p:txEl>
                                              <p:pRg st="1" end="1"/>
                                            </p:txEl>
                                          </p:spTgt>
                                        </p:tgtEl>
                                        <p:attrNameLst>
                                          <p:attrName>style.visibility</p:attrName>
                                        </p:attrNameLst>
                                      </p:cBhvr>
                                      <p:to>
                                        <p:strVal val="visible"/>
                                      </p:to>
                                    </p:set>
                                    <p:anim calcmode="lin" valueType="num">
                                      <p:cBhvr>
                                        <p:cTn id="16" dur="500" fill="hold"/>
                                        <p:tgtEl>
                                          <p:spTgt spid="7680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7680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4" presetClass="entr" presetSubtype="0" accel="100000" fill="hold" nodeType="clickEffect">
                                  <p:stCondLst>
                                    <p:cond delay="0"/>
                                  </p:stCondLst>
                                  <p:childTnLst>
                                    <p:set>
                                      <p:cBhvr>
                                        <p:cTn id="21" dur="1" fill="hold">
                                          <p:stCondLst>
                                            <p:cond delay="0"/>
                                          </p:stCondLst>
                                        </p:cTn>
                                        <p:tgtEl>
                                          <p:spTgt spid="76803">
                                            <p:txEl>
                                              <p:pRg st="2" end="2"/>
                                            </p:txEl>
                                          </p:spTgt>
                                        </p:tgtEl>
                                        <p:attrNameLst>
                                          <p:attrName>style.visibility</p:attrName>
                                        </p:attrNameLst>
                                      </p:cBhvr>
                                      <p:to>
                                        <p:strVal val="visible"/>
                                      </p:to>
                                    </p:set>
                                    <p:anim calcmode="lin" valueType="num">
                                      <p:cBhvr>
                                        <p:cTn id="22" dur="500" fill="hold"/>
                                        <p:tgtEl>
                                          <p:spTgt spid="76803">
                                            <p:txEl>
                                              <p:pRg st="2" end="2"/>
                                            </p:txEl>
                                          </p:spTgt>
                                        </p:tgtEl>
                                        <p:attrNameLst>
                                          <p:attrName>ppt_w</p:attrName>
                                        </p:attrNameLst>
                                      </p:cBhvr>
                                      <p:tavLst>
                                        <p:tav tm="0">
                                          <p:val>
                                            <p:strVal val="#ppt_w*0.05"/>
                                          </p:val>
                                        </p:tav>
                                        <p:tav tm="100000">
                                          <p:val>
                                            <p:strVal val="#ppt_w"/>
                                          </p:val>
                                        </p:tav>
                                      </p:tavLst>
                                    </p:anim>
                                    <p:anim calcmode="lin" valueType="num">
                                      <p:cBhvr>
                                        <p:cTn id="23" dur="500" fill="hold"/>
                                        <p:tgtEl>
                                          <p:spTgt spid="76803">
                                            <p:txEl>
                                              <p:pRg st="2" end="2"/>
                                            </p:txEl>
                                          </p:spTgt>
                                        </p:tgtEl>
                                        <p:attrNameLst>
                                          <p:attrName>ppt_h</p:attrName>
                                        </p:attrNameLst>
                                      </p:cBhvr>
                                      <p:tavLst>
                                        <p:tav tm="0">
                                          <p:val>
                                            <p:strVal val="#ppt_h"/>
                                          </p:val>
                                        </p:tav>
                                        <p:tav tm="100000">
                                          <p:val>
                                            <p:strVal val="#ppt_h"/>
                                          </p:val>
                                        </p:tav>
                                      </p:tavLst>
                                    </p:anim>
                                    <p:anim calcmode="lin" valueType="num">
                                      <p:cBhvr>
                                        <p:cTn id="24" dur="500" fill="hold"/>
                                        <p:tgtEl>
                                          <p:spTgt spid="76803">
                                            <p:txEl>
                                              <p:pRg st="2" end="2"/>
                                            </p:txEl>
                                          </p:spTgt>
                                        </p:tgtEl>
                                        <p:attrNameLst>
                                          <p:attrName>ppt_x</p:attrName>
                                        </p:attrNameLst>
                                      </p:cBhvr>
                                      <p:tavLst>
                                        <p:tav tm="0">
                                          <p:val>
                                            <p:strVal val="#ppt_x-.2"/>
                                          </p:val>
                                        </p:tav>
                                        <p:tav tm="100000">
                                          <p:val>
                                            <p:strVal val="#ppt_x"/>
                                          </p:val>
                                        </p:tav>
                                      </p:tavLst>
                                    </p:anim>
                                    <p:anim calcmode="lin" valueType="num">
                                      <p:cBhvr>
                                        <p:cTn id="25" dur="500" fill="hold"/>
                                        <p:tgtEl>
                                          <p:spTgt spid="76803">
                                            <p:txEl>
                                              <p:pRg st="2" end="2"/>
                                            </p:txEl>
                                          </p:spTgt>
                                        </p:tgtEl>
                                        <p:attrNameLst>
                                          <p:attrName>ppt_y</p:attrName>
                                        </p:attrNameLst>
                                      </p:cBhvr>
                                      <p:tavLst>
                                        <p:tav tm="0">
                                          <p:val>
                                            <p:strVal val="#ppt_y"/>
                                          </p:val>
                                        </p:tav>
                                        <p:tav tm="100000">
                                          <p:val>
                                            <p:strVal val="#ppt_y"/>
                                          </p:val>
                                        </p:tav>
                                      </p:tavLst>
                                    </p:anim>
                                    <p:animEffect transition="in" filter="fade">
                                      <p:cBhvr>
                                        <p:cTn id="26" dur="500"/>
                                        <p:tgtEl>
                                          <p:spTgt spid="7680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76803">
                                            <p:txEl>
                                              <p:pRg st="3" end="3"/>
                                            </p:txEl>
                                          </p:spTgt>
                                        </p:tgtEl>
                                        <p:attrNameLst>
                                          <p:attrName>style.visibility</p:attrName>
                                        </p:attrNameLst>
                                      </p:cBhvr>
                                      <p:to>
                                        <p:strVal val="visible"/>
                                      </p:to>
                                    </p:set>
                                    <p:animEffect transition="in" filter="fade">
                                      <p:cBhvr>
                                        <p:cTn id="31" dur="1000"/>
                                        <p:tgtEl>
                                          <p:spTgt spid="76803">
                                            <p:txEl>
                                              <p:pRg st="3" end="3"/>
                                            </p:txEl>
                                          </p:spTgt>
                                        </p:tgtEl>
                                      </p:cBhvr>
                                    </p:animEffect>
                                    <p:anim calcmode="lin" valueType="num">
                                      <p:cBhvr>
                                        <p:cTn id="32" dur="10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768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76803">
                                            <p:txEl>
                                              <p:pRg st="4" end="4"/>
                                            </p:txEl>
                                          </p:spTgt>
                                        </p:tgtEl>
                                        <p:attrNameLst>
                                          <p:attrName>style.visibility</p:attrName>
                                        </p:attrNameLst>
                                      </p:cBhvr>
                                      <p:to>
                                        <p:strVal val="visible"/>
                                      </p:to>
                                    </p:set>
                                    <p:animEffect transition="in" filter="fade">
                                      <p:cBhvr>
                                        <p:cTn id="38" dur="1000"/>
                                        <p:tgtEl>
                                          <p:spTgt spid="76803">
                                            <p:txEl>
                                              <p:pRg st="4" end="4"/>
                                            </p:txEl>
                                          </p:spTgt>
                                        </p:tgtEl>
                                      </p:cBhvr>
                                    </p:animEffect>
                                    <p:anim calcmode="lin" valueType="num">
                                      <p:cBhvr>
                                        <p:cTn id="39" dur="10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768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5" presetClass="entr" presetSubtype="0" fill="hold" nodeType="clickEffect">
                                  <p:stCondLst>
                                    <p:cond delay="0"/>
                                  </p:stCondLst>
                                  <p:childTnLst>
                                    <p:set>
                                      <p:cBhvr>
                                        <p:cTn id="44" dur="1" fill="hold">
                                          <p:stCondLst>
                                            <p:cond delay="0"/>
                                          </p:stCondLst>
                                        </p:cTn>
                                        <p:tgtEl>
                                          <p:spTgt spid="76804"/>
                                        </p:tgtEl>
                                        <p:attrNameLst>
                                          <p:attrName>style.visibility</p:attrName>
                                        </p:attrNameLst>
                                      </p:cBhvr>
                                      <p:to>
                                        <p:strVal val="visible"/>
                                      </p:to>
                                    </p:set>
                                    <p:animEffect transition="in" filter="fade">
                                      <p:cBhvr>
                                        <p:cTn id="45" dur="2000"/>
                                        <p:tgtEl>
                                          <p:spTgt spid="76804"/>
                                        </p:tgtEl>
                                      </p:cBhvr>
                                    </p:animEffect>
                                    <p:anim calcmode="lin" valueType="num">
                                      <p:cBhvr>
                                        <p:cTn id="46" dur="2000" fill="hold"/>
                                        <p:tgtEl>
                                          <p:spTgt spid="76804"/>
                                        </p:tgtEl>
                                        <p:attrNameLst>
                                          <p:attrName>style.rotation</p:attrName>
                                        </p:attrNameLst>
                                      </p:cBhvr>
                                      <p:tavLst>
                                        <p:tav tm="0">
                                          <p:val>
                                            <p:fltVal val="720"/>
                                          </p:val>
                                        </p:tav>
                                        <p:tav tm="100000">
                                          <p:val>
                                            <p:fltVal val="0"/>
                                          </p:val>
                                        </p:tav>
                                      </p:tavLst>
                                    </p:anim>
                                    <p:anim calcmode="lin" valueType="num">
                                      <p:cBhvr>
                                        <p:cTn id="47" dur="2000" fill="hold"/>
                                        <p:tgtEl>
                                          <p:spTgt spid="76804"/>
                                        </p:tgtEl>
                                        <p:attrNameLst>
                                          <p:attrName>ppt_h</p:attrName>
                                        </p:attrNameLst>
                                      </p:cBhvr>
                                      <p:tavLst>
                                        <p:tav tm="0">
                                          <p:val>
                                            <p:fltVal val="0"/>
                                          </p:val>
                                        </p:tav>
                                        <p:tav tm="100000">
                                          <p:val>
                                            <p:strVal val="#ppt_h"/>
                                          </p:val>
                                        </p:tav>
                                      </p:tavLst>
                                    </p:anim>
                                    <p:anim calcmode="lin" valueType="num">
                                      <p:cBhvr>
                                        <p:cTn id="48" dur="2000" fill="hold"/>
                                        <p:tgtEl>
                                          <p:spTgt spid="7680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2C270D9F-86C6-41A3-ADA7-CCF66CE41532}" type="slidenum">
              <a:rPr lang="zh-CN" altLang="en-AU"/>
              <a:pPr/>
              <a:t>31</a:t>
            </a:fld>
            <a:endParaRPr lang="en-AU" altLang="zh-CN"/>
          </a:p>
        </p:txBody>
      </p:sp>
      <p:sp>
        <p:nvSpPr>
          <p:cNvPr id="139267" name="Rectangle 3"/>
          <p:cNvSpPr>
            <a:spLocks noGrp="1" noChangeArrowheads="1"/>
          </p:cNvSpPr>
          <p:nvPr>
            <p:ph type="body" idx="1"/>
          </p:nvPr>
        </p:nvSpPr>
        <p:spPr>
          <a:xfrm>
            <a:off x="457200" y="909017"/>
            <a:ext cx="8229600" cy="6048375"/>
          </a:xfrm>
        </p:spPr>
        <p:txBody>
          <a:bodyPr/>
          <a:lstStyle/>
          <a:p>
            <a:pPr>
              <a:lnSpc>
                <a:spcPct val="120000"/>
              </a:lnSpc>
              <a:buFontTx/>
              <a:buNone/>
            </a:pPr>
            <a:r>
              <a:rPr lang="en-US" altLang="zh-CN" sz="2800" dirty="0">
                <a:ea typeface="宋体" charset="-122"/>
              </a:rPr>
              <a:t>c.</a:t>
            </a:r>
            <a:r>
              <a:rPr lang="zh-TW" altLang="en-US" sz="2800" dirty="0">
                <a:ea typeface="標楷體" pitchFamily="65" charset="-120"/>
              </a:rPr>
              <a:t>感抗 </a:t>
            </a:r>
            <a:r>
              <a:rPr lang="en-US" altLang="zh-TW" sz="2800" dirty="0">
                <a:ea typeface="標楷體" pitchFamily="65" charset="-120"/>
              </a:rPr>
              <a:t>XL:</a:t>
            </a:r>
            <a:endParaRPr lang="en-US" altLang="zh-CN" sz="2800" dirty="0">
              <a:ea typeface="標楷體" pitchFamily="65" charset="-120"/>
            </a:endParaRPr>
          </a:p>
          <a:p>
            <a:pPr>
              <a:lnSpc>
                <a:spcPct val="120000"/>
              </a:lnSpc>
              <a:buFontTx/>
              <a:buNone/>
            </a:pPr>
            <a:r>
              <a:rPr lang="zh-TW" altLang="zh-CN" sz="2400" dirty="0">
                <a:ea typeface="標楷體" pitchFamily="65" charset="-120"/>
              </a:rPr>
              <a:t>	</a:t>
            </a:r>
            <a:r>
              <a:rPr lang="zh-TW" altLang="en-US" sz="2400" dirty="0">
                <a:ea typeface="標楷體" pitchFamily="65" charset="-120"/>
              </a:rPr>
              <a:t>电感线圈对交流电流阻碍作用的大小称感抗</a:t>
            </a:r>
            <a:r>
              <a:rPr lang="en-US" altLang="zh-TW" sz="2400" dirty="0">
                <a:ea typeface="標楷體" pitchFamily="65" charset="-120"/>
              </a:rPr>
              <a:t>XL</a:t>
            </a:r>
            <a:r>
              <a:rPr lang="en-US" altLang="zh-CN" sz="2400" dirty="0">
                <a:ea typeface="標楷體" pitchFamily="65" charset="-120"/>
              </a:rPr>
              <a:t>,</a:t>
            </a:r>
            <a:r>
              <a:rPr lang="zh-TW" altLang="en-US" sz="2400" dirty="0">
                <a:ea typeface="標楷體" pitchFamily="65" charset="-120"/>
              </a:rPr>
              <a:t>单位是欧姆</a:t>
            </a:r>
            <a:r>
              <a:rPr lang="en-US" altLang="zh-CN" sz="2400" dirty="0">
                <a:ea typeface="標楷體" pitchFamily="65" charset="-120"/>
              </a:rPr>
              <a:t>.</a:t>
            </a:r>
            <a:r>
              <a:rPr lang="zh-TW" altLang="en-US" sz="2400" dirty="0">
                <a:ea typeface="標楷體" pitchFamily="65" charset="-120"/>
              </a:rPr>
              <a:t>它与电感量</a:t>
            </a:r>
            <a:r>
              <a:rPr lang="en-US" altLang="zh-TW" sz="2400" dirty="0">
                <a:ea typeface="標楷體" pitchFamily="65" charset="-120"/>
              </a:rPr>
              <a:t>L</a:t>
            </a:r>
            <a:r>
              <a:rPr lang="zh-TW" altLang="en-US" sz="2400" dirty="0">
                <a:ea typeface="標楷體" pitchFamily="65" charset="-120"/>
              </a:rPr>
              <a:t>和交流电频率</a:t>
            </a:r>
            <a:r>
              <a:rPr lang="en-US" altLang="zh-TW" sz="2400" dirty="0">
                <a:ea typeface="標楷體" pitchFamily="65" charset="-120"/>
              </a:rPr>
              <a:t>f</a:t>
            </a:r>
            <a:r>
              <a:rPr lang="zh-TW" altLang="en-US" sz="2400" dirty="0">
                <a:ea typeface="標楷體" pitchFamily="65" charset="-120"/>
              </a:rPr>
              <a:t>的关系为</a:t>
            </a:r>
            <a:r>
              <a:rPr lang="en-US" altLang="zh-TW" sz="2400" dirty="0">
                <a:ea typeface="標楷體" pitchFamily="65" charset="-120"/>
              </a:rPr>
              <a:t>XL=2π</a:t>
            </a:r>
            <a:r>
              <a:rPr lang="en-US" altLang="zh-TW" sz="2400" dirty="0" err="1">
                <a:ea typeface="標楷體" pitchFamily="65" charset="-120"/>
              </a:rPr>
              <a:t>fL</a:t>
            </a:r>
            <a:r>
              <a:rPr lang="en-US" altLang="zh-CN" sz="2400" dirty="0" err="1">
                <a:ea typeface="標楷體" pitchFamily="65" charset="-120"/>
              </a:rPr>
              <a:t>.</a:t>
            </a:r>
            <a:endParaRPr lang="en-US" altLang="zh-CN" sz="2400" dirty="0">
              <a:ea typeface="標楷體" pitchFamily="65" charset="-120"/>
            </a:endParaRPr>
          </a:p>
          <a:p>
            <a:pPr>
              <a:lnSpc>
                <a:spcPct val="120000"/>
              </a:lnSpc>
              <a:buFontTx/>
              <a:buNone/>
            </a:pPr>
            <a:r>
              <a:rPr lang="en-US" altLang="zh-CN" sz="2800" dirty="0">
                <a:ea typeface="標楷體" pitchFamily="65" charset="-120"/>
              </a:rPr>
              <a:t>d.</a:t>
            </a:r>
            <a:r>
              <a:rPr lang="zh-TW" altLang="en-US" sz="2800" dirty="0">
                <a:ea typeface="標楷體" pitchFamily="65" charset="-120"/>
              </a:rPr>
              <a:t>品质因素 </a:t>
            </a:r>
            <a:r>
              <a:rPr lang="en-US" altLang="zh-TW" sz="2800" dirty="0">
                <a:ea typeface="標楷體" pitchFamily="65" charset="-120"/>
              </a:rPr>
              <a:t>Q :</a:t>
            </a:r>
            <a:endParaRPr lang="en-US" altLang="zh-CN" sz="2800" dirty="0">
              <a:ea typeface="標楷體" pitchFamily="65" charset="-120"/>
            </a:endParaRPr>
          </a:p>
          <a:p>
            <a:pPr>
              <a:lnSpc>
                <a:spcPct val="120000"/>
              </a:lnSpc>
              <a:buFontTx/>
              <a:buNone/>
            </a:pPr>
            <a:r>
              <a:rPr lang="zh-TW" altLang="zh-CN" sz="2400" dirty="0">
                <a:ea typeface="標楷體" pitchFamily="65" charset="-120"/>
              </a:rPr>
              <a:t>	</a:t>
            </a:r>
            <a:r>
              <a:rPr lang="zh-TW" altLang="en-US" sz="2400" dirty="0">
                <a:ea typeface="標楷體" pitchFamily="65" charset="-120"/>
              </a:rPr>
              <a:t>表示线圈质量的一个物理量</a:t>
            </a:r>
            <a:r>
              <a:rPr lang="en-US" altLang="zh-CN" sz="2400" dirty="0">
                <a:ea typeface="標楷體" pitchFamily="65" charset="-120"/>
              </a:rPr>
              <a:t>,</a:t>
            </a:r>
            <a:r>
              <a:rPr lang="en-US" altLang="zh-TW" sz="2400" dirty="0">
                <a:ea typeface="標楷體" pitchFamily="65" charset="-120"/>
              </a:rPr>
              <a:t>Q</a:t>
            </a:r>
            <a:r>
              <a:rPr lang="zh-TW" altLang="en-US" sz="2400" dirty="0">
                <a:ea typeface="標楷體" pitchFamily="65" charset="-120"/>
              </a:rPr>
              <a:t>为感抗</a:t>
            </a:r>
            <a:r>
              <a:rPr lang="en-US" altLang="zh-TW" sz="2400" dirty="0">
                <a:ea typeface="標楷體" pitchFamily="65" charset="-120"/>
              </a:rPr>
              <a:t>XL</a:t>
            </a:r>
            <a:r>
              <a:rPr lang="zh-TW" altLang="en-US" sz="2400" dirty="0">
                <a:ea typeface="標楷體" pitchFamily="65" charset="-120"/>
              </a:rPr>
              <a:t>与其等效的电阻的比值</a:t>
            </a:r>
            <a:r>
              <a:rPr lang="en-US" altLang="zh-CN" sz="2400" dirty="0">
                <a:ea typeface="標楷體" pitchFamily="65" charset="-120"/>
              </a:rPr>
              <a:t>,</a:t>
            </a:r>
            <a:r>
              <a:rPr lang="zh-TW" altLang="en-US" sz="2400" dirty="0">
                <a:ea typeface="標楷體" pitchFamily="65" charset="-120"/>
              </a:rPr>
              <a:t>即：</a:t>
            </a:r>
            <a:r>
              <a:rPr lang="en-US" altLang="zh-TW" sz="2400" dirty="0">
                <a:ea typeface="標楷體" pitchFamily="65" charset="-120"/>
              </a:rPr>
              <a:t>Q=XL/R</a:t>
            </a:r>
            <a:r>
              <a:rPr lang="en-US" altLang="zh-CN" sz="2400" dirty="0">
                <a:ea typeface="標楷體" pitchFamily="65" charset="-120"/>
              </a:rPr>
              <a:t>.</a:t>
            </a:r>
            <a:r>
              <a:rPr lang="zh-TW" altLang="en-US" sz="2400" dirty="0">
                <a:ea typeface="標楷體" pitchFamily="65" charset="-120"/>
              </a:rPr>
              <a:t> 线圈的</a:t>
            </a:r>
            <a:r>
              <a:rPr lang="en-US" altLang="zh-TW" sz="2400" dirty="0">
                <a:ea typeface="標楷體" pitchFamily="65" charset="-120"/>
              </a:rPr>
              <a:t>Q</a:t>
            </a:r>
            <a:r>
              <a:rPr lang="zh-TW" altLang="en-US" sz="2400" dirty="0">
                <a:ea typeface="標楷體" pitchFamily="65" charset="-120"/>
              </a:rPr>
              <a:t>值愈高</a:t>
            </a:r>
            <a:r>
              <a:rPr lang="en-US" altLang="zh-CN" sz="2400" dirty="0">
                <a:ea typeface="標楷體" pitchFamily="65" charset="-120"/>
              </a:rPr>
              <a:t>,</a:t>
            </a:r>
            <a:r>
              <a:rPr lang="zh-TW" altLang="en-US" sz="2400" dirty="0">
                <a:ea typeface="標楷體" pitchFamily="65" charset="-120"/>
              </a:rPr>
              <a:t>回路的损耗愈小</a:t>
            </a:r>
            <a:r>
              <a:rPr lang="en-US" altLang="zh-CN" sz="2400" dirty="0">
                <a:ea typeface="標楷體" pitchFamily="65" charset="-120"/>
              </a:rPr>
              <a:t>.</a:t>
            </a:r>
            <a:r>
              <a:rPr lang="zh-TW" altLang="en-US" sz="2400" dirty="0">
                <a:ea typeface="標楷體" pitchFamily="65" charset="-120"/>
              </a:rPr>
              <a:t>线圈的</a:t>
            </a:r>
            <a:r>
              <a:rPr lang="en-US" altLang="zh-TW" sz="2400" dirty="0">
                <a:ea typeface="標楷體" pitchFamily="65" charset="-120"/>
              </a:rPr>
              <a:t>Q</a:t>
            </a:r>
            <a:r>
              <a:rPr lang="zh-TW" altLang="en-US" sz="2400" dirty="0">
                <a:ea typeface="標楷體" pitchFamily="65" charset="-120"/>
              </a:rPr>
              <a:t>值与导线的直流电阻</a:t>
            </a:r>
            <a:r>
              <a:rPr lang="en-US" altLang="zh-CN" sz="2400" dirty="0">
                <a:ea typeface="標楷體" pitchFamily="65" charset="-120"/>
              </a:rPr>
              <a:t>,</a:t>
            </a:r>
            <a:r>
              <a:rPr lang="zh-TW" altLang="en-US" sz="2400" dirty="0">
                <a:ea typeface="標楷體" pitchFamily="65" charset="-120"/>
              </a:rPr>
              <a:t>骨架的介质损耗</a:t>
            </a:r>
            <a:r>
              <a:rPr lang="en-US" altLang="zh-CN" sz="2400" dirty="0">
                <a:ea typeface="標楷體" pitchFamily="65" charset="-120"/>
              </a:rPr>
              <a:t>,</a:t>
            </a:r>
            <a:r>
              <a:rPr lang="zh-TW" altLang="en-US" sz="2400" dirty="0">
                <a:ea typeface="標楷體" pitchFamily="65" charset="-120"/>
              </a:rPr>
              <a:t>屏蔽罩或铁芯引起的损耗</a:t>
            </a:r>
            <a:r>
              <a:rPr lang="en-US" altLang="zh-CN" sz="2400" dirty="0">
                <a:ea typeface="標楷體" pitchFamily="65" charset="-120"/>
              </a:rPr>
              <a:t>,</a:t>
            </a:r>
            <a:r>
              <a:rPr lang="zh-TW" altLang="en-US" sz="2400" dirty="0">
                <a:ea typeface="標楷體" pitchFamily="65" charset="-120"/>
              </a:rPr>
              <a:t>高频趋肤效应的影响等因素有关</a:t>
            </a:r>
            <a:r>
              <a:rPr lang="en-US" altLang="zh-CN" sz="2400" dirty="0">
                <a:ea typeface="標楷體" pitchFamily="65" charset="-120"/>
              </a:rPr>
              <a:t>.</a:t>
            </a:r>
            <a:r>
              <a:rPr lang="zh-TW" altLang="en-US" sz="2400" dirty="0">
                <a:ea typeface="標楷體" pitchFamily="65" charset="-120"/>
              </a:rPr>
              <a:t>线圈的</a:t>
            </a:r>
            <a:r>
              <a:rPr lang="en-US" altLang="zh-TW" sz="2400" dirty="0">
                <a:ea typeface="標楷體" pitchFamily="65" charset="-120"/>
              </a:rPr>
              <a:t>Q</a:t>
            </a:r>
            <a:r>
              <a:rPr lang="zh-TW" altLang="en-US" sz="2400" dirty="0">
                <a:ea typeface="標楷體" pitchFamily="65" charset="-120"/>
              </a:rPr>
              <a:t>值通常为几十到</a:t>
            </a:r>
            <a:r>
              <a:rPr lang="zh-CN" altLang="en-US" sz="2400" dirty="0">
                <a:ea typeface="標楷體" pitchFamily="65" charset="-120"/>
              </a:rPr>
              <a:t>一</a:t>
            </a:r>
            <a:r>
              <a:rPr lang="zh-TW" altLang="en-US" sz="2400" dirty="0">
                <a:ea typeface="標楷體" pitchFamily="65" charset="-120"/>
              </a:rPr>
              <a:t>百</a:t>
            </a:r>
            <a:r>
              <a:rPr lang="en-US" altLang="zh-CN" sz="2400" dirty="0">
                <a:ea typeface="標楷體" pitchFamily="65" charset="-120"/>
              </a:rPr>
              <a:t>.</a:t>
            </a:r>
          </a:p>
          <a:p>
            <a:pPr>
              <a:lnSpc>
                <a:spcPct val="120000"/>
              </a:lnSpc>
              <a:buFontTx/>
              <a:buNone/>
            </a:pPr>
            <a:r>
              <a:rPr lang="en-US" altLang="zh-CN" sz="2800" dirty="0">
                <a:ea typeface="標楷體" pitchFamily="65" charset="-120"/>
              </a:rPr>
              <a:t>e.</a:t>
            </a:r>
            <a:r>
              <a:rPr lang="zh-CN" altLang="en-US" sz="2800" dirty="0">
                <a:ea typeface="標楷體" pitchFamily="65" charset="-120"/>
              </a:rPr>
              <a:t>额定电流</a:t>
            </a:r>
            <a:r>
              <a:rPr lang="en-US" altLang="zh-CN" sz="2800" dirty="0">
                <a:ea typeface="標楷體" pitchFamily="65" charset="-120"/>
              </a:rPr>
              <a:t>:</a:t>
            </a:r>
          </a:p>
          <a:p>
            <a:pPr>
              <a:lnSpc>
                <a:spcPct val="120000"/>
              </a:lnSpc>
              <a:buFontTx/>
              <a:buNone/>
            </a:pPr>
            <a:r>
              <a:rPr lang="zh-CN" altLang="en-US" sz="2400" dirty="0">
                <a:ea typeface="標楷體" pitchFamily="65" charset="-120"/>
              </a:rPr>
              <a:t>	额定电流是指能保证电路正常工作的工作电流</a:t>
            </a:r>
            <a:r>
              <a:rPr lang="en-US" altLang="zh-CN" sz="2800" dirty="0">
                <a:latin typeface="標楷體" pitchFamily="65" charset="-120"/>
                <a:ea typeface="標楷體" pitchFamily="65" charset="-120"/>
              </a:rPr>
              <a:t>.</a:t>
            </a:r>
          </a:p>
          <a:p>
            <a:pPr>
              <a:buFontTx/>
              <a:buNone/>
            </a:pPr>
            <a:endParaRPr lang="zh-CN" altLang="en-AU" sz="800" dirty="0">
              <a:ea typeface="宋体" charset="-122"/>
            </a:endParaRPr>
          </a:p>
        </p:txBody>
      </p:sp>
    </p:spTree>
    <p:extLst>
      <p:ext uri="{BB962C8B-B14F-4D97-AF65-F5344CB8AC3E}">
        <p14:creationId xmlns:p14="http://schemas.microsoft.com/office/powerpoint/2010/main" val="2098606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p:cTn id="7" dur="500" fill="hold"/>
                                        <p:tgtEl>
                                          <p:spTgt spid="139267">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39267">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39267">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39267">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3926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8" presetClass="entr" presetSubtype="0" accel="50000" fill="hold" nodeType="clickEffect">
                                  <p:stCondLst>
                                    <p:cond delay="0"/>
                                  </p:stCondLst>
                                  <p:childTnLst>
                                    <p:set>
                                      <p:cBhvr>
                                        <p:cTn id="15" dur="1" fill="hold">
                                          <p:stCondLst>
                                            <p:cond delay="0"/>
                                          </p:stCondLst>
                                        </p:cTn>
                                        <p:tgtEl>
                                          <p:spTgt spid="139267">
                                            <p:txEl>
                                              <p:pRg st="1" end="1"/>
                                            </p:txEl>
                                          </p:spTgt>
                                        </p:tgtEl>
                                        <p:attrNameLst>
                                          <p:attrName>style.visibility</p:attrName>
                                        </p:attrNameLst>
                                      </p:cBhvr>
                                      <p:to>
                                        <p:strVal val="visible"/>
                                      </p:to>
                                    </p:set>
                                    <p:anim calcmode="lin" valueType="num">
                                      <p:cBhvr>
                                        <p:cTn id="16" dur="1000" fill="hold"/>
                                        <p:tgtEl>
                                          <p:spTgt spid="139267">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139267">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139267">
                                            <p:txEl>
                                              <p:pRg st="1" end="1"/>
                                            </p:txEl>
                                          </p:spTgt>
                                        </p:tgtEl>
                                        <p:attrNameLst>
                                          <p:attrName>ppt_y</p:attrName>
                                        </p:attrNameLst>
                                      </p:cBhvr>
                                      <p:tavLst>
                                        <p:tav tm="0">
                                          <p:val>
                                            <p:strVal val="#ppt_y"/>
                                          </p:val>
                                        </p:tav>
                                        <p:tav tm="100000">
                                          <p:val>
                                            <p:strVal val="#ppt_y"/>
                                          </p:val>
                                        </p:tav>
                                      </p:tavLst>
                                    </p:anim>
                                    <p:animEffect transition="in" filter="fade">
                                      <p:cBhvr>
                                        <p:cTn id="19" dur="1000"/>
                                        <p:tgtEl>
                                          <p:spTgt spid="13926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139267">
                                            <p:txEl>
                                              <p:pRg st="2" end="2"/>
                                            </p:txEl>
                                          </p:spTgt>
                                        </p:tgtEl>
                                        <p:attrNameLst>
                                          <p:attrName>style.visibility</p:attrName>
                                        </p:attrNameLst>
                                      </p:cBhvr>
                                      <p:to>
                                        <p:strVal val="visible"/>
                                      </p:to>
                                    </p:set>
                                    <p:anim calcmode="lin" valueType="num">
                                      <p:cBhvr>
                                        <p:cTn id="24" dur="500" fill="hold"/>
                                        <p:tgtEl>
                                          <p:spTgt spid="139267">
                                            <p:txEl>
                                              <p:pRg st="2" end="2"/>
                                            </p:txEl>
                                          </p:spTgt>
                                        </p:tgtEl>
                                        <p:attrNameLst>
                                          <p:attrName>ppt_w</p:attrName>
                                        </p:attrNameLst>
                                      </p:cBhvr>
                                      <p:tavLst>
                                        <p:tav tm="0">
                                          <p:val>
                                            <p:strVal val="#ppt_w*0.05"/>
                                          </p:val>
                                        </p:tav>
                                        <p:tav tm="100000">
                                          <p:val>
                                            <p:strVal val="#ppt_w"/>
                                          </p:val>
                                        </p:tav>
                                      </p:tavLst>
                                    </p:anim>
                                    <p:anim calcmode="lin" valueType="num">
                                      <p:cBhvr>
                                        <p:cTn id="25" dur="500" fill="hold"/>
                                        <p:tgtEl>
                                          <p:spTgt spid="139267">
                                            <p:txEl>
                                              <p:pRg st="2" end="2"/>
                                            </p:txEl>
                                          </p:spTgt>
                                        </p:tgtEl>
                                        <p:attrNameLst>
                                          <p:attrName>ppt_h</p:attrName>
                                        </p:attrNameLst>
                                      </p:cBhvr>
                                      <p:tavLst>
                                        <p:tav tm="0">
                                          <p:val>
                                            <p:strVal val="#ppt_h"/>
                                          </p:val>
                                        </p:tav>
                                        <p:tav tm="100000">
                                          <p:val>
                                            <p:strVal val="#ppt_h"/>
                                          </p:val>
                                        </p:tav>
                                      </p:tavLst>
                                    </p:anim>
                                    <p:anim calcmode="lin" valueType="num">
                                      <p:cBhvr>
                                        <p:cTn id="26" dur="500" fill="hold"/>
                                        <p:tgtEl>
                                          <p:spTgt spid="139267">
                                            <p:txEl>
                                              <p:pRg st="2" end="2"/>
                                            </p:txEl>
                                          </p:spTgt>
                                        </p:tgtEl>
                                        <p:attrNameLst>
                                          <p:attrName>ppt_x</p:attrName>
                                        </p:attrNameLst>
                                      </p:cBhvr>
                                      <p:tavLst>
                                        <p:tav tm="0">
                                          <p:val>
                                            <p:strVal val="#ppt_x-.2"/>
                                          </p:val>
                                        </p:tav>
                                        <p:tav tm="100000">
                                          <p:val>
                                            <p:strVal val="#ppt_x"/>
                                          </p:val>
                                        </p:tav>
                                      </p:tavLst>
                                    </p:anim>
                                    <p:anim calcmode="lin" valueType="num">
                                      <p:cBhvr>
                                        <p:cTn id="27" dur="500" fill="hold"/>
                                        <p:tgtEl>
                                          <p:spTgt spid="139267">
                                            <p:txEl>
                                              <p:pRg st="2" end="2"/>
                                            </p:txEl>
                                          </p:spTgt>
                                        </p:tgtEl>
                                        <p:attrNameLst>
                                          <p:attrName>ppt_y</p:attrName>
                                        </p:attrNameLst>
                                      </p:cBhvr>
                                      <p:tavLst>
                                        <p:tav tm="0">
                                          <p:val>
                                            <p:strVal val="#ppt_y"/>
                                          </p:val>
                                        </p:tav>
                                        <p:tav tm="100000">
                                          <p:val>
                                            <p:strVal val="#ppt_y"/>
                                          </p:val>
                                        </p:tav>
                                      </p:tavLst>
                                    </p:anim>
                                    <p:animEffect transition="in" filter="fade">
                                      <p:cBhvr>
                                        <p:cTn id="28" dur="500"/>
                                        <p:tgtEl>
                                          <p:spTgt spid="139267">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4" presetClass="entr" presetSubtype="0" fill="hold" nodeType="clickEffect">
                                  <p:stCondLst>
                                    <p:cond delay="0"/>
                                  </p:stCondLst>
                                  <p:childTnLst>
                                    <p:set>
                                      <p:cBhvr>
                                        <p:cTn id="32" dur="1" fill="hold">
                                          <p:stCondLst>
                                            <p:cond delay="0"/>
                                          </p:stCondLst>
                                        </p:cTn>
                                        <p:tgtEl>
                                          <p:spTgt spid="139267">
                                            <p:txEl>
                                              <p:pRg st="3" end="3"/>
                                            </p:txEl>
                                          </p:spTgt>
                                        </p:tgtEl>
                                        <p:attrNameLst>
                                          <p:attrName>style.visibility</p:attrName>
                                        </p:attrNameLst>
                                      </p:cBhvr>
                                      <p:to>
                                        <p:strVal val="visible"/>
                                      </p:to>
                                    </p:set>
                                    <p:anim from="(-#ppt_w/2)" to="(#ppt_x)" calcmode="lin" valueType="num">
                                      <p:cBhvr>
                                        <p:cTn id="33" dur="600" fill="hold">
                                          <p:stCondLst>
                                            <p:cond delay="0"/>
                                          </p:stCondLst>
                                        </p:cTn>
                                        <p:tgtEl>
                                          <p:spTgt spid="139267">
                                            <p:txEl>
                                              <p:pRg st="3" end="3"/>
                                            </p:txEl>
                                          </p:spTgt>
                                        </p:tgtEl>
                                        <p:attrNameLst>
                                          <p:attrName>ppt_x</p:attrName>
                                        </p:attrNameLst>
                                      </p:cBhvr>
                                    </p:anim>
                                    <p:anim from="0" to="-1.0" calcmode="lin" valueType="num">
                                      <p:cBhvr>
                                        <p:cTn id="34" dur="200" decel="50000" autoRev="1" fill="hold">
                                          <p:stCondLst>
                                            <p:cond delay="600"/>
                                          </p:stCondLst>
                                        </p:cTn>
                                        <p:tgtEl>
                                          <p:spTgt spid="139267">
                                            <p:txEl>
                                              <p:pRg st="3" end="3"/>
                                            </p:txEl>
                                          </p:spTgt>
                                        </p:tgtEl>
                                        <p:attrNameLst>
                                          <p:attrName>xshear</p:attrName>
                                        </p:attrNameLst>
                                      </p:cBhvr>
                                    </p:anim>
                                    <p:animScale>
                                      <p:cBhvr>
                                        <p:cTn id="35" dur="200" decel="100000" autoRev="1" fill="hold">
                                          <p:stCondLst>
                                            <p:cond delay="600"/>
                                          </p:stCondLst>
                                        </p:cTn>
                                        <p:tgtEl>
                                          <p:spTgt spid="139267">
                                            <p:txEl>
                                              <p:pRg st="3" end="3"/>
                                            </p:txEl>
                                          </p:spTgt>
                                        </p:tgtEl>
                                      </p:cBhvr>
                                      <p:from x="100000" y="100000"/>
                                      <p:to x="80000" y="100000"/>
                                    </p:animScale>
                                    <p:anim by="(#ppt_h/3+#ppt_w*0.1)" calcmode="lin" valueType="num">
                                      <p:cBhvr additive="sum">
                                        <p:cTn id="36" dur="200" decel="100000" autoRev="1" fill="hold">
                                          <p:stCondLst>
                                            <p:cond delay="600"/>
                                          </p:stCondLst>
                                        </p:cTn>
                                        <p:tgtEl>
                                          <p:spTgt spid="139267">
                                            <p:txEl>
                                              <p:pRg st="3" end="3"/>
                                            </p:txEl>
                                          </p:spTgt>
                                        </p:tgtEl>
                                        <p:attrNameLst>
                                          <p:attrName>ppt_x</p:attrName>
                                        </p:attrNameLst>
                                      </p:cBhvr>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4" presetClass="entr" presetSubtype="0" accel="100000" fill="hold" nodeType="clickEffect">
                                  <p:stCondLst>
                                    <p:cond delay="0"/>
                                  </p:stCondLst>
                                  <p:childTnLst>
                                    <p:set>
                                      <p:cBhvr>
                                        <p:cTn id="40" dur="1" fill="hold">
                                          <p:stCondLst>
                                            <p:cond delay="0"/>
                                          </p:stCondLst>
                                        </p:cTn>
                                        <p:tgtEl>
                                          <p:spTgt spid="139267">
                                            <p:txEl>
                                              <p:pRg st="4" end="4"/>
                                            </p:txEl>
                                          </p:spTgt>
                                        </p:tgtEl>
                                        <p:attrNameLst>
                                          <p:attrName>style.visibility</p:attrName>
                                        </p:attrNameLst>
                                      </p:cBhvr>
                                      <p:to>
                                        <p:strVal val="visible"/>
                                      </p:to>
                                    </p:set>
                                    <p:anim calcmode="lin" valueType="num">
                                      <p:cBhvr>
                                        <p:cTn id="41" dur="500" fill="hold"/>
                                        <p:tgtEl>
                                          <p:spTgt spid="139267">
                                            <p:txEl>
                                              <p:pRg st="4" end="4"/>
                                            </p:txEl>
                                          </p:spTgt>
                                        </p:tgtEl>
                                        <p:attrNameLst>
                                          <p:attrName>ppt_w</p:attrName>
                                        </p:attrNameLst>
                                      </p:cBhvr>
                                      <p:tavLst>
                                        <p:tav tm="0">
                                          <p:val>
                                            <p:strVal val="#ppt_w*0.05"/>
                                          </p:val>
                                        </p:tav>
                                        <p:tav tm="100000">
                                          <p:val>
                                            <p:strVal val="#ppt_w"/>
                                          </p:val>
                                        </p:tav>
                                      </p:tavLst>
                                    </p:anim>
                                    <p:anim calcmode="lin" valueType="num">
                                      <p:cBhvr>
                                        <p:cTn id="42" dur="500" fill="hold"/>
                                        <p:tgtEl>
                                          <p:spTgt spid="139267">
                                            <p:txEl>
                                              <p:pRg st="4" end="4"/>
                                            </p:txEl>
                                          </p:spTgt>
                                        </p:tgtEl>
                                        <p:attrNameLst>
                                          <p:attrName>ppt_h</p:attrName>
                                        </p:attrNameLst>
                                      </p:cBhvr>
                                      <p:tavLst>
                                        <p:tav tm="0">
                                          <p:val>
                                            <p:strVal val="#ppt_h"/>
                                          </p:val>
                                        </p:tav>
                                        <p:tav tm="100000">
                                          <p:val>
                                            <p:strVal val="#ppt_h"/>
                                          </p:val>
                                        </p:tav>
                                      </p:tavLst>
                                    </p:anim>
                                    <p:anim calcmode="lin" valueType="num">
                                      <p:cBhvr>
                                        <p:cTn id="43" dur="500" fill="hold"/>
                                        <p:tgtEl>
                                          <p:spTgt spid="139267">
                                            <p:txEl>
                                              <p:pRg st="4" end="4"/>
                                            </p:txEl>
                                          </p:spTgt>
                                        </p:tgtEl>
                                        <p:attrNameLst>
                                          <p:attrName>ppt_x</p:attrName>
                                        </p:attrNameLst>
                                      </p:cBhvr>
                                      <p:tavLst>
                                        <p:tav tm="0">
                                          <p:val>
                                            <p:strVal val="#ppt_x-.2"/>
                                          </p:val>
                                        </p:tav>
                                        <p:tav tm="100000">
                                          <p:val>
                                            <p:strVal val="#ppt_x"/>
                                          </p:val>
                                        </p:tav>
                                      </p:tavLst>
                                    </p:anim>
                                    <p:anim calcmode="lin" valueType="num">
                                      <p:cBhvr>
                                        <p:cTn id="44" dur="500" fill="hold"/>
                                        <p:tgtEl>
                                          <p:spTgt spid="139267">
                                            <p:txEl>
                                              <p:pRg st="4" end="4"/>
                                            </p:txEl>
                                          </p:spTgt>
                                        </p:tgtEl>
                                        <p:attrNameLst>
                                          <p:attrName>ppt_y</p:attrName>
                                        </p:attrNameLst>
                                      </p:cBhvr>
                                      <p:tavLst>
                                        <p:tav tm="0">
                                          <p:val>
                                            <p:strVal val="#ppt_y"/>
                                          </p:val>
                                        </p:tav>
                                        <p:tav tm="100000">
                                          <p:val>
                                            <p:strVal val="#ppt_y"/>
                                          </p:val>
                                        </p:tav>
                                      </p:tavLst>
                                    </p:anim>
                                    <p:animEffect transition="in" filter="fade">
                                      <p:cBhvr>
                                        <p:cTn id="45" dur="500"/>
                                        <p:tgtEl>
                                          <p:spTgt spid="139267">
                                            <p:txEl>
                                              <p:pRg st="4" end="4"/>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nodeType="clickEffect">
                                  <p:stCondLst>
                                    <p:cond delay="0"/>
                                  </p:stCondLst>
                                  <p:childTnLst>
                                    <p:set>
                                      <p:cBhvr>
                                        <p:cTn id="49" dur="1" fill="hold">
                                          <p:stCondLst>
                                            <p:cond delay="0"/>
                                          </p:stCondLst>
                                        </p:cTn>
                                        <p:tgtEl>
                                          <p:spTgt spid="139267">
                                            <p:txEl>
                                              <p:pRg st="5" end="5"/>
                                            </p:txEl>
                                          </p:spTgt>
                                        </p:tgtEl>
                                        <p:attrNameLst>
                                          <p:attrName>style.visibility</p:attrName>
                                        </p:attrNameLst>
                                      </p:cBhvr>
                                      <p:to>
                                        <p:strVal val="visible"/>
                                      </p:to>
                                    </p:set>
                                    <p:animEffect transition="in" filter="fade">
                                      <p:cBhvr>
                                        <p:cTn id="50" dur="1000"/>
                                        <p:tgtEl>
                                          <p:spTgt spid="139267">
                                            <p:txEl>
                                              <p:pRg st="5" end="5"/>
                                            </p:txEl>
                                          </p:spTgt>
                                        </p:tgtEl>
                                      </p:cBhvr>
                                    </p:animEffect>
                                    <p:anim calcmode="lin" valueType="num">
                                      <p:cBhvr>
                                        <p:cTn id="51" dur="1000" fill="hold"/>
                                        <p:tgtEl>
                                          <p:spTgt spid="13926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3926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E092E8ED-9A1F-463D-9C89-B358D053DE46}" type="slidenum">
              <a:rPr lang="zh-CN" altLang="en-AU"/>
              <a:pPr/>
              <a:t>32</a:t>
            </a:fld>
            <a:endParaRPr lang="en-AU" altLang="zh-CN"/>
          </a:p>
        </p:txBody>
      </p:sp>
      <p:sp>
        <p:nvSpPr>
          <p:cNvPr id="78850" name="Rectangle 2"/>
          <p:cNvSpPr>
            <a:spLocks noGrp="1" noChangeArrowheads="1"/>
          </p:cNvSpPr>
          <p:nvPr>
            <p:ph type="title"/>
          </p:nvPr>
        </p:nvSpPr>
        <p:spPr>
          <a:xfrm>
            <a:off x="323850" y="292100"/>
            <a:ext cx="8362950" cy="760413"/>
          </a:xfrm>
        </p:spPr>
        <p:txBody>
          <a:bodyPr/>
          <a:lstStyle/>
          <a:p>
            <a:pPr algn="l"/>
            <a:r>
              <a:rPr lang="en-US" altLang="zh-CN" dirty="0">
                <a:ea typeface="宋体" charset="-122"/>
              </a:rPr>
              <a:t>5.</a:t>
            </a:r>
            <a:r>
              <a:rPr lang="zh-CN" altLang="en-US" dirty="0">
                <a:ea typeface="宋体" charset="-122"/>
              </a:rPr>
              <a:t>感量和误差的标注方法</a:t>
            </a:r>
            <a:r>
              <a:rPr lang="en-US" altLang="zh-CN" dirty="0">
                <a:ea typeface="宋体" charset="-122"/>
              </a:rPr>
              <a:t>:</a:t>
            </a:r>
            <a:endParaRPr lang="zh-CN" altLang="en-AU" dirty="0">
              <a:ea typeface="宋体" charset="-122"/>
            </a:endParaRPr>
          </a:p>
        </p:txBody>
      </p:sp>
      <p:sp>
        <p:nvSpPr>
          <p:cNvPr id="78851" name="Rectangle 3"/>
          <p:cNvSpPr>
            <a:spLocks noGrp="1" noChangeArrowheads="1"/>
          </p:cNvSpPr>
          <p:nvPr>
            <p:ph type="body" idx="1"/>
          </p:nvPr>
        </p:nvSpPr>
        <p:spPr>
          <a:xfrm>
            <a:off x="468313" y="1196975"/>
            <a:ext cx="8229600" cy="4967288"/>
          </a:xfrm>
        </p:spPr>
        <p:txBody>
          <a:bodyPr/>
          <a:lstStyle/>
          <a:p>
            <a:pPr>
              <a:lnSpc>
                <a:spcPct val="120000"/>
              </a:lnSpc>
              <a:buFontTx/>
              <a:buNone/>
            </a:pPr>
            <a:r>
              <a:rPr lang="en-US" altLang="zh-CN">
                <a:ea typeface="宋体" charset="-122"/>
              </a:rPr>
              <a:t>a.</a:t>
            </a:r>
            <a:r>
              <a:rPr lang="zh-CN" altLang="en-US">
                <a:ea typeface="宋体" charset="-122"/>
              </a:rPr>
              <a:t>直标法</a:t>
            </a:r>
            <a:r>
              <a:rPr lang="en-US" altLang="zh-CN">
                <a:ea typeface="宋体" charset="-122"/>
              </a:rPr>
              <a:t>:</a:t>
            </a:r>
          </a:p>
          <a:p>
            <a:pPr>
              <a:lnSpc>
                <a:spcPct val="120000"/>
              </a:lnSpc>
              <a:buFontTx/>
              <a:buNone/>
            </a:pPr>
            <a:r>
              <a:rPr lang="zh-CN" altLang="en-US">
                <a:ea typeface="宋体" charset="-122"/>
              </a:rPr>
              <a:t>	在电感线圈的外壳上直接用数字和文字标出电感线圈的电感量</a:t>
            </a:r>
            <a:r>
              <a:rPr lang="en-US" altLang="zh-CN">
                <a:ea typeface="宋体" charset="-122"/>
              </a:rPr>
              <a:t>,</a:t>
            </a:r>
            <a:r>
              <a:rPr lang="zh-CN" altLang="en-US">
                <a:ea typeface="宋体" charset="-122"/>
              </a:rPr>
              <a:t>允许误差及最大工作电流等主要参数</a:t>
            </a:r>
            <a:r>
              <a:rPr lang="en-US" altLang="zh-CN">
                <a:ea typeface="宋体" charset="-122"/>
              </a:rPr>
              <a:t>.</a:t>
            </a:r>
          </a:p>
          <a:p>
            <a:pPr>
              <a:lnSpc>
                <a:spcPct val="120000"/>
              </a:lnSpc>
              <a:buFontTx/>
              <a:buNone/>
            </a:pPr>
            <a:r>
              <a:rPr lang="en-US" altLang="zh-CN">
                <a:ea typeface="宋体" charset="-122"/>
              </a:rPr>
              <a:t>b.</a:t>
            </a:r>
            <a:r>
              <a:rPr lang="zh-CN" altLang="en-US">
                <a:ea typeface="宋体" charset="-122"/>
              </a:rPr>
              <a:t>色标法：同电阻标法</a:t>
            </a:r>
            <a:r>
              <a:rPr lang="en-US" altLang="zh-CN">
                <a:ea typeface="宋体" charset="-122"/>
              </a:rPr>
              <a:t>.</a:t>
            </a:r>
            <a:r>
              <a:rPr lang="zh-CN" altLang="en-US">
                <a:ea typeface="宋体" charset="-122"/>
              </a:rPr>
              <a:t>单位为</a:t>
            </a:r>
            <a:r>
              <a:rPr lang="en-US" altLang="zh-CN" sz="2800">
                <a:ea typeface="宋体" charset="-122"/>
              </a:rPr>
              <a:t>μH</a:t>
            </a:r>
            <a:endParaRPr lang="zh-CN" altLang="en-AU">
              <a:ea typeface="宋体" charset="-122"/>
            </a:endParaRPr>
          </a:p>
          <a:p>
            <a:pPr>
              <a:lnSpc>
                <a:spcPct val="120000"/>
              </a:lnSpc>
              <a:buFontTx/>
              <a:buNone/>
            </a:pPr>
            <a:endParaRPr lang="zh-CN" altLang="en-AU">
              <a:ea typeface="宋体" charset="-122"/>
            </a:endParaRPr>
          </a:p>
        </p:txBody>
      </p:sp>
    </p:spTree>
    <p:extLst>
      <p:ext uri="{BB962C8B-B14F-4D97-AF65-F5344CB8AC3E}">
        <p14:creationId xmlns:p14="http://schemas.microsoft.com/office/powerpoint/2010/main" val="2904164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p:cTn id="7" dur="1000" fill="hold"/>
                                        <p:tgtEl>
                                          <p:spTgt spid="7885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885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88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8851">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p:cTn id="13" dur="1000" fill="hold"/>
                                        <p:tgtEl>
                                          <p:spTgt spid="7885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78851">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7885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885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5" presetClass="entr" presetSubtype="0" fill="hold" nodeType="clickEffect">
                                  <p:stCondLst>
                                    <p:cond delay="0"/>
                                  </p:stCondLst>
                                  <p:childTnLst>
                                    <p:set>
                                      <p:cBhvr>
                                        <p:cTn id="20" dur="1" fill="hold">
                                          <p:stCondLst>
                                            <p:cond delay="0"/>
                                          </p:stCondLst>
                                        </p:cTn>
                                        <p:tgtEl>
                                          <p:spTgt spid="78851">
                                            <p:txEl>
                                              <p:pRg st="2" end="2"/>
                                            </p:txEl>
                                          </p:spTgt>
                                        </p:tgtEl>
                                        <p:attrNameLst>
                                          <p:attrName>style.visibility</p:attrName>
                                        </p:attrNameLst>
                                      </p:cBhvr>
                                      <p:to>
                                        <p:strVal val="visible"/>
                                      </p:to>
                                    </p:set>
                                    <p:animEffect transition="in" filter="fade">
                                      <p:cBhvr>
                                        <p:cTn id="21" dur="2000"/>
                                        <p:tgtEl>
                                          <p:spTgt spid="78851">
                                            <p:txEl>
                                              <p:pRg st="2" end="2"/>
                                            </p:txEl>
                                          </p:spTgt>
                                        </p:tgtEl>
                                      </p:cBhvr>
                                    </p:animEffect>
                                    <p:anim calcmode="lin" valueType="num">
                                      <p:cBhvr>
                                        <p:cTn id="22" dur="2000" fill="hold"/>
                                        <p:tgtEl>
                                          <p:spTgt spid="78851">
                                            <p:txEl>
                                              <p:pRg st="2" end="2"/>
                                            </p:txEl>
                                          </p:spTgt>
                                        </p:tgtEl>
                                        <p:attrNameLst>
                                          <p:attrName>style.rotation</p:attrName>
                                        </p:attrNameLst>
                                      </p:cBhvr>
                                      <p:tavLst>
                                        <p:tav tm="0">
                                          <p:val>
                                            <p:fltVal val="720"/>
                                          </p:val>
                                        </p:tav>
                                        <p:tav tm="100000">
                                          <p:val>
                                            <p:fltVal val="0"/>
                                          </p:val>
                                        </p:tav>
                                      </p:tavLst>
                                    </p:anim>
                                    <p:anim calcmode="lin" valueType="num">
                                      <p:cBhvr>
                                        <p:cTn id="23" dur="2000" fill="hold"/>
                                        <p:tgtEl>
                                          <p:spTgt spid="78851">
                                            <p:txEl>
                                              <p:pRg st="2" end="2"/>
                                            </p:txEl>
                                          </p:spTgt>
                                        </p:tgtEl>
                                        <p:attrNameLst>
                                          <p:attrName>ppt_h</p:attrName>
                                        </p:attrNameLst>
                                      </p:cBhvr>
                                      <p:tavLst>
                                        <p:tav tm="0">
                                          <p:val>
                                            <p:fltVal val="0"/>
                                          </p:val>
                                        </p:tav>
                                        <p:tav tm="100000">
                                          <p:val>
                                            <p:strVal val="#ppt_h"/>
                                          </p:val>
                                        </p:tav>
                                      </p:tavLst>
                                    </p:anim>
                                    <p:anim calcmode="lin" valueType="num">
                                      <p:cBhvr>
                                        <p:cTn id="24" dur="2000" fill="hold"/>
                                        <p:tgtEl>
                                          <p:spTgt spid="78851">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77EA83A5-8C96-4D0C-8235-2B16C704FF55}" type="slidenum">
              <a:rPr lang="zh-CN" altLang="en-AU"/>
              <a:pPr/>
              <a:t>33</a:t>
            </a:fld>
            <a:endParaRPr lang="en-AU" altLang="zh-CN"/>
          </a:p>
        </p:txBody>
      </p:sp>
      <p:sp>
        <p:nvSpPr>
          <p:cNvPr id="157698" name="Rectangle 2"/>
          <p:cNvSpPr>
            <a:spLocks noGrp="1" noChangeArrowheads="1"/>
          </p:cNvSpPr>
          <p:nvPr>
            <p:ph type="title"/>
          </p:nvPr>
        </p:nvSpPr>
        <p:spPr>
          <a:xfrm>
            <a:off x="457200" y="292100"/>
            <a:ext cx="8229600" cy="904875"/>
          </a:xfrm>
        </p:spPr>
        <p:txBody>
          <a:bodyPr/>
          <a:lstStyle/>
          <a:p>
            <a:pPr algn="l"/>
            <a:r>
              <a:rPr lang="en-US" altLang="zh-CN" dirty="0">
                <a:ea typeface="宋体" charset="-122"/>
              </a:rPr>
              <a:t>6.</a:t>
            </a:r>
            <a:r>
              <a:rPr lang="zh-CN" altLang="en-US" dirty="0">
                <a:ea typeface="宋体" charset="-122"/>
              </a:rPr>
              <a:t>磁珠</a:t>
            </a:r>
            <a:r>
              <a:rPr lang="en-US" altLang="zh-CN" dirty="0">
                <a:ea typeface="宋体" charset="-122"/>
              </a:rPr>
              <a:t>:</a:t>
            </a:r>
            <a:endParaRPr lang="en-AU" altLang="zh-CN" dirty="0">
              <a:ea typeface="宋体" charset="-122"/>
            </a:endParaRPr>
          </a:p>
        </p:txBody>
      </p:sp>
      <p:sp>
        <p:nvSpPr>
          <p:cNvPr id="157699" name="Rectangle 3"/>
          <p:cNvSpPr>
            <a:spLocks noGrp="1" noChangeArrowheads="1"/>
          </p:cNvSpPr>
          <p:nvPr>
            <p:ph type="body" idx="1"/>
          </p:nvPr>
        </p:nvSpPr>
        <p:spPr>
          <a:xfrm>
            <a:off x="457200" y="1125538"/>
            <a:ext cx="8229600" cy="5327650"/>
          </a:xfrm>
        </p:spPr>
        <p:txBody>
          <a:bodyPr>
            <a:normAutofit lnSpcReduction="10000"/>
          </a:bodyPr>
          <a:lstStyle/>
          <a:p>
            <a:pPr>
              <a:lnSpc>
                <a:spcPct val="110000"/>
              </a:lnSpc>
              <a:buFontTx/>
              <a:buNone/>
            </a:pPr>
            <a:r>
              <a:rPr lang="zh-CN" altLang="en-AU">
                <a:ea typeface="宋体" charset="-122"/>
              </a:rPr>
              <a:t>概念</a:t>
            </a:r>
            <a:r>
              <a:rPr lang="en-AU" altLang="zh-CN">
                <a:ea typeface="宋体" charset="-122"/>
              </a:rPr>
              <a:t>:</a:t>
            </a:r>
          </a:p>
          <a:p>
            <a:pPr>
              <a:lnSpc>
                <a:spcPct val="110000"/>
              </a:lnSpc>
              <a:buFontTx/>
              <a:buNone/>
            </a:pPr>
            <a:r>
              <a:rPr lang="zh-CN" altLang="en-AU">
                <a:ea typeface="宋体" charset="-122"/>
              </a:rPr>
              <a:t>		</a:t>
            </a:r>
            <a:r>
              <a:rPr lang="zh-CN" altLang="en-AU" sz="2400">
                <a:ea typeface="宋体" charset="-122"/>
              </a:rPr>
              <a:t>采用在高频段具有良好阻抗特性的铁氧体材料烧结面成，专用于抑制信号线、电源线上的高频噪声和尖峰干扰，还具有吸收静电脉冲的能力。</a:t>
            </a:r>
          </a:p>
          <a:p>
            <a:pPr>
              <a:lnSpc>
                <a:spcPct val="110000"/>
              </a:lnSpc>
              <a:buFontTx/>
              <a:buNone/>
            </a:pPr>
            <a:r>
              <a:rPr lang="zh-CN" altLang="en-US">
                <a:ea typeface="宋体" charset="-122"/>
              </a:rPr>
              <a:t>主要参数</a:t>
            </a:r>
            <a:r>
              <a:rPr lang="en-US" altLang="zh-CN">
                <a:ea typeface="宋体" charset="-122"/>
              </a:rPr>
              <a:t>:</a:t>
            </a:r>
            <a:endParaRPr lang="en-AU" altLang="zh-CN">
              <a:ea typeface="宋体" charset="-122"/>
            </a:endParaRPr>
          </a:p>
          <a:p>
            <a:pPr>
              <a:lnSpc>
                <a:spcPct val="110000"/>
              </a:lnSpc>
              <a:buFontTx/>
              <a:buNone/>
            </a:pPr>
            <a:r>
              <a:rPr lang="en-US" altLang="zh-CN" sz="2800">
                <a:ea typeface="宋体" charset="-122"/>
              </a:rPr>
              <a:t>	</a:t>
            </a:r>
            <a:r>
              <a:rPr lang="zh-CN" altLang="en-US" sz="2800">
                <a:solidFill>
                  <a:srgbClr val="FF0066"/>
                </a:solidFill>
                <a:ea typeface="宋体" charset="-122"/>
              </a:rPr>
              <a:t>标称值</a:t>
            </a:r>
            <a:r>
              <a:rPr lang="en-US" altLang="zh-CN" sz="2800">
                <a:solidFill>
                  <a:srgbClr val="FF0066"/>
                </a:solidFill>
                <a:ea typeface="宋体" charset="-122"/>
              </a:rPr>
              <a:t>:</a:t>
            </a:r>
            <a:r>
              <a:rPr lang="zh-CN" altLang="en-AU" sz="2400">
                <a:ea typeface="宋体" charset="-122"/>
              </a:rPr>
              <a:t>因为磁珠的单位是按照它在某一频率产生的阻抗来标称的，阻抗的单位也是欧姆</a:t>
            </a:r>
            <a:r>
              <a:rPr lang="zh-CN" altLang="en-AU" sz="2800">
                <a:ea typeface="宋体" charset="-122"/>
              </a:rPr>
              <a:t> </a:t>
            </a:r>
            <a:r>
              <a:rPr lang="en-AU" altLang="zh-CN" sz="2800">
                <a:ea typeface="宋体" charset="-122"/>
              </a:rPr>
              <a:t>.</a:t>
            </a:r>
            <a:r>
              <a:rPr lang="zh-CN" altLang="en-AU" sz="2400">
                <a:ea typeface="宋体" charset="-122"/>
              </a:rPr>
              <a:t>一般以</a:t>
            </a:r>
            <a:r>
              <a:rPr lang="en-AU" altLang="zh-CN" sz="2400">
                <a:ea typeface="宋体" charset="-122"/>
              </a:rPr>
              <a:t>100MHz</a:t>
            </a:r>
            <a:r>
              <a:rPr lang="zh-CN" altLang="en-AU" sz="2400">
                <a:ea typeface="宋体" charset="-122"/>
              </a:rPr>
              <a:t>为标准，比如</a:t>
            </a:r>
            <a:r>
              <a:rPr lang="en-AU" altLang="zh-CN" sz="2400">
                <a:ea typeface="宋体" charset="-122"/>
              </a:rPr>
              <a:t>2012B601</a:t>
            </a:r>
            <a:r>
              <a:rPr lang="zh-CN" altLang="en-AU" sz="2400">
                <a:ea typeface="宋体" charset="-122"/>
              </a:rPr>
              <a:t>，就是指在</a:t>
            </a:r>
            <a:r>
              <a:rPr lang="en-AU" altLang="zh-CN" sz="2400">
                <a:ea typeface="宋体" charset="-122"/>
              </a:rPr>
              <a:t>100MHz</a:t>
            </a:r>
            <a:r>
              <a:rPr lang="zh-CN" altLang="en-AU" sz="2400">
                <a:ea typeface="宋体" charset="-122"/>
              </a:rPr>
              <a:t>的时候磁珠的阻抗为</a:t>
            </a:r>
            <a:r>
              <a:rPr lang="en-AU" altLang="zh-CN" sz="2400">
                <a:ea typeface="宋体" charset="-122"/>
              </a:rPr>
              <a:t>600</a:t>
            </a:r>
            <a:r>
              <a:rPr lang="zh-CN" altLang="en-AU" sz="2400">
                <a:ea typeface="宋体" charset="-122"/>
              </a:rPr>
              <a:t>欧姆。 </a:t>
            </a:r>
          </a:p>
          <a:p>
            <a:pPr>
              <a:lnSpc>
                <a:spcPct val="110000"/>
              </a:lnSpc>
              <a:buFontTx/>
              <a:buNone/>
            </a:pPr>
            <a:r>
              <a:rPr lang="en-US" altLang="zh-CN" sz="2400">
                <a:ea typeface="宋体" charset="-122"/>
              </a:rPr>
              <a:t>	</a:t>
            </a:r>
            <a:r>
              <a:rPr lang="zh-CN" altLang="en-US" sz="2800">
                <a:ea typeface="宋体" charset="-122"/>
              </a:rPr>
              <a:t>额定电流</a:t>
            </a:r>
            <a:r>
              <a:rPr lang="en-US" altLang="zh-CN" sz="2800">
                <a:ea typeface="宋体" charset="-122"/>
              </a:rPr>
              <a:t>:</a:t>
            </a:r>
            <a:r>
              <a:rPr lang="zh-CN" altLang="en-US" sz="2400">
                <a:ea typeface="標楷體" pitchFamily="65" charset="-120"/>
              </a:rPr>
              <a:t>额定电流是指能保证电路正常工作允许通过电流</a:t>
            </a:r>
            <a:r>
              <a:rPr lang="en-US" altLang="zh-CN" sz="2400">
                <a:ea typeface="標楷體" pitchFamily="65" charset="-120"/>
              </a:rPr>
              <a:t>.</a:t>
            </a:r>
            <a:endParaRPr lang="en-AU" altLang="zh-CN" sz="2400">
              <a:ea typeface="標楷體" pitchFamily="65" charset="-120"/>
            </a:endParaRPr>
          </a:p>
        </p:txBody>
      </p:sp>
    </p:spTree>
    <p:extLst>
      <p:ext uri="{BB962C8B-B14F-4D97-AF65-F5344CB8AC3E}">
        <p14:creationId xmlns:p14="http://schemas.microsoft.com/office/powerpoint/2010/main" val="2457913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fade">
                                      <p:cBhvr>
                                        <p:cTn id="7" dur="1000"/>
                                        <p:tgtEl>
                                          <p:spTgt spid="157699">
                                            <p:txEl>
                                              <p:pRg st="0" end="0"/>
                                            </p:txEl>
                                          </p:spTgt>
                                        </p:tgtEl>
                                      </p:cBhvr>
                                    </p:animEffect>
                                    <p:anim calcmode="lin" valueType="num">
                                      <p:cBhvr>
                                        <p:cTn id="8" dur="1000" fill="hold"/>
                                        <p:tgtEl>
                                          <p:spTgt spid="157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7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8" presetClass="entr" presetSubtype="0" accel="50000" fill="hold" nodeType="clickEffect">
                                  <p:stCondLst>
                                    <p:cond delay="0"/>
                                  </p:stCondLst>
                                  <p:iterate type="lt">
                                    <p:tmPct val="50000"/>
                                  </p:iterate>
                                  <p:childTnLst>
                                    <p:set>
                                      <p:cBhvr>
                                        <p:cTn id="13" dur="1" fill="hold">
                                          <p:stCondLst>
                                            <p:cond delay="0"/>
                                          </p:stCondLst>
                                        </p:cTn>
                                        <p:tgtEl>
                                          <p:spTgt spid="157699">
                                            <p:txEl>
                                              <p:pRg st="1" end="1"/>
                                            </p:txEl>
                                          </p:spTgt>
                                        </p:tgtEl>
                                        <p:attrNameLst>
                                          <p:attrName>style.visibility</p:attrName>
                                        </p:attrNameLst>
                                      </p:cBhvr>
                                      <p:to>
                                        <p:strVal val="visible"/>
                                      </p:to>
                                    </p:set>
                                    <p:set>
                                      <p:cBhvr>
                                        <p:cTn id="14" dur="455" fill="hold">
                                          <p:stCondLst>
                                            <p:cond delay="0"/>
                                          </p:stCondLst>
                                        </p:cTn>
                                        <p:tgtEl>
                                          <p:spTgt spid="157699">
                                            <p:txEl>
                                              <p:pRg st="1" end="1"/>
                                            </p:txEl>
                                          </p:spTgt>
                                        </p:tgtEl>
                                        <p:attrNameLst>
                                          <p:attrName>style.rotation</p:attrName>
                                        </p:attrNameLst>
                                      </p:cBhvr>
                                      <p:to>
                                        <p:strVal val="-45.0"/>
                                      </p:to>
                                    </p:set>
                                    <p:anim calcmode="lin" valueType="num">
                                      <p:cBhvr>
                                        <p:cTn id="15" dur="455" fill="hold">
                                          <p:stCondLst>
                                            <p:cond delay="455"/>
                                          </p:stCondLst>
                                        </p:cTn>
                                        <p:tgtEl>
                                          <p:spTgt spid="157699">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157699">
                                            <p:txEl>
                                              <p:pRg st="1" end="1"/>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157699">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157699">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nodeType="clickEffect">
                                  <p:stCondLst>
                                    <p:cond delay="0"/>
                                  </p:stCondLst>
                                  <p:childTnLst>
                                    <p:set>
                                      <p:cBhvr>
                                        <p:cTn id="22" dur="1" fill="hold">
                                          <p:stCondLst>
                                            <p:cond delay="0"/>
                                          </p:stCondLst>
                                        </p:cTn>
                                        <p:tgtEl>
                                          <p:spTgt spid="157699">
                                            <p:txEl>
                                              <p:pRg st="2" end="2"/>
                                            </p:txEl>
                                          </p:spTgt>
                                        </p:tgtEl>
                                        <p:attrNameLst>
                                          <p:attrName>style.visibility</p:attrName>
                                        </p:attrNameLst>
                                      </p:cBhvr>
                                      <p:to>
                                        <p:strVal val="visible"/>
                                      </p:to>
                                    </p:set>
                                    <p:animEffect transition="in" filter="fade">
                                      <p:cBhvr>
                                        <p:cTn id="23" dur="1000"/>
                                        <p:tgtEl>
                                          <p:spTgt spid="157699">
                                            <p:txEl>
                                              <p:pRg st="2" end="2"/>
                                            </p:txEl>
                                          </p:spTgt>
                                        </p:tgtEl>
                                      </p:cBhvr>
                                    </p:animEffect>
                                    <p:anim calcmode="lin" valueType="num">
                                      <p:cBhvr>
                                        <p:cTn id="24" dur="1000" fill="hold"/>
                                        <p:tgtEl>
                                          <p:spTgt spid="157699">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576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157699">
                                            <p:txEl>
                                              <p:pRg st="3" end="3"/>
                                            </p:txEl>
                                          </p:spTgt>
                                        </p:tgtEl>
                                        <p:attrNameLst>
                                          <p:attrName>style.visibility</p:attrName>
                                        </p:attrNameLst>
                                      </p:cBhvr>
                                      <p:to>
                                        <p:strVal val="visible"/>
                                      </p:to>
                                    </p:set>
                                    <p:anim calcmode="lin" valueType="num">
                                      <p:cBhvr>
                                        <p:cTn id="30" dur="1000" fill="hold"/>
                                        <p:tgtEl>
                                          <p:spTgt spid="157699">
                                            <p:txEl>
                                              <p:pRg st="3" end="3"/>
                                            </p:txEl>
                                          </p:spTgt>
                                        </p:tgtEl>
                                        <p:attrNameLst>
                                          <p:attrName>ppt_w</p:attrName>
                                        </p:attrNameLst>
                                      </p:cBhvr>
                                      <p:tavLst>
                                        <p:tav tm="0">
                                          <p:val>
                                            <p:strVal val="#ppt_w+.3"/>
                                          </p:val>
                                        </p:tav>
                                        <p:tav tm="100000">
                                          <p:val>
                                            <p:strVal val="#ppt_w"/>
                                          </p:val>
                                        </p:tav>
                                      </p:tavLst>
                                    </p:anim>
                                    <p:anim calcmode="lin" valueType="num">
                                      <p:cBhvr>
                                        <p:cTn id="31" dur="1000" fill="hold"/>
                                        <p:tgtEl>
                                          <p:spTgt spid="157699">
                                            <p:txEl>
                                              <p:pRg st="3" end="3"/>
                                            </p:txEl>
                                          </p:spTgt>
                                        </p:tgtEl>
                                        <p:attrNameLst>
                                          <p:attrName>ppt_h</p:attrName>
                                        </p:attrNameLst>
                                      </p:cBhvr>
                                      <p:tavLst>
                                        <p:tav tm="0">
                                          <p:val>
                                            <p:strVal val="#ppt_h"/>
                                          </p:val>
                                        </p:tav>
                                        <p:tav tm="100000">
                                          <p:val>
                                            <p:strVal val="#ppt_h"/>
                                          </p:val>
                                        </p:tav>
                                      </p:tavLst>
                                    </p:anim>
                                    <p:animEffect transition="in" filter="fade">
                                      <p:cBhvr>
                                        <p:cTn id="32" dur="1000"/>
                                        <p:tgtEl>
                                          <p:spTgt spid="157699">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157699">
                                            <p:txEl>
                                              <p:pRg st="4" end="4"/>
                                            </p:txEl>
                                          </p:spTgt>
                                        </p:tgtEl>
                                        <p:attrNameLst>
                                          <p:attrName>style.visibility</p:attrName>
                                        </p:attrNameLst>
                                      </p:cBhvr>
                                      <p:to>
                                        <p:strVal val="visible"/>
                                      </p:to>
                                    </p:set>
                                    <p:anim calcmode="lin" valueType="num">
                                      <p:cBhvr>
                                        <p:cTn id="37" dur="1000" fill="hold"/>
                                        <p:tgtEl>
                                          <p:spTgt spid="157699">
                                            <p:txEl>
                                              <p:pRg st="4" end="4"/>
                                            </p:txEl>
                                          </p:spTgt>
                                        </p:tgtEl>
                                        <p:attrNameLst>
                                          <p:attrName>ppt_w</p:attrName>
                                        </p:attrNameLst>
                                      </p:cBhvr>
                                      <p:tavLst>
                                        <p:tav tm="0">
                                          <p:val>
                                            <p:strVal val="#ppt_w+.3"/>
                                          </p:val>
                                        </p:tav>
                                        <p:tav tm="100000">
                                          <p:val>
                                            <p:strVal val="#ppt_w"/>
                                          </p:val>
                                        </p:tav>
                                      </p:tavLst>
                                    </p:anim>
                                    <p:anim calcmode="lin" valueType="num">
                                      <p:cBhvr>
                                        <p:cTn id="38" dur="1000" fill="hold"/>
                                        <p:tgtEl>
                                          <p:spTgt spid="157699">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157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ACDCC0E6-ABCF-4D92-B5C0-848A23EDD903}" type="slidenum">
              <a:rPr lang="zh-CN" altLang="en-AU"/>
              <a:pPr/>
              <a:t>34</a:t>
            </a:fld>
            <a:endParaRPr lang="en-AU" altLang="zh-CN"/>
          </a:p>
        </p:txBody>
      </p:sp>
      <p:sp>
        <p:nvSpPr>
          <p:cNvPr id="158722" name="Rectangle 2"/>
          <p:cNvSpPr>
            <a:spLocks noGrp="1" noChangeArrowheads="1"/>
          </p:cNvSpPr>
          <p:nvPr>
            <p:ph type="title"/>
          </p:nvPr>
        </p:nvSpPr>
        <p:spPr>
          <a:xfrm>
            <a:off x="457200" y="292100"/>
            <a:ext cx="8229600" cy="976313"/>
          </a:xfrm>
        </p:spPr>
        <p:txBody>
          <a:bodyPr/>
          <a:lstStyle/>
          <a:p>
            <a:pPr algn="l"/>
            <a:r>
              <a:rPr lang="en-US" altLang="zh-CN" dirty="0">
                <a:ea typeface="宋体" charset="-122"/>
              </a:rPr>
              <a:t>8.</a:t>
            </a:r>
            <a:r>
              <a:rPr lang="zh-CN" altLang="en-US" dirty="0">
                <a:ea typeface="宋体" charset="-122"/>
              </a:rPr>
              <a:t>电感与磁珠的区别</a:t>
            </a:r>
            <a:r>
              <a:rPr lang="en-US" altLang="zh-CN" dirty="0">
                <a:ea typeface="宋体" charset="-122"/>
              </a:rPr>
              <a:t>:</a:t>
            </a:r>
            <a:endParaRPr lang="en-AU" altLang="zh-CN" dirty="0">
              <a:ea typeface="宋体" charset="-122"/>
            </a:endParaRPr>
          </a:p>
        </p:txBody>
      </p:sp>
      <p:sp>
        <p:nvSpPr>
          <p:cNvPr id="158723" name="Rectangle 3"/>
          <p:cNvSpPr>
            <a:spLocks noGrp="1" noChangeArrowheads="1"/>
          </p:cNvSpPr>
          <p:nvPr>
            <p:ph type="body" idx="1"/>
          </p:nvPr>
        </p:nvSpPr>
        <p:spPr>
          <a:xfrm>
            <a:off x="250825" y="1341438"/>
            <a:ext cx="8713788" cy="5183187"/>
          </a:xfrm>
        </p:spPr>
        <p:txBody>
          <a:bodyPr/>
          <a:lstStyle/>
          <a:p>
            <a:r>
              <a:rPr lang="zh-CN" altLang="en-AU" sz="2800">
                <a:ea typeface="宋体" charset="-122"/>
              </a:rPr>
              <a:t>有一匝以上的线圈习惯称为电感线圈</a:t>
            </a:r>
            <a:r>
              <a:rPr lang="en-AU" altLang="zh-CN" sz="2800">
                <a:ea typeface="宋体" charset="-122"/>
              </a:rPr>
              <a:t>,</a:t>
            </a:r>
            <a:r>
              <a:rPr lang="zh-CN" altLang="en-AU" sz="2800">
                <a:ea typeface="宋体" charset="-122"/>
              </a:rPr>
              <a:t>少于一匝（导线直通磁环）的线圈习惯称之为磁珠</a:t>
            </a:r>
            <a:r>
              <a:rPr lang="en-AU" altLang="zh-CN" sz="2800">
                <a:ea typeface="宋体" charset="-122"/>
              </a:rPr>
              <a:t>; </a:t>
            </a:r>
          </a:p>
          <a:p>
            <a:r>
              <a:rPr lang="zh-CN" altLang="en-AU" sz="2800">
                <a:ea typeface="宋体" charset="-122"/>
              </a:rPr>
              <a:t>电感是储能元件</a:t>
            </a:r>
            <a:r>
              <a:rPr lang="en-AU" altLang="zh-CN" sz="2800">
                <a:ea typeface="宋体" charset="-122"/>
              </a:rPr>
              <a:t>,</a:t>
            </a:r>
            <a:r>
              <a:rPr lang="zh-CN" altLang="en-AU" sz="2800">
                <a:ea typeface="宋体" charset="-122"/>
              </a:rPr>
              <a:t>而磁珠是能量转换（消耗）器件</a:t>
            </a:r>
            <a:r>
              <a:rPr lang="en-AU" altLang="zh-CN" sz="2800">
                <a:ea typeface="宋体" charset="-122"/>
              </a:rPr>
              <a:t>; </a:t>
            </a:r>
          </a:p>
          <a:p>
            <a:r>
              <a:rPr lang="zh-CN" altLang="en-AU" sz="2800">
                <a:ea typeface="宋体" charset="-122"/>
              </a:rPr>
              <a:t>电感多用于电源滤波回路</a:t>
            </a:r>
            <a:r>
              <a:rPr lang="en-AU" altLang="zh-CN" sz="2800" b="1">
                <a:ea typeface="宋体" charset="-122"/>
              </a:rPr>
              <a:t>,</a:t>
            </a:r>
            <a:r>
              <a:rPr lang="zh-CN" altLang="en-AU" sz="2800">
                <a:ea typeface="宋体" charset="-122"/>
              </a:rPr>
              <a:t>磁珠多用于信号回路</a:t>
            </a:r>
            <a:r>
              <a:rPr lang="en-AU" altLang="zh-CN" sz="2800">
                <a:ea typeface="宋体" charset="-122"/>
              </a:rPr>
              <a:t>,</a:t>
            </a:r>
            <a:r>
              <a:rPr lang="zh-CN" altLang="en-AU" sz="2800">
                <a:ea typeface="宋体" charset="-122"/>
              </a:rPr>
              <a:t>用于</a:t>
            </a:r>
            <a:r>
              <a:rPr lang="en-AU" altLang="zh-CN" sz="2800">
                <a:ea typeface="宋体" charset="-122"/>
              </a:rPr>
              <a:t>EMC</a:t>
            </a:r>
            <a:r>
              <a:rPr lang="zh-CN" altLang="en-AU" sz="2800">
                <a:ea typeface="宋体" charset="-122"/>
              </a:rPr>
              <a:t>对策</a:t>
            </a:r>
            <a:r>
              <a:rPr lang="en-AU" altLang="zh-CN" sz="2800">
                <a:ea typeface="宋体" charset="-122"/>
              </a:rPr>
              <a:t>; </a:t>
            </a:r>
          </a:p>
          <a:p>
            <a:r>
              <a:rPr lang="zh-CN" altLang="en-AU" sz="2800">
                <a:ea typeface="宋体" charset="-122"/>
              </a:rPr>
              <a:t>磁珠主要用于抑制电磁辐射干扰</a:t>
            </a:r>
            <a:r>
              <a:rPr lang="en-AU" altLang="zh-CN" sz="2800">
                <a:ea typeface="宋体" charset="-122"/>
              </a:rPr>
              <a:t>,</a:t>
            </a:r>
            <a:r>
              <a:rPr lang="zh-CN" altLang="en-AU" sz="2800">
                <a:ea typeface="宋体" charset="-122"/>
              </a:rPr>
              <a:t>而电感用于这方面则侧重于抑制传导性干扰</a:t>
            </a:r>
            <a:r>
              <a:rPr lang="en-AU" altLang="zh-CN" sz="2800">
                <a:ea typeface="宋体" charset="-122"/>
              </a:rPr>
              <a:t>.</a:t>
            </a:r>
            <a:r>
              <a:rPr lang="zh-CN" altLang="en-AU" sz="2800">
                <a:ea typeface="宋体" charset="-122"/>
              </a:rPr>
              <a:t>两者都可用于处理</a:t>
            </a:r>
            <a:r>
              <a:rPr lang="en-AU" altLang="zh-CN" sz="2800">
                <a:ea typeface="宋体" charset="-122"/>
              </a:rPr>
              <a:t>EMC</a:t>
            </a:r>
            <a:r>
              <a:rPr lang="zh-CN" altLang="en-AU" sz="2800">
                <a:ea typeface="宋体" charset="-122"/>
              </a:rPr>
              <a:t>、</a:t>
            </a:r>
            <a:r>
              <a:rPr lang="en-AU" altLang="zh-CN" sz="2800">
                <a:ea typeface="宋体" charset="-122"/>
              </a:rPr>
              <a:t>EMI</a:t>
            </a:r>
            <a:r>
              <a:rPr lang="zh-CN" altLang="en-AU" sz="2800">
                <a:ea typeface="宋体" charset="-122"/>
              </a:rPr>
              <a:t>问题</a:t>
            </a:r>
            <a:r>
              <a:rPr lang="en-AU" altLang="zh-CN" sz="2800">
                <a:ea typeface="宋体" charset="-122"/>
              </a:rPr>
              <a:t>;</a:t>
            </a:r>
          </a:p>
          <a:p>
            <a:r>
              <a:rPr lang="zh-CN" altLang="en-AU" sz="2800">
                <a:ea typeface="宋体" charset="-122"/>
              </a:rPr>
              <a:t>电感一般用于电路的匹配和信号质量的控制上</a:t>
            </a:r>
            <a:r>
              <a:rPr lang="en-AU" altLang="zh-CN" sz="2800">
                <a:ea typeface="宋体" charset="-122"/>
              </a:rPr>
              <a:t>.</a:t>
            </a:r>
            <a:r>
              <a:rPr lang="zh-CN" altLang="en-AU" sz="2800">
                <a:ea typeface="宋体" charset="-122"/>
              </a:rPr>
              <a:t>在模拟地和数字地结合的地方用磁珠</a:t>
            </a:r>
            <a:r>
              <a:rPr lang="en-AU" altLang="zh-CN" sz="2800">
                <a:ea typeface="宋体" charset="-122"/>
              </a:rPr>
              <a:t>.</a:t>
            </a:r>
            <a:r>
              <a:rPr lang="en-AU" altLang="zh-CN">
                <a:ea typeface="宋体" charset="-122"/>
              </a:rPr>
              <a:t> </a:t>
            </a:r>
            <a:endParaRPr lang="zh-CN" altLang="en-AU">
              <a:ea typeface="宋体" charset="-122"/>
            </a:endParaRPr>
          </a:p>
        </p:txBody>
      </p:sp>
    </p:spTree>
    <p:extLst>
      <p:ext uri="{BB962C8B-B14F-4D97-AF65-F5344CB8AC3E}">
        <p14:creationId xmlns:p14="http://schemas.microsoft.com/office/powerpoint/2010/main" val="270181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58723">
                                            <p:txEl>
                                              <p:pRg st="0" end="0"/>
                                            </p:txEl>
                                          </p:spTgt>
                                        </p:tgtEl>
                                        <p:attrNameLst>
                                          <p:attrName>ppt_x</p:attrName>
                                        </p:attrNameLst>
                                      </p:cBhvr>
                                    </p:anim>
                                    <p:anim from="0" to="-1.0" calcmode="lin" valueType="num">
                                      <p:cBhvr>
                                        <p:cTn id="8" dur="200" decel="50000" autoRev="1" fill="hold">
                                          <p:stCondLst>
                                            <p:cond delay="600"/>
                                          </p:stCondLst>
                                        </p:cTn>
                                        <p:tgtEl>
                                          <p:spTgt spid="158723">
                                            <p:txEl>
                                              <p:pRg st="0" end="0"/>
                                            </p:txEl>
                                          </p:spTgt>
                                        </p:tgtEl>
                                        <p:attrNameLst>
                                          <p:attrName>xshear</p:attrName>
                                        </p:attrNameLst>
                                      </p:cBhvr>
                                    </p:anim>
                                    <p:animScale>
                                      <p:cBhvr>
                                        <p:cTn id="9" dur="200" decel="100000" autoRev="1" fill="hold">
                                          <p:stCondLst>
                                            <p:cond delay="600"/>
                                          </p:stCondLst>
                                        </p:cTn>
                                        <p:tgtEl>
                                          <p:spTgt spid="158723">
                                            <p:txEl>
                                              <p:pRg st="0" end="0"/>
                                            </p:txEl>
                                          </p:spTgt>
                                        </p:tgtEl>
                                      </p:cBhvr>
                                      <p:from x="100000" y="100000"/>
                                      <p:to x="80000" y="100000"/>
                                    </p:animScale>
                                    <p:anim by="(#ppt_h/3+#ppt_w*0.1)" calcmode="lin" valueType="num">
                                      <p:cBhvr additive="sum">
                                        <p:cTn id="10" dur="200" decel="100000" autoRev="1" fill="hold">
                                          <p:stCondLst>
                                            <p:cond delay="600"/>
                                          </p:stCondLst>
                                        </p:cTn>
                                        <p:tgtEl>
                                          <p:spTgt spid="158723">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15872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158723">
                                            <p:txEl>
                                              <p:pRg st="1" end="1"/>
                                            </p:txEl>
                                          </p:spTgt>
                                        </p:tgtEl>
                                        <p:attrNameLst>
                                          <p:attrName>ppt_x</p:attrName>
                                        </p:attrNameLst>
                                      </p:cBhvr>
                                    </p:anim>
                                    <p:anim from="0" to="-1.0" calcmode="lin" valueType="num">
                                      <p:cBhvr>
                                        <p:cTn id="16" dur="200" decel="50000" autoRev="1" fill="hold">
                                          <p:stCondLst>
                                            <p:cond delay="600"/>
                                          </p:stCondLst>
                                        </p:cTn>
                                        <p:tgtEl>
                                          <p:spTgt spid="158723">
                                            <p:txEl>
                                              <p:pRg st="1" end="1"/>
                                            </p:txEl>
                                          </p:spTgt>
                                        </p:tgtEl>
                                        <p:attrNameLst>
                                          <p:attrName>xshear</p:attrName>
                                        </p:attrNameLst>
                                      </p:cBhvr>
                                    </p:anim>
                                    <p:animScale>
                                      <p:cBhvr>
                                        <p:cTn id="17" dur="200" decel="100000" autoRev="1" fill="hold">
                                          <p:stCondLst>
                                            <p:cond delay="600"/>
                                          </p:stCondLst>
                                        </p:cTn>
                                        <p:tgtEl>
                                          <p:spTgt spid="158723">
                                            <p:txEl>
                                              <p:pRg st="1" end="1"/>
                                            </p:txEl>
                                          </p:spTgt>
                                        </p:tgtEl>
                                      </p:cBhvr>
                                      <p:from x="100000" y="100000"/>
                                      <p:to x="80000" y="100000"/>
                                    </p:animScale>
                                    <p:anim by="(#ppt_h/3+#ppt_w*0.1)" calcmode="lin" valueType="num">
                                      <p:cBhvr additive="sum">
                                        <p:cTn id="18" dur="200" decel="100000" autoRev="1" fill="hold">
                                          <p:stCondLst>
                                            <p:cond delay="600"/>
                                          </p:stCondLst>
                                        </p:cTn>
                                        <p:tgtEl>
                                          <p:spTgt spid="158723">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nodeType="clickEffect">
                                  <p:stCondLst>
                                    <p:cond delay="0"/>
                                  </p:stCondLst>
                                  <p:childTnLst>
                                    <p:set>
                                      <p:cBhvr>
                                        <p:cTn id="22" dur="1" fill="hold">
                                          <p:stCondLst>
                                            <p:cond delay="0"/>
                                          </p:stCondLst>
                                        </p:cTn>
                                        <p:tgtEl>
                                          <p:spTgt spid="15872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158723">
                                            <p:txEl>
                                              <p:pRg st="2" end="2"/>
                                            </p:txEl>
                                          </p:spTgt>
                                        </p:tgtEl>
                                        <p:attrNameLst>
                                          <p:attrName>ppt_x</p:attrName>
                                        </p:attrNameLst>
                                      </p:cBhvr>
                                    </p:anim>
                                    <p:anim from="0" to="-1.0" calcmode="lin" valueType="num">
                                      <p:cBhvr>
                                        <p:cTn id="24" dur="200" decel="50000" autoRev="1" fill="hold">
                                          <p:stCondLst>
                                            <p:cond delay="600"/>
                                          </p:stCondLst>
                                        </p:cTn>
                                        <p:tgtEl>
                                          <p:spTgt spid="158723">
                                            <p:txEl>
                                              <p:pRg st="2" end="2"/>
                                            </p:txEl>
                                          </p:spTgt>
                                        </p:tgtEl>
                                        <p:attrNameLst>
                                          <p:attrName>xshear</p:attrName>
                                        </p:attrNameLst>
                                      </p:cBhvr>
                                    </p:anim>
                                    <p:animScale>
                                      <p:cBhvr>
                                        <p:cTn id="25" dur="200" decel="100000" autoRev="1" fill="hold">
                                          <p:stCondLst>
                                            <p:cond delay="600"/>
                                          </p:stCondLst>
                                        </p:cTn>
                                        <p:tgtEl>
                                          <p:spTgt spid="158723">
                                            <p:txEl>
                                              <p:pRg st="2" end="2"/>
                                            </p:txEl>
                                          </p:spTgt>
                                        </p:tgtEl>
                                      </p:cBhvr>
                                      <p:from x="100000" y="100000"/>
                                      <p:to x="80000" y="100000"/>
                                    </p:animScale>
                                    <p:anim by="(#ppt_h/3+#ppt_w*0.1)" calcmode="lin" valueType="num">
                                      <p:cBhvr additive="sum">
                                        <p:cTn id="26" dur="200" decel="100000" autoRev="1" fill="hold">
                                          <p:stCondLst>
                                            <p:cond delay="600"/>
                                          </p:stCondLst>
                                        </p:cTn>
                                        <p:tgtEl>
                                          <p:spTgt spid="158723">
                                            <p:txEl>
                                              <p:pRg st="2" end="2"/>
                                            </p:txEl>
                                          </p:spTgt>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nodeType="clickEffect">
                                  <p:stCondLst>
                                    <p:cond delay="0"/>
                                  </p:stCondLst>
                                  <p:childTnLst>
                                    <p:set>
                                      <p:cBhvr>
                                        <p:cTn id="30" dur="1" fill="hold">
                                          <p:stCondLst>
                                            <p:cond delay="0"/>
                                          </p:stCondLst>
                                        </p:cTn>
                                        <p:tgtEl>
                                          <p:spTgt spid="15872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158723">
                                            <p:txEl>
                                              <p:pRg st="3" end="3"/>
                                            </p:txEl>
                                          </p:spTgt>
                                        </p:tgtEl>
                                        <p:attrNameLst>
                                          <p:attrName>ppt_x</p:attrName>
                                        </p:attrNameLst>
                                      </p:cBhvr>
                                    </p:anim>
                                    <p:anim from="0" to="-1.0" calcmode="lin" valueType="num">
                                      <p:cBhvr>
                                        <p:cTn id="32" dur="200" decel="50000" autoRev="1" fill="hold">
                                          <p:stCondLst>
                                            <p:cond delay="600"/>
                                          </p:stCondLst>
                                        </p:cTn>
                                        <p:tgtEl>
                                          <p:spTgt spid="158723">
                                            <p:txEl>
                                              <p:pRg st="3" end="3"/>
                                            </p:txEl>
                                          </p:spTgt>
                                        </p:tgtEl>
                                        <p:attrNameLst>
                                          <p:attrName>xshear</p:attrName>
                                        </p:attrNameLst>
                                      </p:cBhvr>
                                    </p:anim>
                                    <p:animScale>
                                      <p:cBhvr>
                                        <p:cTn id="33" dur="200" decel="100000" autoRev="1" fill="hold">
                                          <p:stCondLst>
                                            <p:cond delay="600"/>
                                          </p:stCondLst>
                                        </p:cTn>
                                        <p:tgtEl>
                                          <p:spTgt spid="158723">
                                            <p:txEl>
                                              <p:pRg st="3" end="3"/>
                                            </p:txEl>
                                          </p:spTgt>
                                        </p:tgtEl>
                                      </p:cBhvr>
                                      <p:from x="100000" y="100000"/>
                                      <p:to x="80000" y="100000"/>
                                    </p:animScale>
                                    <p:anim by="(#ppt_h/3+#ppt_w*0.1)" calcmode="lin" valueType="num">
                                      <p:cBhvr additive="sum">
                                        <p:cTn id="34" dur="200" decel="100000" autoRev="1" fill="hold">
                                          <p:stCondLst>
                                            <p:cond delay="600"/>
                                          </p:stCondLst>
                                        </p:cTn>
                                        <p:tgtEl>
                                          <p:spTgt spid="158723">
                                            <p:txEl>
                                              <p:pRg st="3" end="3"/>
                                            </p:txEl>
                                          </p:spTgt>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nodeType="clickEffect">
                                  <p:stCondLst>
                                    <p:cond delay="0"/>
                                  </p:stCondLst>
                                  <p:childTnLst>
                                    <p:set>
                                      <p:cBhvr>
                                        <p:cTn id="38" dur="1" fill="hold">
                                          <p:stCondLst>
                                            <p:cond delay="0"/>
                                          </p:stCondLst>
                                        </p:cTn>
                                        <p:tgtEl>
                                          <p:spTgt spid="15872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158723">
                                            <p:txEl>
                                              <p:pRg st="4" end="4"/>
                                            </p:txEl>
                                          </p:spTgt>
                                        </p:tgtEl>
                                        <p:attrNameLst>
                                          <p:attrName>ppt_x</p:attrName>
                                        </p:attrNameLst>
                                      </p:cBhvr>
                                    </p:anim>
                                    <p:anim from="0" to="-1.0" calcmode="lin" valueType="num">
                                      <p:cBhvr>
                                        <p:cTn id="40" dur="200" decel="50000" autoRev="1" fill="hold">
                                          <p:stCondLst>
                                            <p:cond delay="600"/>
                                          </p:stCondLst>
                                        </p:cTn>
                                        <p:tgtEl>
                                          <p:spTgt spid="158723">
                                            <p:txEl>
                                              <p:pRg st="4" end="4"/>
                                            </p:txEl>
                                          </p:spTgt>
                                        </p:tgtEl>
                                        <p:attrNameLst>
                                          <p:attrName>xshear</p:attrName>
                                        </p:attrNameLst>
                                      </p:cBhvr>
                                    </p:anim>
                                    <p:animScale>
                                      <p:cBhvr>
                                        <p:cTn id="41" dur="200" decel="100000" autoRev="1" fill="hold">
                                          <p:stCondLst>
                                            <p:cond delay="600"/>
                                          </p:stCondLst>
                                        </p:cTn>
                                        <p:tgtEl>
                                          <p:spTgt spid="158723">
                                            <p:txEl>
                                              <p:pRg st="4" end="4"/>
                                            </p:txEl>
                                          </p:spTgt>
                                        </p:tgtEl>
                                      </p:cBhvr>
                                      <p:from x="100000" y="100000"/>
                                      <p:to x="80000" y="100000"/>
                                    </p:animScale>
                                    <p:anim by="(#ppt_h/3+#ppt_w*0.1)" calcmode="lin" valueType="num">
                                      <p:cBhvr additive="sum">
                                        <p:cTn id="42" dur="200" decel="100000" autoRev="1" fill="hold">
                                          <p:stCondLst>
                                            <p:cond delay="600"/>
                                          </p:stCondLst>
                                        </p:cTn>
                                        <p:tgtEl>
                                          <p:spTgt spid="15872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14F73DA8-FF8A-4BC2-8F8B-25731B9ACA40}" type="slidenum">
              <a:rPr lang="zh-CN" altLang="en-AU"/>
              <a:pPr/>
              <a:t>35</a:t>
            </a:fld>
            <a:endParaRPr lang="en-AU" altLang="zh-CN"/>
          </a:p>
        </p:txBody>
      </p:sp>
      <p:sp>
        <p:nvSpPr>
          <p:cNvPr id="140291" name="Rectangle 3"/>
          <p:cNvSpPr>
            <a:spLocks noGrp="1" noChangeArrowheads="1"/>
          </p:cNvSpPr>
          <p:nvPr>
            <p:ph type="body" idx="1"/>
          </p:nvPr>
        </p:nvSpPr>
        <p:spPr>
          <a:xfrm>
            <a:off x="457200" y="1999381"/>
            <a:ext cx="8229600" cy="4525963"/>
          </a:xfrm>
        </p:spPr>
        <p:txBody>
          <a:bodyPr/>
          <a:lstStyle/>
          <a:p>
            <a:pPr algn="ctr">
              <a:buFontTx/>
              <a:buNone/>
            </a:pPr>
            <a:r>
              <a:rPr lang="zh-CN" altLang="en-US" sz="8000" dirty="0">
                <a:ea typeface="宋体" charset="-122"/>
              </a:rPr>
              <a:t>二 极 管</a:t>
            </a:r>
            <a:endParaRPr lang="zh-CN" altLang="en-AU" sz="8000" dirty="0">
              <a:ea typeface="宋体" charset="-122"/>
            </a:endParaRPr>
          </a:p>
        </p:txBody>
      </p:sp>
    </p:spTree>
    <p:extLst>
      <p:ext uri="{BB962C8B-B14F-4D97-AF65-F5344CB8AC3E}">
        <p14:creationId xmlns:p14="http://schemas.microsoft.com/office/powerpoint/2010/main" val="2081133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770" decel="100000"/>
                                        <p:tgtEl>
                                          <p:spTgt spid="140291">
                                            <p:txEl>
                                              <p:pRg st="0" end="0"/>
                                            </p:txEl>
                                          </p:spTgt>
                                        </p:tgtEl>
                                      </p:cBhvr>
                                    </p:animEffect>
                                    <p:animScale>
                                      <p:cBhvr>
                                        <p:cTn id="8" dur="770" decel="100000"/>
                                        <p:tgtEl>
                                          <p:spTgt spid="140291">
                                            <p:txEl>
                                              <p:pRg st="0" end="0"/>
                                            </p:txEl>
                                          </p:spTgt>
                                        </p:tgtEl>
                                      </p:cBhvr>
                                      <p:from x="10000" y="10000"/>
                                      <p:to x="200000" y="450000"/>
                                    </p:animScale>
                                    <p:animScale>
                                      <p:cBhvr>
                                        <p:cTn id="9" dur="1230" accel="100000" fill="hold">
                                          <p:stCondLst>
                                            <p:cond delay="770"/>
                                          </p:stCondLst>
                                        </p:cTn>
                                        <p:tgtEl>
                                          <p:spTgt spid="140291">
                                            <p:txEl>
                                              <p:pRg st="0" end="0"/>
                                            </p:txEl>
                                          </p:spTgt>
                                        </p:tgtEl>
                                      </p:cBhvr>
                                      <p:from x="200000" y="450000"/>
                                      <p:to x="100000" y="100000"/>
                                    </p:animScale>
                                    <p:set>
                                      <p:cBhvr>
                                        <p:cTn id="10" dur="770" fill="hold"/>
                                        <p:tgtEl>
                                          <p:spTgt spid="140291">
                                            <p:txEl>
                                              <p:pRg st="0" end="0"/>
                                            </p:txEl>
                                          </p:spTgt>
                                        </p:tgtEl>
                                        <p:attrNameLst>
                                          <p:attrName>ppt_x</p:attrName>
                                        </p:attrNameLst>
                                      </p:cBhvr>
                                      <p:to>
                                        <p:strVal val="(0.5)"/>
                                      </p:to>
                                    </p:set>
                                    <p:anim from="(0.5)" to="(#ppt_x)" calcmode="lin" valueType="num">
                                      <p:cBhvr>
                                        <p:cTn id="11" dur="1230" accel="100000" fill="hold">
                                          <p:stCondLst>
                                            <p:cond delay="770"/>
                                          </p:stCondLst>
                                        </p:cTn>
                                        <p:tgtEl>
                                          <p:spTgt spid="140291">
                                            <p:txEl>
                                              <p:pRg st="0" end="0"/>
                                            </p:txEl>
                                          </p:spTgt>
                                        </p:tgtEl>
                                        <p:attrNameLst>
                                          <p:attrName>ppt_x</p:attrName>
                                        </p:attrNameLst>
                                      </p:cBhvr>
                                    </p:anim>
                                    <p:set>
                                      <p:cBhvr>
                                        <p:cTn id="12" dur="770" fill="hold"/>
                                        <p:tgtEl>
                                          <p:spTgt spid="140291">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40291">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7FE18D4E-1A06-458A-B531-DB6D6B01763A}" type="slidenum">
              <a:rPr lang="zh-CN" altLang="en-AU"/>
              <a:pPr/>
              <a:t>36</a:t>
            </a:fld>
            <a:endParaRPr lang="en-AU" altLang="zh-CN"/>
          </a:p>
        </p:txBody>
      </p:sp>
      <p:sp>
        <p:nvSpPr>
          <p:cNvPr id="79875" name="Rectangle 3"/>
          <p:cNvSpPr>
            <a:spLocks noGrp="1" noChangeArrowheads="1"/>
          </p:cNvSpPr>
          <p:nvPr>
            <p:ph type="body" idx="1"/>
          </p:nvPr>
        </p:nvSpPr>
        <p:spPr>
          <a:xfrm>
            <a:off x="446856" y="1053356"/>
            <a:ext cx="8229600" cy="5688012"/>
          </a:xfrm>
        </p:spPr>
        <p:txBody>
          <a:bodyPr/>
          <a:lstStyle/>
          <a:p>
            <a:pPr>
              <a:buFontTx/>
              <a:buNone/>
            </a:pPr>
            <a:r>
              <a:rPr lang="en-US" altLang="zh-CN" sz="4400" dirty="0">
                <a:ea typeface="宋体" charset="-122"/>
              </a:rPr>
              <a:t>1.</a:t>
            </a:r>
            <a:r>
              <a:rPr lang="zh-CN" altLang="en-US" sz="4400" dirty="0">
                <a:ea typeface="宋体" charset="-122"/>
              </a:rPr>
              <a:t>概念</a:t>
            </a:r>
            <a:r>
              <a:rPr lang="en-US" altLang="zh-CN" sz="4400" dirty="0">
                <a:ea typeface="宋体" charset="-122"/>
              </a:rPr>
              <a:t>:</a:t>
            </a:r>
          </a:p>
          <a:p>
            <a:pPr>
              <a:buFontTx/>
              <a:buNone/>
            </a:pPr>
            <a:r>
              <a:rPr lang="zh-CN" altLang="en-US" dirty="0">
                <a:ea typeface="宋体" charset="-122"/>
              </a:rPr>
              <a:t>	</a:t>
            </a:r>
          </a:p>
          <a:p>
            <a:pPr>
              <a:lnSpc>
                <a:spcPct val="120000"/>
              </a:lnSpc>
              <a:buFontTx/>
              <a:buNone/>
            </a:pPr>
            <a:r>
              <a:rPr lang="zh-CN" altLang="en-US" dirty="0">
                <a:ea typeface="宋体" charset="-122"/>
              </a:rPr>
              <a:t>	半导体二极又称晶体二极管</a:t>
            </a:r>
            <a:r>
              <a:rPr lang="en-US" altLang="zh-CN" dirty="0">
                <a:ea typeface="宋体" charset="-122"/>
              </a:rPr>
              <a:t>,</a:t>
            </a:r>
            <a:r>
              <a:rPr lang="zh-CN" altLang="en-US" dirty="0">
                <a:ea typeface="宋体" charset="-122"/>
              </a:rPr>
              <a:t>简称二极管</a:t>
            </a:r>
            <a:r>
              <a:rPr lang="en-US" altLang="zh-CN" dirty="0">
                <a:ea typeface="宋体" charset="-122"/>
              </a:rPr>
              <a:t>,</a:t>
            </a:r>
            <a:r>
              <a:rPr lang="zh-CN" altLang="en-US" dirty="0">
                <a:ea typeface="宋体" charset="-122"/>
              </a:rPr>
              <a:t>由一个</a:t>
            </a:r>
            <a:r>
              <a:rPr lang="en-US" altLang="zh-CN" dirty="0">
                <a:ea typeface="宋体" charset="-122"/>
              </a:rPr>
              <a:t>PN</a:t>
            </a:r>
            <a:r>
              <a:rPr lang="zh-CN" altLang="en-US" dirty="0">
                <a:ea typeface="宋体" charset="-122"/>
              </a:rPr>
              <a:t>结加上引线及管壳构成</a:t>
            </a:r>
            <a:r>
              <a:rPr lang="en-US" altLang="zh-CN" dirty="0">
                <a:ea typeface="宋体" charset="-122"/>
              </a:rPr>
              <a:t>.</a:t>
            </a:r>
            <a:r>
              <a:rPr lang="zh-CN" altLang="en-US" dirty="0">
                <a:ea typeface="宋体" charset="-122"/>
              </a:rPr>
              <a:t>具有单向导电性</a:t>
            </a:r>
            <a:r>
              <a:rPr lang="en-US" altLang="zh-CN" dirty="0">
                <a:ea typeface="宋体" charset="-122"/>
              </a:rPr>
              <a:t>,</a:t>
            </a:r>
            <a:r>
              <a:rPr lang="zh-CN" altLang="en-US" dirty="0">
                <a:ea typeface="宋体" charset="-122"/>
              </a:rPr>
              <a:t>为非线性元器件</a:t>
            </a:r>
            <a:r>
              <a:rPr lang="en-US" altLang="zh-CN" dirty="0">
                <a:ea typeface="宋体" charset="-122"/>
              </a:rPr>
              <a:t>.</a:t>
            </a:r>
          </a:p>
          <a:p>
            <a:pPr>
              <a:buFontTx/>
              <a:buNone/>
            </a:pPr>
            <a:r>
              <a:rPr lang="en-US" altLang="zh-CN" dirty="0">
                <a:ea typeface="宋体" charset="-122"/>
              </a:rPr>
              <a:t>	</a:t>
            </a:r>
          </a:p>
          <a:p>
            <a:pPr>
              <a:buFontTx/>
              <a:buNone/>
            </a:pPr>
            <a:r>
              <a:rPr lang="en-US" altLang="zh-CN" dirty="0">
                <a:ea typeface="宋体" charset="-122"/>
              </a:rPr>
              <a:t>	</a:t>
            </a:r>
            <a:r>
              <a:rPr lang="zh-CN" altLang="en-US" sz="3600" dirty="0">
                <a:ea typeface="宋体" charset="-122"/>
              </a:rPr>
              <a:t>作用</a:t>
            </a:r>
            <a:r>
              <a:rPr lang="en-US" altLang="zh-CN" sz="3600" dirty="0">
                <a:ea typeface="宋体" charset="-122"/>
              </a:rPr>
              <a:t>:</a:t>
            </a:r>
            <a:r>
              <a:rPr lang="zh-CN" altLang="en-US" dirty="0">
                <a:ea typeface="宋体" charset="-122"/>
              </a:rPr>
              <a:t>检波、整流、开关、稳压等</a:t>
            </a:r>
            <a:endParaRPr lang="en-US" altLang="zh-CN" dirty="0">
              <a:ea typeface="宋体" charset="-122"/>
            </a:endParaRPr>
          </a:p>
          <a:p>
            <a:pPr>
              <a:buFontTx/>
              <a:buNone/>
            </a:pPr>
            <a:endParaRPr lang="en-US" altLang="zh-CN" dirty="0">
              <a:ea typeface="宋体" charset="-122"/>
            </a:endParaRPr>
          </a:p>
          <a:p>
            <a:pPr>
              <a:buFontTx/>
              <a:buNone/>
            </a:pPr>
            <a:r>
              <a:rPr lang="zh-CN" altLang="en-US" dirty="0">
                <a:ea typeface="宋体" charset="-122"/>
              </a:rPr>
              <a:t>	</a:t>
            </a:r>
            <a:endParaRPr lang="en-AU" altLang="zh-CN" dirty="0">
              <a:ea typeface="宋体" charset="-122"/>
            </a:endParaRPr>
          </a:p>
        </p:txBody>
      </p:sp>
    </p:spTree>
    <p:extLst>
      <p:ext uri="{BB962C8B-B14F-4D97-AF65-F5344CB8AC3E}">
        <p14:creationId xmlns:p14="http://schemas.microsoft.com/office/powerpoint/2010/main" val="147219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79875">
                                            <p:txEl>
                                              <p:pRg st="2" end="2"/>
                                            </p:txEl>
                                          </p:spTgt>
                                        </p:tgtEl>
                                        <p:attrNameLst>
                                          <p:attrName>style.visibility</p:attrName>
                                        </p:attrNameLst>
                                      </p:cBhvr>
                                      <p:to>
                                        <p:strVal val="visible"/>
                                      </p:to>
                                    </p:set>
                                    <p:set>
                                      <p:cBhvr>
                                        <p:cTn id="7" dur="455" fill="hold">
                                          <p:stCondLst>
                                            <p:cond delay="0"/>
                                          </p:stCondLst>
                                        </p:cTn>
                                        <p:tgtEl>
                                          <p:spTgt spid="79875">
                                            <p:txEl>
                                              <p:pRg st="2" end="2"/>
                                            </p:txEl>
                                          </p:spTgt>
                                        </p:tgtEl>
                                        <p:attrNameLst>
                                          <p:attrName>style.rotation</p:attrName>
                                        </p:attrNameLst>
                                      </p:cBhvr>
                                      <p:to>
                                        <p:strVal val="-45.0"/>
                                      </p:to>
                                    </p:set>
                                    <p:anim calcmode="lin" valueType="num">
                                      <p:cBhvr>
                                        <p:cTn id="8" dur="455" fill="hold">
                                          <p:stCondLst>
                                            <p:cond delay="455"/>
                                          </p:stCondLst>
                                        </p:cTn>
                                        <p:tgtEl>
                                          <p:spTgt spid="79875">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9875">
                                            <p:txEl>
                                              <p:pRg st="2" end="2"/>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9875">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9875">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79875">
                                            <p:txEl>
                                              <p:pRg st="4" end="4"/>
                                            </p:txEl>
                                          </p:spTgt>
                                        </p:tgtEl>
                                        <p:attrNameLst>
                                          <p:attrName>style.visibility</p:attrName>
                                        </p:attrNameLst>
                                      </p:cBhvr>
                                      <p:to>
                                        <p:strVal val="visible"/>
                                      </p:to>
                                    </p:set>
                                    <p:anim calcmode="lin" valueType="num">
                                      <p:cBhvr>
                                        <p:cTn id="16" dur="500" fill="hold"/>
                                        <p:tgtEl>
                                          <p:spTgt spid="7987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7987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7987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798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A211D9F1-0385-495A-9C6B-606B7E284F31}" type="slidenum">
              <a:rPr lang="zh-CN" altLang="en-AU"/>
              <a:pPr/>
              <a:t>37</a:t>
            </a:fld>
            <a:endParaRPr lang="en-AU" altLang="zh-CN"/>
          </a:p>
        </p:txBody>
      </p:sp>
      <p:sp>
        <p:nvSpPr>
          <p:cNvPr id="80898" name="Rectangle 2"/>
          <p:cNvSpPr>
            <a:spLocks noGrp="1" noChangeArrowheads="1"/>
          </p:cNvSpPr>
          <p:nvPr>
            <p:ph type="title"/>
          </p:nvPr>
        </p:nvSpPr>
        <p:spPr>
          <a:xfrm>
            <a:off x="457200" y="292100"/>
            <a:ext cx="8229600" cy="615950"/>
          </a:xfrm>
        </p:spPr>
        <p:txBody>
          <a:bodyPr/>
          <a:lstStyle/>
          <a:p>
            <a:pPr algn="l"/>
            <a:r>
              <a:rPr lang="en-US" altLang="zh-CN" dirty="0">
                <a:ea typeface="宋体" charset="-122"/>
              </a:rPr>
              <a:t>2.</a:t>
            </a:r>
            <a:r>
              <a:rPr lang="zh-CN" altLang="en-US" dirty="0">
                <a:ea typeface="宋体" charset="-122"/>
              </a:rPr>
              <a:t>二极管的分类</a:t>
            </a:r>
            <a:r>
              <a:rPr lang="en-US" altLang="zh-CN" dirty="0">
                <a:ea typeface="宋体" charset="-122"/>
              </a:rPr>
              <a:t>:</a:t>
            </a:r>
            <a:endParaRPr lang="en-AU" altLang="zh-CN" dirty="0">
              <a:ea typeface="宋体" charset="-122"/>
            </a:endParaRPr>
          </a:p>
        </p:txBody>
      </p:sp>
      <p:sp>
        <p:nvSpPr>
          <p:cNvPr id="80899" name="Rectangle 3"/>
          <p:cNvSpPr>
            <a:spLocks noGrp="1" noChangeArrowheads="1"/>
          </p:cNvSpPr>
          <p:nvPr>
            <p:ph type="body" idx="1"/>
          </p:nvPr>
        </p:nvSpPr>
        <p:spPr>
          <a:xfrm>
            <a:off x="457200" y="908050"/>
            <a:ext cx="8229600" cy="5545138"/>
          </a:xfrm>
        </p:spPr>
        <p:txBody>
          <a:bodyPr/>
          <a:lstStyle/>
          <a:p>
            <a:pPr>
              <a:lnSpc>
                <a:spcPct val="120000"/>
              </a:lnSpc>
              <a:buFontTx/>
              <a:buNone/>
            </a:pPr>
            <a:r>
              <a:rPr lang="en-US" altLang="zh-CN">
                <a:ea typeface="宋体" charset="-122"/>
              </a:rPr>
              <a:t>a.</a:t>
            </a:r>
            <a:r>
              <a:rPr lang="zh-CN" altLang="en-US">
                <a:ea typeface="宋体" charset="-122"/>
              </a:rPr>
              <a:t>按材料分</a:t>
            </a:r>
            <a:r>
              <a:rPr lang="en-US" altLang="zh-CN">
                <a:ea typeface="宋体" charset="-122"/>
              </a:rPr>
              <a:t>:</a:t>
            </a:r>
            <a:r>
              <a:rPr lang="zh-CN" altLang="en-US">
                <a:ea typeface="宋体" charset="-122"/>
              </a:rPr>
              <a:t>锗二极管  硅二极管</a:t>
            </a:r>
            <a:r>
              <a:rPr lang="zh-CN" altLang="en-AU">
                <a:ea typeface="宋体" charset="-122"/>
              </a:rPr>
              <a:t> </a:t>
            </a:r>
          </a:p>
          <a:p>
            <a:pPr>
              <a:lnSpc>
                <a:spcPct val="120000"/>
              </a:lnSpc>
            </a:pPr>
            <a:r>
              <a:rPr lang="zh-CN" altLang="en-US">
                <a:ea typeface="宋体" charset="-122"/>
              </a:rPr>
              <a:t>锗管导通电压</a:t>
            </a:r>
            <a:r>
              <a:rPr lang="en-US" altLang="zh-CN">
                <a:ea typeface="宋体" charset="-122"/>
              </a:rPr>
              <a:t>:0.2-0.3V</a:t>
            </a:r>
          </a:p>
          <a:p>
            <a:pPr>
              <a:lnSpc>
                <a:spcPct val="120000"/>
              </a:lnSpc>
            </a:pPr>
            <a:r>
              <a:rPr lang="zh-CN" altLang="en-US">
                <a:ea typeface="宋体" charset="-122"/>
              </a:rPr>
              <a:t>硅管导通电压</a:t>
            </a:r>
            <a:r>
              <a:rPr lang="en-US" altLang="zh-CN">
                <a:ea typeface="宋体" charset="-122"/>
              </a:rPr>
              <a:t>:0.6-0.8V</a:t>
            </a:r>
          </a:p>
          <a:p>
            <a:pPr>
              <a:lnSpc>
                <a:spcPct val="120000"/>
              </a:lnSpc>
              <a:buFontTx/>
              <a:buNone/>
            </a:pPr>
            <a:r>
              <a:rPr lang="zh-CN" altLang="en-US">
                <a:ea typeface="宋体" charset="-122"/>
              </a:rPr>
              <a:t>导通电压</a:t>
            </a:r>
            <a:r>
              <a:rPr lang="en-US" altLang="zh-CN">
                <a:ea typeface="宋体" charset="-122"/>
              </a:rPr>
              <a:t>:</a:t>
            </a:r>
            <a:r>
              <a:rPr lang="zh-CN" altLang="en-US">
                <a:ea typeface="宋体" charset="-122"/>
              </a:rPr>
              <a:t>当正向电压超过某一数值后</a:t>
            </a:r>
            <a:r>
              <a:rPr lang="en-US" altLang="zh-CN">
                <a:ea typeface="宋体" charset="-122"/>
              </a:rPr>
              <a:t>,</a:t>
            </a:r>
            <a:r>
              <a:rPr lang="zh-CN" altLang="en-US">
                <a:ea typeface="宋体" charset="-122"/>
              </a:rPr>
              <a:t>二极管导通</a:t>
            </a:r>
            <a:r>
              <a:rPr lang="en-US" altLang="zh-CN">
                <a:ea typeface="宋体" charset="-122"/>
              </a:rPr>
              <a:t>,</a:t>
            </a:r>
            <a:r>
              <a:rPr lang="zh-CN" altLang="en-US">
                <a:ea typeface="宋体" charset="-122"/>
              </a:rPr>
              <a:t>正向电流随外加电压增加迅速增大</a:t>
            </a:r>
            <a:r>
              <a:rPr lang="en-US" altLang="zh-CN">
                <a:ea typeface="宋体" charset="-122"/>
              </a:rPr>
              <a:t>,</a:t>
            </a:r>
            <a:r>
              <a:rPr lang="zh-CN" altLang="en-US">
                <a:ea typeface="宋体" charset="-122"/>
              </a:rPr>
              <a:t>该电压称为导通电压</a:t>
            </a:r>
            <a:r>
              <a:rPr lang="en-US" altLang="zh-CN">
                <a:ea typeface="宋体" charset="-122"/>
              </a:rPr>
              <a:t>.</a:t>
            </a:r>
          </a:p>
          <a:p>
            <a:pPr>
              <a:lnSpc>
                <a:spcPct val="120000"/>
              </a:lnSpc>
              <a:buFontTx/>
              <a:buNone/>
            </a:pPr>
            <a:r>
              <a:rPr lang="en-US" altLang="zh-CN">
                <a:ea typeface="宋体" charset="-122"/>
              </a:rPr>
              <a:t>b.</a:t>
            </a:r>
            <a:r>
              <a:rPr lang="zh-CN" altLang="en-US">
                <a:ea typeface="宋体" charset="-122"/>
              </a:rPr>
              <a:t>按作用分</a:t>
            </a:r>
            <a:r>
              <a:rPr lang="en-US" altLang="zh-CN">
                <a:ea typeface="宋体" charset="-122"/>
              </a:rPr>
              <a:t>:</a:t>
            </a:r>
            <a:r>
              <a:rPr lang="zh-CN" altLang="en-US">
                <a:ea typeface="宋体" charset="-122"/>
              </a:rPr>
              <a:t>整流二极管、稳压二极管、开关二极管、发光二极管、光敏二极管等</a:t>
            </a:r>
            <a:r>
              <a:rPr lang="en-US" altLang="zh-CN">
                <a:ea typeface="宋体" charset="-122"/>
              </a:rPr>
              <a:t>.</a:t>
            </a:r>
            <a:endParaRPr lang="zh-CN" altLang="en-AU">
              <a:ea typeface="宋体" charset="-122"/>
            </a:endParaRPr>
          </a:p>
        </p:txBody>
      </p:sp>
    </p:spTree>
    <p:extLst>
      <p:ext uri="{BB962C8B-B14F-4D97-AF65-F5344CB8AC3E}">
        <p14:creationId xmlns:p14="http://schemas.microsoft.com/office/powerpoint/2010/main" val="3936076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p:cTn id="7" dur="1000" fill="hold"/>
                                        <p:tgtEl>
                                          <p:spTgt spid="8089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08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089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nodeType="clickEffect">
                                  <p:stCondLst>
                                    <p:cond delay="0"/>
                                  </p:stCondLst>
                                  <p:childTnLst>
                                    <p:set>
                                      <p:cBhvr>
                                        <p:cTn id="13" dur="1" fill="hold">
                                          <p:stCondLst>
                                            <p:cond delay="0"/>
                                          </p:stCondLst>
                                        </p:cTn>
                                        <p:tgtEl>
                                          <p:spTgt spid="80899">
                                            <p:txEl>
                                              <p:pRg st="1" end="1"/>
                                            </p:txEl>
                                          </p:spTgt>
                                        </p:tgtEl>
                                        <p:attrNameLst>
                                          <p:attrName>style.visibility</p:attrName>
                                        </p:attrNameLst>
                                      </p:cBhvr>
                                      <p:to>
                                        <p:strVal val="visible"/>
                                      </p:to>
                                    </p:set>
                                    <p:anim calcmode="lin" valueType="num">
                                      <p:cBhvr>
                                        <p:cTn id="14" dur="500" fill="hold"/>
                                        <p:tgtEl>
                                          <p:spTgt spid="8089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0899">
                                            <p:txEl>
                                              <p:pRg st="1" end="1"/>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80899">
                                            <p:txEl>
                                              <p:pRg st="2" end="2"/>
                                            </p:txEl>
                                          </p:spTgt>
                                        </p:tgtEl>
                                        <p:attrNameLst>
                                          <p:attrName>style.visibility</p:attrName>
                                        </p:attrNameLst>
                                      </p:cBhvr>
                                      <p:to>
                                        <p:strVal val="visible"/>
                                      </p:to>
                                    </p:set>
                                    <p:anim calcmode="lin" valueType="num">
                                      <p:cBhvr>
                                        <p:cTn id="18" dur="500" fill="hold"/>
                                        <p:tgtEl>
                                          <p:spTgt spid="80899">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8089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4" presetClass="entr" presetSubtype="0" fill="hold" nodeType="clickEffect">
                                  <p:stCondLst>
                                    <p:cond delay="0"/>
                                  </p:stCondLst>
                                  <p:childTnLst>
                                    <p:set>
                                      <p:cBhvr>
                                        <p:cTn id="23" dur="1" fill="hold">
                                          <p:stCondLst>
                                            <p:cond delay="0"/>
                                          </p:stCondLst>
                                        </p:cTn>
                                        <p:tgtEl>
                                          <p:spTgt spid="80899">
                                            <p:txEl>
                                              <p:pRg st="3" end="3"/>
                                            </p:txEl>
                                          </p:spTgt>
                                        </p:tgtEl>
                                        <p:attrNameLst>
                                          <p:attrName>style.visibility</p:attrName>
                                        </p:attrNameLst>
                                      </p:cBhvr>
                                      <p:to>
                                        <p:strVal val="visible"/>
                                      </p:to>
                                    </p:set>
                                    <p:anim from="(-#ppt_w/2)" to="(#ppt_x)" calcmode="lin" valueType="num">
                                      <p:cBhvr>
                                        <p:cTn id="24" dur="600" fill="hold">
                                          <p:stCondLst>
                                            <p:cond delay="0"/>
                                          </p:stCondLst>
                                        </p:cTn>
                                        <p:tgtEl>
                                          <p:spTgt spid="80899">
                                            <p:txEl>
                                              <p:pRg st="3" end="3"/>
                                            </p:txEl>
                                          </p:spTgt>
                                        </p:tgtEl>
                                        <p:attrNameLst>
                                          <p:attrName>ppt_x</p:attrName>
                                        </p:attrNameLst>
                                      </p:cBhvr>
                                    </p:anim>
                                    <p:anim from="0" to="-1.0" calcmode="lin" valueType="num">
                                      <p:cBhvr>
                                        <p:cTn id="25" dur="200" decel="50000" autoRev="1" fill="hold">
                                          <p:stCondLst>
                                            <p:cond delay="600"/>
                                          </p:stCondLst>
                                        </p:cTn>
                                        <p:tgtEl>
                                          <p:spTgt spid="80899">
                                            <p:txEl>
                                              <p:pRg st="3" end="3"/>
                                            </p:txEl>
                                          </p:spTgt>
                                        </p:tgtEl>
                                        <p:attrNameLst>
                                          <p:attrName>xshear</p:attrName>
                                        </p:attrNameLst>
                                      </p:cBhvr>
                                    </p:anim>
                                    <p:animScale>
                                      <p:cBhvr>
                                        <p:cTn id="26" dur="200" decel="100000" autoRev="1" fill="hold">
                                          <p:stCondLst>
                                            <p:cond delay="600"/>
                                          </p:stCondLst>
                                        </p:cTn>
                                        <p:tgtEl>
                                          <p:spTgt spid="80899">
                                            <p:txEl>
                                              <p:pRg st="3" end="3"/>
                                            </p:txEl>
                                          </p:spTgt>
                                        </p:tgtEl>
                                      </p:cBhvr>
                                      <p:from x="100000" y="100000"/>
                                      <p:to x="80000" y="100000"/>
                                    </p:animScale>
                                    <p:anim by="(#ppt_h/3+#ppt_w*0.1)" calcmode="lin" valueType="num">
                                      <p:cBhvr additive="sum">
                                        <p:cTn id="27" dur="200" decel="100000" autoRev="1" fill="hold">
                                          <p:stCondLst>
                                            <p:cond delay="600"/>
                                          </p:stCondLst>
                                        </p:cTn>
                                        <p:tgtEl>
                                          <p:spTgt spid="80899">
                                            <p:txEl>
                                              <p:pRg st="3" end="3"/>
                                            </p:txEl>
                                          </p:spTgt>
                                        </p:tgtEl>
                                        <p:attrNameLst>
                                          <p:attrName>ppt_x</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5" presetClass="entr" presetSubtype="0" fill="hold" nodeType="clickEffect">
                                  <p:stCondLst>
                                    <p:cond delay="0"/>
                                  </p:stCondLst>
                                  <p:childTnLst>
                                    <p:set>
                                      <p:cBhvr>
                                        <p:cTn id="31" dur="1" fill="hold">
                                          <p:stCondLst>
                                            <p:cond delay="0"/>
                                          </p:stCondLst>
                                        </p:cTn>
                                        <p:tgtEl>
                                          <p:spTgt spid="80899">
                                            <p:txEl>
                                              <p:pRg st="4" end="4"/>
                                            </p:txEl>
                                          </p:spTgt>
                                        </p:tgtEl>
                                        <p:attrNameLst>
                                          <p:attrName>style.visibility</p:attrName>
                                        </p:attrNameLst>
                                      </p:cBhvr>
                                      <p:to>
                                        <p:strVal val="visible"/>
                                      </p:to>
                                    </p:set>
                                    <p:anim calcmode="lin" valueType="num">
                                      <p:cBhvr>
                                        <p:cTn id="32" dur="500" decel="50000" fill="hold">
                                          <p:stCondLst>
                                            <p:cond delay="0"/>
                                          </p:stCondLst>
                                        </p:cTn>
                                        <p:tgtEl>
                                          <p:spTgt spid="80899">
                                            <p:txEl>
                                              <p:pRg st="4" end="4"/>
                                            </p:txEl>
                                          </p:spTgt>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80899">
                                            <p:txEl>
                                              <p:pRg st="4" end="4"/>
                                            </p:txEl>
                                          </p:spTgt>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80899">
                                            <p:txEl>
                                              <p:pRg st="4" end="4"/>
                                            </p:txEl>
                                          </p:spTgt>
                                        </p:tgtEl>
                                        <p:attrNameLst>
                                          <p:attrName>ppt_w</p:attrName>
                                        </p:attrNameLst>
                                      </p:cBhvr>
                                      <p:tavLst>
                                        <p:tav tm="0">
                                          <p:val>
                                            <p:strVal val="#ppt_w*.05"/>
                                          </p:val>
                                        </p:tav>
                                        <p:tav tm="100000">
                                          <p:val>
                                            <p:strVal val="#ppt_w"/>
                                          </p:val>
                                        </p:tav>
                                      </p:tavLst>
                                    </p:anim>
                                    <p:anim calcmode="lin" valueType="num">
                                      <p:cBhvr>
                                        <p:cTn id="35" dur="1000" fill="hold"/>
                                        <p:tgtEl>
                                          <p:spTgt spid="80899">
                                            <p:txEl>
                                              <p:pRg st="4" end="4"/>
                                            </p:txEl>
                                          </p:spTgt>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80899">
                                            <p:txEl>
                                              <p:pRg st="4" end="4"/>
                                            </p:txEl>
                                          </p:spTgt>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80899">
                                            <p:txEl>
                                              <p:pRg st="4" end="4"/>
                                            </p:txEl>
                                          </p:spTgt>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80899">
                                            <p:txEl>
                                              <p:pRg st="4" end="4"/>
                                            </p:txEl>
                                          </p:spTgt>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80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7"/>
          <p:cNvSpPr>
            <a:spLocks noGrp="1"/>
          </p:cNvSpPr>
          <p:nvPr>
            <p:ph type="sldNum" sz="quarter" idx="11"/>
          </p:nvPr>
        </p:nvSpPr>
        <p:spPr/>
        <p:txBody>
          <a:bodyPr/>
          <a:lstStyle/>
          <a:p>
            <a:fld id="{38E4454F-7712-444A-A592-0B77A378F0E8}" type="slidenum">
              <a:rPr lang="zh-CN" altLang="en-AU"/>
              <a:pPr/>
              <a:t>38</a:t>
            </a:fld>
            <a:endParaRPr lang="en-AU" altLang="zh-CN"/>
          </a:p>
        </p:txBody>
      </p:sp>
      <p:sp>
        <p:nvSpPr>
          <p:cNvPr id="81922" name="Rectangle 2"/>
          <p:cNvSpPr>
            <a:spLocks noGrp="1" noChangeArrowheads="1"/>
          </p:cNvSpPr>
          <p:nvPr>
            <p:ph type="title" sz="quarter"/>
          </p:nvPr>
        </p:nvSpPr>
        <p:spPr>
          <a:xfrm>
            <a:off x="457200" y="292100"/>
            <a:ext cx="8229600" cy="833438"/>
          </a:xfrm>
        </p:spPr>
        <p:txBody>
          <a:bodyPr/>
          <a:lstStyle/>
          <a:p>
            <a:pPr algn="l"/>
            <a:r>
              <a:rPr lang="en-US" altLang="zh-CN" dirty="0">
                <a:ea typeface="宋体" charset="-122"/>
              </a:rPr>
              <a:t>3.</a:t>
            </a:r>
            <a:r>
              <a:rPr lang="zh-CN" altLang="en-US" dirty="0">
                <a:ea typeface="宋体" charset="-122"/>
              </a:rPr>
              <a:t>常见二极管图示</a:t>
            </a:r>
            <a:r>
              <a:rPr lang="en-US" altLang="zh-CN" dirty="0">
                <a:ea typeface="宋体" charset="-122"/>
              </a:rPr>
              <a:t>:</a:t>
            </a:r>
            <a:endParaRPr lang="en-AU" altLang="zh-CN" dirty="0">
              <a:ea typeface="宋体" charset="-122"/>
            </a:endParaRPr>
          </a:p>
        </p:txBody>
      </p:sp>
      <p:pic>
        <p:nvPicPr>
          <p:cNvPr id="81929" name="Picture 9"/>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877050" y="3573463"/>
            <a:ext cx="2014538" cy="1363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31" name="Picture 1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877050" y="1700213"/>
            <a:ext cx="2051050" cy="1358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557338"/>
            <a:ext cx="2303462" cy="2160587"/>
          </a:xfrm>
          <a:prstGeom prst="rect">
            <a:avLst/>
          </a:prstGeom>
          <a:noFill/>
          <a:extLst>
            <a:ext uri="{909E8E84-426E-40DD-AFC4-6F175D3DCCD1}">
              <a14:hiddenFill xmlns:a14="http://schemas.microsoft.com/office/drawing/2010/main">
                <a:solidFill>
                  <a:srgbClr val="FFFFFF"/>
                </a:solidFill>
              </a14:hiddenFill>
            </a:ext>
          </a:extLst>
        </p:spPr>
      </p:pic>
      <p:pic>
        <p:nvPicPr>
          <p:cNvPr id="819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1557338"/>
            <a:ext cx="1400175" cy="3311525"/>
          </a:xfrm>
          <a:prstGeom prst="rect">
            <a:avLst/>
          </a:prstGeom>
          <a:noFill/>
          <a:extLst>
            <a:ext uri="{909E8E84-426E-40DD-AFC4-6F175D3DCCD1}">
              <a14:hiddenFill xmlns:a14="http://schemas.microsoft.com/office/drawing/2010/main">
                <a:solidFill>
                  <a:srgbClr val="FFFFFF"/>
                </a:solidFill>
              </a14:hiddenFill>
            </a:ext>
          </a:extLst>
        </p:spPr>
      </p:pic>
      <p:pic>
        <p:nvPicPr>
          <p:cNvPr id="819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3644900"/>
            <a:ext cx="233362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81933" name="Picture 13"/>
          <p:cNvPicPr>
            <a:picLocks noGrp="1"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a:xfrm>
            <a:off x="684213" y="5734050"/>
            <a:ext cx="2905125" cy="542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35"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6100" y="5516563"/>
            <a:ext cx="3105150" cy="981075"/>
          </a:xfrm>
          <a:prstGeom prst="rect">
            <a:avLst/>
          </a:prstGeom>
          <a:noFill/>
          <a:extLst>
            <a:ext uri="{909E8E84-426E-40DD-AFC4-6F175D3DCCD1}">
              <a14:hiddenFill xmlns:a14="http://schemas.microsoft.com/office/drawing/2010/main">
                <a:solidFill>
                  <a:srgbClr val="FFFFFF"/>
                </a:solidFill>
              </a14:hiddenFill>
            </a:ext>
          </a:extLst>
        </p:spPr>
      </p:pic>
      <p:sp>
        <p:nvSpPr>
          <p:cNvPr id="81936" name="Text Box 16"/>
          <p:cNvSpPr txBox="1">
            <a:spLocks noChangeArrowheads="1"/>
          </p:cNvSpPr>
          <p:nvPr/>
        </p:nvSpPr>
        <p:spPr bwMode="auto">
          <a:xfrm>
            <a:off x="2051050" y="1052513"/>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a:ea typeface="宋体" charset="-122"/>
              </a:rPr>
              <a:t>LED</a:t>
            </a:r>
            <a:endParaRPr lang="en-AU" altLang="zh-CN" sz="2400">
              <a:ea typeface="宋体" charset="-122"/>
            </a:endParaRPr>
          </a:p>
        </p:txBody>
      </p:sp>
      <p:sp>
        <p:nvSpPr>
          <p:cNvPr id="81937" name="Text Box 17"/>
          <p:cNvSpPr txBox="1">
            <a:spLocks noChangeArrowheads="1"/>
          </p:cNvSpPr>
          <p:nvPr/>
        </p:nvSpPr>
        <p:spPr bwMode="auto">
          <a:xfrm>
            <a:off x="6804025" y="1196975"/>
            <a:ext cx="2089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ea typeface="宋体" charset="-122"/>
              </a:rPr>
              <a:t>红外光发射管</a:t>
            </a:r>
            <a:endParaRPr lang="zh-CN" altLang="en-AU" sz="2400">
              <a:ea typeface="宋体" charset="-122"/>
            </a:endParaRPr>
          </a:p>
        </p:txBody>
      </p:sp>
      <p:sp>
        <p:nvSpPr>
          <p:cNvPr id="81938" name="Text Box 18"/>
          <p:cNvSpPr txBox="1">
            <a:spLocks noChangeArrowheads="1"/>
          </p:cNvSpPr>
          <p:nvPr/>
        </p:nvSpPr>
        <p:spPr bwMode="auto">
          <a:xfrm>
            <a:off x="6877050" y="3141663"/>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ea typeface="宋体" charset="-122"/>
              </a:rPr>
              <a:t>红外光接收管</a:t>
            </a:r>
            <a:endParaRPr lang="zh-CN" altLang="en-AU" sz="2400">
              <a:ea typeface="宋体" charset="-122"/>
            </a:endParaRPr>
          </a:p>
        </p:txBody>
      </p:sp>
    </p:spTree>
    <p:extLst>
      <p:ext uri="{BB962C8B-B14F-4D97-AF65-F5344CB8AC3E}">
        <p14:creationId xmlns:p14="http://schemas.microsoft.com/office/powerpoint/2010/main" val="82152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fade">
                                      <p:cBhvr>
                                        <p:cTn id="7" dur="2000"/>
                                        <p:tgtEl>
                                          <p:spTgt spid="81924"/>
                                        </p:tgtEl>
                                      </p:cBhvr>
                                    </p:animEffect>
                                    <p:anim calcmode="lin" valueType="num">
                                      <p:cBhvr>
                                        <p:cTn id="8" dur="2000" fill="hold"/>
                                        <p:tgtEl>
                                          <p:spTgt spid="81924"/>
                                        </p:tgtEl>
                                        <p:attrNameLst>
                                          <p:attrName>style.rotation</p:attrName>
                                        </p:attrNameLst>
                                      </p:cBhvr>
                                      <p:tavLst>
                                        <p:tav tm="0">
                                          <p:val>
                                            <p:fltVal val="720"/>
                                          </p:val>
                                        </p:tav>
                                        <p:tav tm="100000">
                                          <p:val>
                                            <p:fltVal val="0"/>
                                          </p:val>
                                        </p:tav>
                                      </p:tavLst>
                                    </p:anim>
                                    <p:anim calcmode="lin" valueType="num">
                                      <p:cBhvr>
                                        <p:cTn id="9" dur="2000" fill="hold"/>
                                        <p:tgtEl>
                                          <p:spTgt spid="81924"/>
                                        </p:tgtEl>
                                        <p:attrNameLst>
                                          <p:attrName>ppt_h</p:attrName>
                                        </p:attrNameLst>
                                      </p:cBhvr>
                                      <p:tavLst>
                                        <p:tav tm="0">
                                          <p:val>
                                            <p:fltVal val="0"/>
                                          </p:val>
                                        </p:tav>
                                        <p:tav tm="100000">
                                          <p:val>
                                            <p:strVal val="#ppt_h"/>
                                          </p:val>
                                        </p:tav>
                                      </p:tavLst>
                                    </p:anim>
                                    <p:anim calcmode="lin" valueType="num">
                                      <p:cBhvr>
                                        <p:cTn id="10" dur="2000" fill="hold"/>
                                        <p:tgtEl>
                                          <p:spTgt spid="81924"/>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81926"/>
                                        </p:tgtEl>
                                        <p:attrNameLst>
                                          <p:attrName>style.visibility</p:attrName>
                                        </p:attrNameLst>
                                      </p:cBhvr>
                                      <p:to>
                                        <p:strVal val="visible"/>
                                      </p:to>
                                    </p:set>
                                    <p:animEffect transition="in" filter="fade">
                                      <p:cBhvr>
                                        <p:cTn id="13" dur="2000"/>
                                        <p:tgtEl>
                                          <p:spTgt spid="81926"/>
                                        </p:tgtEl>
                                      </p:cBhvr>
                                    </p:animEffect>
                                    <p:anim calcmode="lin" valueType="num">
                                      <p:cBhvr>
                                        <p:cTn id="14" dur="2000" fill="hold"/>
                                        <p:tgtEl>
                                          <p:spTgt spid="81926"/>
                                        </p:tgtEl>
                                        <p:attrNameLst>
                                          <p:attrName>style.rotation</p:attrName>
                                        </p:attrNameLst>
                                      </p:cBhvr>
                                      <p:tavLst>
                                        <p:tav tm="0">
                                          <p:val>
                                            <p:fltVal val="720"/>
                                          </p:val>
                                        </p:tav>
                                        <p:tav tm="100000">
                                          <p:val>
                                            <p:fltVal val="0"/>
                                          </p:val>
                                        </p:tav>
                                      </p:tavLst>
                                    </p:anim>
                                    <p:anim calcmode="lin" valueType="num">
                                      <p:cBhvr>
                                        <p:cTn id="15" dur="2000" fill="hold"/>
                                        <p:tgtEl>
                                          <p:spTgt spid="81926"/>
                                        </p:tgtEl>
                                        <p:attrNameLst>
                                          <p:attrName>ppt_h</p:attrName>
                                        </p:attrNameLst>
                                      </p:cBhvr>
                                      <p:tavLst>
                                        <p:tav tm="0">
                                          <p:val>
                                            <p:fltVal val="0"/>
                                          </p:val>
                                        </p:tav>
                                        <p:tav tm="100000">
                                          <p:val>
                                            <p:strVal val="#ppt_h"/>
                                          </p:val>
                                        </p:tav>
                                      </p:tavLst>
                                    </p:anim>
                                    <p:anim calcmode="lin" valueType="num">
                                      <p:cBhvr>
                                        <p:cTn id="16" dur="2000" fill="hold"/>
                                        <p:tgtEl>
                                          <p:spTgt spid="81926"/>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81925"/>
                                        </p:tgtEl>
                                        <p:attrNameLst>
                                          <p:attrName>style.visibility</p:attrName>
                                        </p:attrNameLst>
                                      </p:cBhvr>
                                      <p:to>
                                        <p:strVal val="visible"/>
                                      </p:to>
                                    </p:set>
                                    <p:animEffect transition="in" filter="fade">
                                      <p:cBhvr>
                                        <p:cTn id="19" dur="2000"/>
                                        <p:tgtEl>
                                          <p:spTgt spid="81925"/>
                                        </p:tgtEl>
                                      </p:cBhvr>
                                    </p:animEffect>
                                    <p:anim calcmode="lin" valueType="num">
                                      <p:cBhvr>
                                        <p:cTn id="20" dur="2000" fill="hold"/>
                                        <p:tgtEl>
                                          <p:spTgt spid="81925"/>
                                        </p:tgtEl>
                                        <p:attrNameLst>
                                          <p:attrName>style.rotation</p:attrName>
                                        </p:attrNameLst>
                                      </p:cBhvr>
                                      <p:tavLst>
                                        <p:tav tm="0">
                                          <p:val>
                                            <p:fltVal val="720"/>
                                          </p:val>
                                        </p:tav>
                                        <p:tav tm="100000">
                                          <p:val>
                                            <p:fltVal val="0"/>
                                          </p:val>
                                        </p:tav>
                                      </p:tavLst>
                                    </p:anim>
                                    <p:anim calcmode="lin" valueType="num">
                                      <p:cBhvr>
                                        <p:cTn id="21" dur="2000" fill="hold"/>
                                        <p:tgtEl>
                                          <p:spTgt spid="81925"/>
                                        </p:tgtEl>
                                        <p:attrNameLst>
                                          <p:attrName>ppt_h</p:attrName>
                                        </p:attrNameLst>
                                      </p:cBhvr>
                                      <p:tavLst>
                                        <p:tav tm="0">
                                          <p:val>
                                            <p:fltVal val="0"/>
                                          </p:val>
                                        </p:tav>
                                        <p:tav tm="100000">
                                          <p:val>
                                            <p:strVal val="#ppt_h"/>
                                          </p:val>
                                        </p:tav>
                                      </p:tavLst>
                                    </p:anim>
                                    <p:anim calcmode="lin" valueType="num">
                                      <p:cBhvr>
                                        <p:cTn id="22" dur="2000" fill="hold"/>
                                        <p:tgtEl>
                                          <p:spTgt spid="81925"/>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81933"/>
                                        </p:tgtEl>
                                        <p:attrNameLst>
                                          <p:attrName>style.visibility</p:attrName>
                                        </p:attrNameLst>
                                      </p:cBhvr>
                                      <p:to>
                                        <p:strVal val="visible"/>
                                      </p:to>
                                    </p:set>
                                    <p:animEffect transition="in" filter="fade">
                                      <p:cBhvr>
                                        <p:cTn id="25" dur="2000"/>
                                        <p:tgtEl>
                                          <p:spTgt spid="81933"/>
                                        </p:tgtEl>
                                      </p:cBhvr>
                                    </p:animEffect>
                                    <p:anim calcmode="lin" valueType="num">
                                      <p:cBhvr>
                                        <p:cTn id="26" dur="2000" fill="hold"/>
                                        <p:tgtEl>
                                          <p:spTgt spid="81933"/>
                                        </p:tgtEl>
                                        <p:attrNameLst>
                                          <p:attrName>style.rotation</p:attrName>
                                        </p:attrNameLst>
                                      </p:cBhvr>
                                      <p:tavLst>
                                        <p:tav tm="0">
                                          <p:val>
                                            <p:fltVal val="720"/>
                                          </p:val>
                                        </p:tav>
                                        <p:tav tm="100000">
                                          <p:val>
                                            <p:fltVal val="0"/>
                                          </p:val>
                                        </p:tav>
                                      </p:tavLst>
                                    </p:anim>
                                    <p:anim calcmode="lin" valueType="num">
                                      <p:cBhvr>
                                        <p:cTn id="27" dur="2000" fill="hold"/>
                                        <p:tgtEl>
                                          <p:spTgt spid="81933"/>
                                        </p:tgtEl>
                                        <p:attrNameLst>
                                          <p:attrName>ppt_h</p:attrName>
                                        </p:attrNameLst>
                                      </p:cBhvr>
                                      <p:tavLst>
                                        <p:tav tm="0">
                                          <p:val>
                                            <p:fltVal val="0"/>
                                          </p:val>
                                        </p:tav>
                                        <p:tav tm="100000">
                                          <p:val>
                                            <p:strVal val="#ppt_h"/>
                                          </p:val>
                                        </p:tav>
                                      </p:tavLst>
                                    </p:anim>
                                    <p:anim calcmode="lin" valueType="num">
                                      <p:cBhvr>
                                        <p:cTn id="28" dur="2000" fill="hold"/>
                                        <p:tgtEl>
                                          <p:spTgt spid="81933"/>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81935"/>
                                        </p:tgtEl>
                                        <p:attrNameLst>
                                          <p:attrName>style.visibility</p:attrName>
                                        </p:attrNameLst>
                                      </p:cBhvr>
                                      <p:to>
                                        <p:strVal val="visible"/>
                                      </p:to>
                                    </p:set>
                                    <p:animEffect transition="in" filter="fade">
                                      <p:cBhvr>
                                        <p:cTn id="31" dur="2000"/>
                                        <p:tgtEl>
                                          <p:spTgt spid="81935"/>
                                        </p:tgtEl>
                                      </p:cBhvr>
                                    </p:animEffect>
                                    <p:anim calcmode="lin" valueType="num">
                                      <p:cBhvr>
                                        <p:cTn id="32" dur="2000" fill="hold"/>
                                        <p:tgtEl>
                                          <p:spTgt spid="81935"/>
                                        </p:tgtEl>
                                        <p:attrNameLst>
                                          <p:attrName>style.rotation</p:attrName>
                                        </p:attrNameLst>
                                      </p:cBhvr>
                                      <p:tavLst>
                                        <p:tav tm="0">
                                          <p:val>
                                            <p:fltVal val="720"/>
                                          </p:val>
                                        </p:tav>
                                        <p:tav tm="100000">
                                          <p:val>
                                            <p:fltVal val="0"/>
                                          </p:val>
                                        </p:tav>
                                      </p:tavLst>
                                    </p:anim>
                                    <p:anim calcmode="lin" valueType="num">
                                      <p:cBhvr>
                                        <p:cTn id="33" dur="2000" fill="hold"/>
                                        <p:tgtEl>
                                          <p:spTgt spid="81935"/>
                                        </p:tgtEl>
                                        <p:attrNameLst>
                                          <p:attrName>ppt_h</p:attrName>
                                        </p:attrNameLst>
                                      </p:cBhvr>
                                      <p:tavLst>
                                        <p:tav tm="0">
                                          <p:val>
                                            <p:fltVal val="0"/>
                                          </p:val>
                                        </p:tav>
                                        <p:tav tm="100000">
                                          <p:val>
                                            <p:strVal val="#ppt_h"/>
                                          </p:val>
                                        </p:tav>
                                      </p:tavLst>
                                    </p:anim>
                                    <p:anim calcmode="lin" valueType="num">
                                      <p:cBhvr>
                                        <p:cTn id="34" dur="2000" fill="hold"/>
                                        <p:tgtEl>
                                          <p:spTgt spid="81935"/>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81929"/>
                                        </p:tgtEl>
                                        <p:attrNameLst>
                                          <p:attrName>style.visibility</p:attrName>
                                        </p:attrNameLst>
                                      </p:cBhvr>
                                      <p:to>
                                        <p:strVal val="visible"/>
                                      </p:to>
                                    </p:set>
                                    <p:animEffect transition="in" filter="fade">
                                      <p:cBhvr>
                                        <p:cTn id="37" dur="2000"/>
                                        <p:tgtEl>
                                          <p:spTgt spid="81929"/>
                                        </p:tgtEl>
                                      </p:cBhvr>
                                    </p:animEffect>
                                    <p:anim calcmode="lin" valueType="num">
                                      <p:cBhvr>
                                        <p:cTn id="38" dur="2000" fill="hold"/>
                                        <p:tgtEl>
                                          <p:spTgt spid="81929"/>
                                        </p:tgtEl>
                                        <p:attrNameLst>
                                          <p:attrName>style.rotation</p:attrName>
                                        </p:attrNameLst>
                                      </p:cBhvr>
                                      <p:tavLst>
                                        <p:tav tm="0">
                                          <p:val>
                                            <p:fltVal val="720"/>
                                          </p:val>
                                        </p:tav>
                                        <p:tav tm="100000">
                                          <p:val>
                                            <p:fltVal val="0"/>
                                          </p:val>
                                        </p:tav>
                                      </p:tavLst>
                                    </p:anim>
                                    <p:anim calcmode="lin" valueType="num">
                                      <p:cBhvr>
                                        <p:cTn id="39" dur="2000" fill="hold"/>
                                        <p:tgtEl>
                                          <p:spTgt spid="81929"/>
                                        </p:tgtEl>
                                        <p:attrNameLst>
                                          <p:attrName>ppt_h</p:attrName>
                                        </p:attrNameLst>
                                      </p:cBhvr>
                                      <p:tavLst>
                                        <p:tav tm="0">
                                          <p:val>
                                            <p:fltVal val="0"/>
                                          </p:val>
                                        </p:tav>
                                        <p:tav tm="100000">
                                          <p:val>
                                            <p:strVal val="#ppt_h"/>
                                          </p:val>
                                        </p:tav>
                                      </p:tavLst>
                                    </p:anim>
                                    <p:anim calcmode="lin" valueType="num">
                                      <p:cBhvr>
                                        <p:cTn id="40" dur="2000" fill="hold"/>
                                        <p:tgtEl>
                                          <p:spTgt spid="81929"/>
                                        </p:tgtEl>
                                        <p:attrNameLst>
                                          <p:attrName>ppt_w</p:attrName>
                                        </p:attrNameLst>
                                      </p:cBhvr>
                                      <p:tavLst>
                                        <p:tav tm="0">
                                          <p:val>
                                            <p:fltVal val="0"/>
                                          </p:val>
                                        </p:tav>
                                        <p:tav tm="100000">
                                          <p:val>
                                            <p:strVal val="#ppt_w"/>
                                          </p:val>
                                        </p:tav>
                                      </p:tavLst>
                                    </p:anim>
                                  </p:childTnLst>
                                </p:cTn>
                              </p:par>
                              <p:par>
                                <p:cTn id="41" presetID="35" presetClass="entr" presetSubtype="0" fill="hold" nodeType="withEffect">
                                  <p:stCondLst>
                                    <p:cond delay="0"/>
                                  </p:stCondLst>
                                  <p:childTnLst>
                                    <p:set>
                                      <p:cBhvr>
                                        <p:cTn id="42" dur="1" fill="hold">
                                          <p:stCondLst>
                                            <p:cond delay="0"/>
                                          </p:stCondLst>
                                        </p:cTn>
                                        <p:tgtEl>
                                          <p:spTgt spid="81931"/>
                                        </p:tgtEl>
                                        <p:attrNameLst>
                                          <p:attrName>style.visibility</p:attrName>
                                        </p:attrNameLst>
                                      </p:cBhvr>
                                      <p:to>
                                        <p:strVal val="visible"/>
                                      </p:to>
                                    </p:set>
                                    <p:animEffect transition="in" filter="fade">
                                      <p:cBhvr>
                                        <p:cTn id="43" dur="2000"/>
                                        <p:tgtEl>
                                          <p:spTgt spid="81931"/>
                                        </p:tgtEl>
                                      </p:cBhvr>
                                    </p:animEffect>
                                    <p:anim calcmode="lin" valueType="num">
                                      <p:cBhvr>
                                        <p:cTn id="44" dur="2000" fill="hold"/>
                                        <p:tgtEl>
                                          <p:spTgt spid="81931"/>
                                        </p:tgtEl>
                                        <p:attrNameLst>
                                          <p:attrName>style.rotation</p:attrName>
                                        </p:attrNameLst>
                                      </p:cBhvr>
                                      <p:tavLst>
                                        <p:tav tm="0">
                                          <p:val>
                                            <p:fltVal val="720"/>
                                          </p:val>
                                        </p:tav>
                                        <p:tav tm="100000">
                                          <p:val>
                                            <p:fltVal val="0"/>
                                          </p:val>
                                        </p:tav>
                                      </p:tavLst>
                                    </p:anim>
                                    <p:anim calcmode="lin" valueType="num">
                                      <p:cBhvr>
                                        <p:cTn id="45" dur="2000" fill="hold"/>
                                        <p:tgtEl>
                                          <p:spTgt spid="81931"/>
                                        </p:tgtEl>
                                        <p:attrNameLst>
                                          <p:attrName>ppt_h</p:attrName>
                                        </p:attrNameLst>
                                      </p:cBhvr>
                                      <p:tavLst>
                                        <p:tav tm="0">
                                          <p:val>
                                            <p:fltVal val="0"/>
                                          </p:val>
                                        </p:tav>
                                        <p:tav tm="100000">
                                          <p:val>
                                            <p:strVal val="#ppt_h"/>
                                          </p:val>
                                        </p:tav>
                                      </p:tavLst>
                                    </p:anim>
                                    <p:anim calcmode="lin" valueType="num">
                                      <p:cBhvr>
                                        <p:cTn id="46" dur="2000" fill="hold"/>
                                        <p:tgtEl>
                                          <p:spTgt spid="81931"/>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81937"/>
                                        </p:tgtEl>
                                        <p:attrNameLst>
                                          <p:attrName>style.visibility</p:attrName>
                                        </p:attrNameLst>
                                      </p:cBhvr>
                                      <p:to>
                                        <p:strVal val="visible"/>
                                      </p:to>
                                    </p:set>
                                    <p:animEffect transition="in" filter="fade">
                                      <p:cBhvr>
                                        <p:cTn id="49" dur="2000"/>
                                        <p:tgtEl>
                                          <p:spTgt spid="81937"/>
                                        </p:tgtEl>
                                      </p:cBhvr>
                                    </p:animEffect>
                                    <p:anim calcmode="lin" valueType="num">
                                      <p:cBhvr>
                                        <p:cTn id="50" dur="2000" fill="hold"/>
                                        <p:tgtEl>
                                          <p:spTgt spid="81937"/>
                                        </p:tgtEl>
                                        <p:attrNameLst>
                                          <p:attrName>style.rotation</p:attrName>
                                        </p:attrNameLst>
                                      </p:cBhvr>
                                      <p:tavLst>
                                        <p:tav tm="0">
                                          <p:val>
                                            <p:fltVal val="720"/>
                                          </p:val>
                                        </p:tav>
                                        <p:tav tm="100000">
                                          <p:val>
                                            <p:fltVal val="0"/>
                                          </p:val>
                                        </p:tav>
                                      </p:tavLst>
                                    </p:anim>
                                    <p:anim calcmode="lin" valueType="num">
                                      <p:cBhvr>
                                        <p:cTn id="51" dur="2000" fill="hold"/>
                                        <p:tgtEl>
                                          <p:spTgt spid="81937"/>
                                        </p:tgtEl>
                                        <p:attrNameLst>
                                          <p:attrName>ppt_h</p:attrName>
                                        </p:attrNameLst>
                                      </p:cBhvr>
                                      <p:tavLst>
                                        <p:tav tm="0">
                                          <p:val>
                                            <p:fltVal val="0"/>
                                          </p:val>
                                        </p:tav>
                                        <p:tav tm="100000">
                                          <p:val>
                                            <p:strVal val="#ppt_h"/>
                                          </p:val>
                                        </p:tav>
                                      </p:tavLst>
                                    </p:anim>
                                    <p:anim calcmode="lin" valueType="num">
                                      <p:cBhvr>
                                        <p:cTn id="52" dur="2000" fill="hold"/>
                                        <p:tgtEl>
                                          <p:spTgt spid="81937"/>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81938"/>
                                        </p:tgtEl>
                                        <p:attrNameLst>
                                          <p:attrName>style.visibility</p:attrName>
                                        </p:attrNameLst>
                                      </p:cBhvr>
                                      <p:to>
                                        <p:strVal val="visible"/>
                                      </p:to>
                                    </p:set>
                                    <p:animEffect transition="in" filter="fade">
                                      <p:cBhvr>
                                        <p:cTn id="55" dur="2000"/>
                                        <p:tgtEl>
                                          <p:spTgt spid="81938"/>
                                        </p:tgtEl>
                                      </p:cBhvr>
                                    </p:animEffect>
                                    <p:anim calcmode="lin" valueType="num">
                                      <p:cBhvr>
                                        <p:cTn id="56" dur="2000" fill="hold"/>
                                        <p:tgtEl>
                                          <p:spTgt spid="81938"/>
                                        </p:tgtEl>
                                        <p:attrNameLst>
                                          <p:attrName>style.rotation</p:attrName>
                                        </p:attrNameLst>
                                      </p:cBhvr>
                                      <p:tavLst>
                                        <p:tav tm="0">
                                          <p:val>
                                            <p:fltVal val="720"/>
                                          </p:val>
                                        </p:tav>
                                        <p:tav tm="100000">
                                          <p:val>
                                            <p:fltVal val="0"/>
                                          </p:val>
                                        </p:tav>
                                      </p:tavLst>
                                    </p:anim>
                                    <p:anim calcmode="lin" valueType="num">
                                      <p:cBhvr>
                                        <p:cTn id="57" dur="2000" fill="hold"/>
                                        <p:tgtEl>
                                          <p:spTgt spid="81938"/>
                                        </p:tgtEl>
                                        <p:attrNameLst>
                                          <p:attrName>ppt_h</p:attrName>
                                        </p:attrNameLst>
                                      </p:cBhvr>
                                      <p:tavLst>
                                        <p:tav tm="0">
                                          <p:val>
                                            <p:fltVal val="0"/>
                                          </p:val>
                                        </p:tav>
                                        <p:tav tm="100000">
                                          <p:val>
                                            <p:strVal val="#ppt_h"/>
                                          </p:val>
                                        </p:tav>
                                      </p:tavLst>
                                    </p:anim>
                                    <p:anim calcmode="lin" valueType="num">
                                      <p:cBhvr>
                                        <p:cTn id="58" dur="2000" fill="hold"/>
                                        <p:tgtEl>
                                          <p:spTgt spid="81938"/>
                                        </p:tgtEl>
                                        <p:attrNameLst>
                                          <p:attrName>ppt_w</p:attrName>
                                        </p:attrNameLst>
                                      </p:cBhvr>
                                      <p:tavLst>
                                        <p:tav tm="0">
                                          <p:val>
                                            <p:fltVal val="0"/>
                                          </p:val>
                                        </p:tav>
                                        <p:tav tm="100000">
                                          <p:val>
                                            <p:strVal val="#ppt_w"/>
                                          </p:val>
                                        </p:tav>
                                      </p:tavLst>
                                    </p:anim>
                                  </p:childTnLst>
                                </p:cTn>
                              </p:par>
                              <p:par>
                                <p:cTn id="59" presetID="35" presetClass="entr" presetSubtype="0" fill="hold" grpId="0" nodeType="withEffect">
                                  <p:stCondLst>
                                    <p:cond delay="0"/>
                                  </p:stCondLst>
                                  <p:childTnLst>
                                    <p:set>
                                      <p:cBhvr>
                                        <p:cTn id="60" dur="1" fill="hold">
                                          <p:stCondLst>
                                            <p:cond delay="0"/>
                                          </p:stCondLst>
                                        </p:cTn>
                                        <p:tgtEl>
                                          <p:spTgt spid="81936"/>
                                        </p:tgtEl>
                                        <p:attrNameLst>
                                          <p:attrName>style.visibility</p:attrName>
                                        </p:attrNameLst>
                                      </p:cBhvr>
                                      <p:to>
                                        <p:strVal val="visible"/>
                                      </p:to>
                                    </p:set>
                                    <p:animEffect transition="in" filter="fade">
                                      <p:cBhvr>
                                        <p:cTn id="61" dur="2000"/>
                                        <p:tgtEl>
                                          <p:spTgt spid="81936"/>
                                        </p:tgtEl>
                                      </p:cBhvr>
                                    </p:animEffect>
                                    <p:anim calcmode="lin" valueType="num">
                                      <p:cBhvr>
                                        <p:cTn id="62" dur="2000" fill="hold"/>
                                        <p:tgtEl>
                                          <p:spTgt spid="81936"/>
                                        </p:tgtEl>
                                        <p:attrNameLst>
                                          <p:attrName>style.rotation</p:attrName>
                                        </p:attrNameLst>
                                      </p:cBhvr>
                                      <p:tavLst>
                                        <p:tav tm="0">
                                          <p:val>
                                            <p:fltVal val="720"/>
                                          </p:val>
                                        </p:tav>
                                        <p:tav tm="100000">
                                          <p:val>
                                            <p:fltVal val="0"/>
                                          </p:val>
                                        </p:tav>
                                      </p:tavLst>
                                    </p:anim>
                                    <p:anim calcmode="lin" valueType="num">
                                      <p:cBhvr>
                                        <p:cTn id="63" dur="2000" fill="hold"/>
                                        <p:tgtEl>
                                          <p:spTgt spid="81936"/>
                                        </p:tgtEl>
                                        <p:attrNameLst>
                                          <p:attrName>ppt_h</p:attrName>
                                        </p:attrNameLst>
                                      </p:cBhvr>
                                      <p:tavLst>
                                        <p:tav tm="0">
                                          <p:val>
                                            <p:fltVal val="0"/>
                                          </p:val>
                                        </p:tav>
                                        <p:tav tm="100000">
                                          <p:val>
                                            <p:strVal val="#ppt_h"/>
                                          </p:val>
                                        </p:tav>
                                      </p:tavLst>
                                    </p:anim>
                                    <p:anim calcmode="lin" valueType="num">
                                      <p:cBhvr>
                                        <p:cTn id="64" dur="2000" fill="hold"/>
                                        <p:tgtEl>
                                          <p:spTgt spid="8193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6" grpId="0"/>
      <p:bldP spid="81937" grpId="0"/>
      <p:bldP spid="8193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4"/>
          <p:cNvSpPr>
            <a:spLocks noGrp="1"/>
          </p:cNvSpPr>
          <p:nvPr>
            <p:ph type="sldNum" sz="quarter" idx="11"/>
          </p:nvPr>
        </p:nvSpPr>
        <p:spPr/>
        <p:txBody>
          <a:bodyPr/>
          <a:lstStyle/>
          <a:p>
            <a:fld id="{4D58016D-E0FC-4BF2-A921-D1BF68D433D5}" type="slidenum">
              <a:rPr lang="zh-CN" altLang="en-AU"/>
              <a:pPr/>
              <a:t>39</a:t>
            </a:fld>
            <a:endParaRPr lang="en-AU" altLang="zh-CN"/>
          </a:p>
        </p:txBody>
      </p:sp>
      <p:pic>
        <p:nvPicPr>
          <p:cNvPr id="870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92150"/>
            <a:ext cx="6191250" cy="1479550"/>
          </a:xfrm>
          <a:prstGeom prst="rect">
            <a:avLst/>
          </a:prstGeom>
          <a:noFill/>
          <a:extLst>
            <a:ext uri="{909E8E84-426E-40DD-AFC4-6F175D3DCCD1}">
              <a14:hiddenFill xmlns:a14="http://schemas.microsoft.com/office/drawing/2010/main">
                <a:solidFill>
                  <a:srgbClr val="FFFFFF"/>
                </a:solidFill>
              </a14:hiddenFill>
            </a:ext>
          </a:extLst>
        </p:spPr>
      </p:pic>
      <p:pic>
        <p:nvPicPr>
          <p:cNvPr id="870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132013"/>
            <a:ext cx="619125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870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500438"/>
            <a:ext cx="62007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870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5156200"/>
            <a:ext cx="6192837" cy="1412875"/>
          </a:xfrm>
          <a:prstGeom prst="rect">
            <a:avLst/>
          </a:prstGeom>
          <a:noFill/>
          <a:extLst>
            <a:ext uri="{909E8E84-426E-40DD-AFC4-6F175D3DCCD1}">
              <a14:hiddenFill xmlns:a14="http://schemas.microsoft.com/office/drawing/2010/main">
                <a:solidFill>
                  <a:srgbClr val="FFFFFF"/>
                </a:solidFill>
              </a14:hiddenFill>
            </a:ext>
          </a:extLst>
        </p:spPr>
      </p:pic>
      <p:pic>
        <p:nvPicPr>
          <p:cNvPr id="87048" name="Picture 8"/>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6877050" y="2205038"/>
            <a:ext cx="2066925" cy="173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7050" name="Text Box 10"/>
          <p:cNvSpPr txBox="1">
            <a:spLocks noChangeArrowheads="1"/>
          </p:cNvSpPr>
          <p:nvPr/>
        </p:nvSpPr>
        <p:spPr bwMode="auto">
          <a:xfrm>
            <a:off x="7092950" y="1557338"/>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ea typeface="宋体" charset="-122"/>
              </a:rPr>
              <a:t>双二极管</a:t>
            </a:r>
            <a:endParaRPr lang="zh-CN" altLang="en-AU" sz="2400">
              <a:ea typeface="宋体" charset="-122"/>
            </a:endParaRPr>
          </a:p>
        </p:txBody>
      </p:sp>
      <p:sp>
        <p:nvSpPr>
          <p:cNvPr id="87051" name="Text Box 11"/>
          <p:cNvSpPr txBox="1">
            <a:spLocks noChangeArrowheads="1"/>
          </p:cNvSpPr>
          <p:nvPr/>
        </p:nvSpPr>
        <p:spPr bwMode="auto">
          <a:xfrm>
            <a:off x="7308850" y="4149725"/>
            <a:ext cx="115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a:ea typeface="宋体" charset="-122"/>
              </a:rPr>
              <a:t>BAV99</a:t>
            </a:r>
            <a:endParaRPr lang="en-AU" altLang="zh-CN" sz="2400">
              <a:ea typeface="宋体" charset="-122"/>
            </a:endParaRPr>
          </a:p>
        </p:txBody>
      </p:sp>
    </p:spTree>
    <p:extLst>
      <p:ext uri="{BB962C8B-B14F-4D97-AF65-F5344CB8AC3E}">
        <p14:creationId xmlns:p14="http://schemas.microsoft.com/office/powerpoint/2010/main" val="4031753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87044"/>
                                        </p:tgtEl>
                                        <p:attrNameLst>
                                          <p:attrName>style.visibility</p:attrName>
                                        </p:attrNameLst>
                                      </p:cBhvr>
                                      <p:to>
                                        <p:strVal val="visible"/>
                                      </p:to>
                                    </p:set>
                                    <p:anim calcmode="lin" valueType="num">
                                      <p:cBhvr>
                                        <p:cTn id="7" dur="1000" fill="hold"/>
                                        <p:tgtEl>
                                          <p:spTgt spid="87044"/>
                                        </p:tgtEl>
                                        <p:attrNameLst>
                                          <p:attrName>ppt_w</p:attrName>
                                        </p:attrNameLst>
                                      </p:cBhvr>
                                      <p:tavLst>
                                        <p:tav tm="0">
                                          <p:val>
                                            <p:fltVal val="0"/>
                                          </p:val>
                                        </p:tav>
                                        <p:tav tm="100000">
                                          <p:val>
                                            <p:strVal val="#ppt_w"/>
                                          </p:val>
                                        </p:tav>
                                      </p:tavLst>
                                    </p:anim>
                                    <p:anim calcmode="lin" valueType="num">
                                      <p:cBhvr>
                                        <p:cTn id="8" dur="1000" fill="hold"/>
                                        <p:tgtEl>
                                          <p:spTgt spid="87044"/>
                                        </p:tgtEl>
                                        <p:attrNameLst>
                                          <p:attrName>ppt_h</p:attrName>
                                        </p:attrNameLst>
                                      </p:cBhvr>
                                      <p:tavLst>
                                        <p:tav tm="0">
                                          <p:val>
                                            <p:fltVal val="0"/>
                                          </p:val>
                                        </p:tav>
                                        <p:tav tm="100000">
                                          <p:val>
                                            <p:strVal val="#ppt_h"/>
                                          </p:val>
                                        </p:tav>
                                      </p:tavLst>
                                    </p:anim>
                                    <p:anim calcmode="lin" valueType="num">
                                      <p:cBhvr>
                                        <p:cTn id="9" dur="1000" fill="hold"/>
                                        <p:tgtEl>
                                          <p:spTgt spid="8704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704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87045"/>
                                        </p:tgtEl>
                                        <p:attrNameLst>
                                          <p:attrName>style.visibility</p:attrName>
                                        </p:attrNameLst>
                                      </p:cBhvr>
                                      <p:to>
                                        <p:strVal val="visible"/>
                                      </p:to>
                                    </p:set>
                                    <p:anim calcmode="lin" valueType="num">
                                      <p:cBhvr>
                                        <p:cTn id="13" dur="1000" fill="hold"/>
                                        <p:tgtEl>
                                          <p:spTgt spid="87045"/>
                                        </p:tgtEl>
                                        <p:attrNameLst>
                                          <p:attrName>ppt_w</p:attrName>
                                        </p:attrNameLst>
                                      </p:cBhvr>
                                      <p:tavLst>
                                        <p:tav tm="0">
                                          <p:val>
                                            <p:fltVal val="0"/>
                                          </p:val>
                                        </p:tav>
                                        <p:tav tm="100000">
                                          <p:val>
                                            <p:strVal val="#ppt_w"/>
                                          </p:val>
                                        </p:tav>
                                      </p:tavLst>
                                    </p:anim>
                                    <p:anim calcmode="lin" valueType="num">
                                      <p:cBhvr>
                                        <p:cTn id="14" dur="1000" fill="hold"/>
                                        <p:tgtEl>
                                          <p:spTgt spid="87045"/>
                                        </p:tgtEl>
                                        <p:attrNameLst>
                                          <p:attrName>ppt_h</p:attrName>
                                        </p:attrNameLst>
                                      </p:cBhvr>
                                      <p:tavLst>
                                        <p:tav tm="0">
                                          <p:val>
                                            <p:fltVal val="0"/>
                                          </p:val>
                                        </p:tav>
                                        <p:tav tm="100000">
                                          <p:val>
                                            <p:strVal val="#ppt_h"/>
                                          </p:val>
                                        </p:tav>
                                      </p:tavLst>
                                    </p:anim>
                                    <p:anim calcmode="lin" valueType="num">
                                      <p:cBhvr>
                                        <p:cTn id="15" dur="1000" fill="hold"/>
                                        <p:tgtEl>
                                          <p:spTgt spid="8704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7045"/>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87046"/>
                                        </p:tgtEl>
                                        <p:attrNameLst>
                                          <p:attrName>style.visibility</p:attrName>
                                        </p:attrNameLst>
                                      </p:cBhvr>
                                      <p:to>
                                        <p:strVal val="visible"/>
                                      </p:to>
                                    </p:set>
                                    <p:anim calcmode="lin" valueType="num">
                                      <p:cBhvr>
                                        <p:cTn id="19" dur="1000" fill="hold"/>
                                        <p:tgtEl>
                                          <p:spTgt spid="87046"/>
                                        </p:tgtEl>
                                        <p:attrNameLst>
                                          <p:attrName>ppt_w</p:attrName>
                                        </p:attrNameLst>
                                      </p:cBhvr>
                                      <p:tavLst>
                                        <p:tav tm="0">
                                          <p:val>
                                            <p:fltVal val="0"/>
                                          </p:val>
                                        </p:tav>
                                        <p:tav tm="100000">
                                          <p:val>
                                            <p:strVal val="#ppt_w"/>
                                          </p:val>
                                        </p:tav>
                                      </p:tavLst>
                                    </p:anim>
                                    <p:anim calcmode="lin" valueType="num">
                                      <p:cBhvr>
                                        <p:cTn id="20" dur="1000" fill="hold"/>
                                        <p:tgtEl>
                                          <p:spTgt spid="87046"/>
                                        </p:tgtEl>
                                        <p:attrNameLst>
                                          <p:attrName>ppt_h</p:attrName>
                                        </p:attrNameLst>
                                      </p:cBhvr>
                                      <p:tavLst>
                                        <p:tav tm="0">
                                          <p:val>
                                            <p:fltVal val="0"/>
                                          </p:val>
                                        </p:tav>
                                        <p:tav tm="100000">
                                          <p:val>
                                            <p:strVal val="#ppt_h"/>
                                          </p:val>
                                        </p:tav>
                                      </p:tavLst>
                                    </p:anim>
                                    <p:anim calcmode="lin" valueType="num">
                                      <p:cBhvr>
                                        <p:cTn id="21" dur="1000" fill="hold"/>
                                        <p:tgtEl>
                                          <p:spTgt spid="8704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7046"/>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87047"/>
                                        </p:tgtEl>
                                        <p:attrNameLst>
                                          <p:attrName>style.visibility</p:attrName>
                                        </p:attrNameLst>
                                      </p:cBhvr>
                                      <p:to>
                                        <p:strVal val="visible"/>
                                      </p:to>
                                    </p:set>
                                    <p:anim calcmode="lin" valueType="num">
                                      <p:cBhvr>
                                        <p:cTn id="25" dur="1000" fill="hold"/>
                                        <p:tgtEl>
                                          <p:spTgt spid="87047"/>
                                        </p:tgtEl>
                                        <p:attrNameLst>
                                          <p:attrName>ppt_w</p:attrName>
                                        </p:attrNameLst>
                                      </p:cBhvr>
                                      <p:tavLst>
                                        <p:tav tm="0">
                                          <p:val>
                                            <p:fltVal val="0"/>
                                          </p:val>
                                        </p:tav>
                                        <p:tav tm="100000">
                                          <p:val>
                                            <p:strVal val="#ppt_w"/>
                                          </p:val>
                                        </p:tav>
                                      </p:tavLst>
                                    </p:anim>
                                    <p:anim calcmode="lin" valueType="num">
                                      <p:cBhvr>
                                        <p:cTn id="26" dur="1000" fill="hold"/>
                                        <p:tgtEl>
                                          <p:spTgt spid="87047"/>
                                        </p:tgtEl>
                                        <p:attrNameLst>
                                          <p:attrName>ppt_h</p:attrName>
                                        </p:attrNameLst>
                                      </p:cBhvr>
                                      <p:tavLst>
                                        <p:tav tm="0">
                                          <p:val>
                                            <p:fltVal val="0"/>
                                          </p:val>
                                        </p:tav>
                                        <p:tav tm="100000">
                                          <p:val>
                                            <p:strVal val="#ppt_h"/>
                                          </p:val>
                                        </p:tav>
                                      </p:tavLst>
                                    </p:anim>
                                    <p:anim calcmode="lin" valueType="num">
                                      <p:cBhvr>
                                        <p:cTn id="27" dur="1000" fill="hold"/>
                                        <p:tgtEl>
                                          <p:spTgt spid="8704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704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9" presetClass="entr" presetSubtype="10" fill="hold" nodeType="clickEffect">
                                  <p:stCondLst>
                                    <p:cond delay="0"/>
                                  </p:stCondLst>
                                  <p:childTnLst>
                                    <p:set>
                                      <p:cBhvr>
                                        <p:cTn id="32" dur="1" fill="hold">
                                          <p:stCondLst>
                                            <p:cond delay="0"/>
                                          </p:stCondLst>
                                        </p:cTn>
                                        <p:tgtEl>
                                          <p:spTgt spid="87048"/>
                                        </p:tgtEl>
                                        <p:attrNameLst>
                                          <p:attrName>style.visibility</p:attrName>
                                        </p:attrNameLst>
                                      </p:cBhvr>
                                      <p:to>
                                        <p:strVal val="visible"/>
                                      </p:to>
                                    </p:set>
                                    <p:anim calcmode="lin" valueType="num">
                                      <p:cBhvr>
                                        <p:cTn id="33" dur="5000" fill="hold"/>
                                        <p:tgtEl>
                                          <p:spTgt spid="87048"/>
                                        </p:tgtEl>
                                        <p:attrNameLst>
                                          <p:attrName>ppt_w</p:attrName>
                                        </p:attrNameLst>
                                      </p:cBhvr>
                                      <p:tavLst>
                                        <p:tav tm="0" fmla="#ppt_w*sin(2.5*pi*$)">
                                          <p:val>
                                            <p:fltVal val="0"/>
                                          </p:val>
                                        </p:tav>
                                        <p:tav tm="100000">
                                          <p:val>
                                            <p:fltVal val="1"/>
                                          </p:val>
                                        </p:tav>
                                      </p:tavLst>
                                    </p:anim>
                                    <p:anim calcmode="lin" valueType="num">
                                      <p:cBhvr>
                                        <p:cTn id="34" dur="5000" fill="hold"/>
                                        <p:tgtEl>
                                          <p:spTgt spid="87048"/>
                                        </p:tgtEl>
                                        <p:attrNameLst>
                                          <p:attrName>ppt_h</p:attrName>
                                        </p:attrNameLst>
                                      </p:cBhvr>
                                      <p:tavLst>
                                        <p:tav tm="0">
                                          <p:val>
                                            <p:strVal val="#ppt_h"/>
                                          </p:val>
                                        </p:tav>
                                        <p:tav tm="100000">
                                          <p:val>
                                            <p:strVal val="#ppt_h"/>
                                          </p:val>
                                        </p:tav>
                                      </p:tavLst>
                                    </p:anim>
                                  </p:childTnLst>
                                </p:cTn>
                              </p:par>
                              <p:par>
                                <p:cTn id="35" presetID="19" presetClass="entr" presetSubtype="10" fill="hold" grpId="0" nodeType="withEffect">
                                  <p:stCondLst>
                                    <p:cond delay="0"/>
                                  </p:stCondLst>
                                  <p:childTnLst>
                                    <p:set>
                                      <p:cBhvr>
                                        <p:cTn id="36" dur="1" fill="hold">
                                          <p:stCondLst>
                                            <p:cond delay="0"/>
                                          </p:stCondLst>
                                        </p:cTn>
                                        <p:tgtEl>
                                          <p:spTgt spid="87050"/>
                                        </p:tgtEl>
                                        <p:attrNameLst>
                                          <p:attrName>style.visibility</p:attrName>
                                        </p:attrNameLst>
                                      </p:cBhvr>
                                      <p:to>
                                        <p:strVal val="visible"/>
                                      </p:to>
                                    </p:set>
                                    <p:anim calcmode="lin" valueType="num">
                                      <p:cBhvr>
                                        <p:cTn id="37" dur="5000" fill="hold"/>
                                        <p:tgtEl>
                                          <p:spTgt spid="87050"/>
                                        </p:tgtEl>
                                        <p:attrNameLst>
                                          <p:attrName>ppt_w</p:attrName>
                                        </p:attrNameLst>
                                      </p:cBhvr>
                                      <p:tavLst>
                                        <p:tav tm="0" fmla="#ppt_w*sin(2.5*pi*$)">
                                          <p:val>
                                            <p:fltVal val="0"/>
                                          </p:val>
                                        </p:tav>
                                        <p:tav tm="100000">
                                          <p:val>
                                            <p:fltVal val="1"/>
                                          </p:val>
                                        </p:tav>
                                      </p:tavLst>
                                    </p:anim>
                                    <p:anim calcmode="lin" valueType="num">
                                      <p:cBhvr>
                                        <p:cTn id="38" dur="5000" fill="hold"/>
                                        <p:tgtEl>
                                          <p:spTgt spid="87050"/>
                                        </p:tgtEl>
                                        <p:attrNameLst>
                                          <p:attrName>ppt_h</p:attrName>
                                        </p:attrNameLst>
                                      </p:cBhvr>
                                      <p:tavLst>
                                        <p:tav tm="0">
                                          <p:val>
                                            <p:strVal val="#ppt_h"/>
                                          </p:val>
                                        </p:tav>
                                        <p:tav tm="100000">
                                          <p:val>
                                            <p:strVal val="#ppt_h"/>
                                          </p:val>
                                        </p:tav>
                                      </p:tavLst>
                                    </p:anim>
                                  </p:childTnLst>
                                </p:cTn>
                              </p:par>
                              <p:par>
                                <p:cTn id="39" presetID="19" presetClass="entr" presetSubtype="10" fill="hold" grpId="0" nodeType="withEffect">
                                  <p:stCondLst>
                                    <p:cond delay="0"/>
                                  </p:stCondLst>
                                  <p:childTnLst>
                                    <p:set>
                                      <p:cBhvr>
                                        <p:cTn id="40" dur="1" fill="hold">
                                          <p:stCondLst>
                                            <p:cond delay="0"/>
                                          </p:stCondLst>
                                        </p:cTn>
                                        <p:tgtEl>
                                          <p:spTgt spid="87051"/>
                                        </p:tgtEl>
                                        <p:attrNameLst>
                                          <p:attrName>style.visibility</p:attrName>
                                        </p:attrNameLst>
                                      </p:cBhvr>
                                      <p:to>
                                        <p:strVal val="visible"/>
                                      </p:to>
                                    </p:set>
                                    <p:anim calcmode="lin" valueType="num">
                                      <p:cBhvr>
                                        <p:cTn id="41" dur="5000" fill="hold"/>
                                        <p:tgtEl>
                                          <p:spTgt spid="87051"/>
                                        </p:tgtEl>
                                        <p:attrNameLst>
                                          <p:attrName>ppt_w</p:attrName>
                                        </p:attrNameLst>
                                      </p:cBhvr>
                                      <p:tavLst>
                                        <p:tav tm="0" fmla="#ppt_w*sin(2.5*pi*$)">
                                          <p:val>
                                            <p:fltVal val="0"/>
                                          </p:val>
                                        </p:tav>
                                        <p:tav tm="100000">
                                          <p:val>
                                            <p:fltVal val="1"/>
                                          </p:val>
                                        </p:tav>
                                      </p:tavLst>
                                    </p:anim>
                                    <p:anim calcmode="lin" valueType="num">
                                      <p:cBhvr>
                                        <p:cTn id="42" dur="5000" fill="hold"/>
                                        <p:tgtEl>
                                          <p:spTgt spid="870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0" grpId="0"/>
      <p:bldP spid="870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F51A4946-14ED-4E46-B5EA-0E4831216B8C}" type="slidenum">
              <a:rPr lang="zh-CN" altLang="en-AU"/>
              <a:pPr/>
              <a:t>4</a:t>
            </a:fld>
            <a:endParaRPr lang="en-AU" altLang="zh-CN"/>
          </a:p>
        </p:txBody>
      </p:sp>
      <p:sp>
        <p:nvSpPr>
          <p:cNvPr id="39939" name="Rectangle 3"/>
          <p:cNvSpPr>
            <a:spLocks noGrp="1" noChangeArrowheads="1"/>
          </p:cNvSpPr>
          <p:nvPr>
            <p:ph type="body" idx="1"/>
          </p:nvPr>
        </p:nvSpPr>
        <p:spPr>
          <a:xfrm>
            <a:off x="251520" y="404837"/>
            <a:ext cx="8229600" cy="5832475"/>
          </a:xfrm>
        </p:spPr>
        <p:txBody>
          <a:bodyPr>
            <a:normAutofit lnSpcReduction="10000"/>
          </a:bodyPr>
          <a:lstStyle/>
          <a:p>
            <a:pPr>
              <a:buFontTx/>
              <a:buNone/>
            </a:pPr>
            <a:r>
              <a:rPr lang="en-US" altLang="zh-CN" sz="4400" dirty="0">
                <a:ea typeface="宋体" charset="-122"/>
              </a:rPr>
              <a:t>1.</a:t>
            </a:r>
            <a:r>
              <a:rPr lang="zh-CN" altLang="en-US" sz="4400" dirty="0">
                <a:ea typeface="宋体" charset="-122"/>
              </a:rPr>
              <a:t>概念</a:t>
            </a:r>
            <a:r>
              <a:rPr lang="en-US" altLang="zh-CN" sz="4400" dirty="0" smtClean="0">
                <a:ea typeface="宋体" charset="-122"/>
              </a:rPr>
              <a:t>:</a:t>
            </a:r>
          </a:p>
          <a:p>
            <a:pPr>
              <a:buFontTx/>
              <a:buNone/>
            </a:pPr>
            <a:endParaRPr lang="en-US" altLang="zh-CN" sz="4400" dirty="0">
              <a:ea typeface="宋体" charset="-122"/>
            </a:endParaRPr>
          </a:p>
          <a:p>
            <a:pPr>
              <a:buFontTx/>
              <a:buNone/>
            </a:pPr>
            <a:r>
              <a:rPr lang="zh-CN" altLang="en-US" dirty="0">
                <a:ea typeface="宋体" charset="-122"/>
              </a:rPr>
              <a:t>	电阻器</a:t>
            </a:r>
            <a:r>
              <a:rPr lang="en-US" altLang="zh-CN" dirty="0">
                <a:ea typeface="宋体" charset="-122"/>
              </a:rPr>
              <a:t>(resistor):</a:t>
            </a:r>
          </a:p>
          <a:p>
            <a:pPr>
              <a:buFontTx/>
              <a:buNone/>
            </a:pPr>
            <a:r>
              <a:rPr lang="zh-CN" altLang="en-US" dirty="0">
                <a:ea typeface="宋体" charset="-122"/>
              </a:rPr>
              <a:t>		用导体制成具有一定阻值的元件</a:t>
            </a:r>
            <a:r>
              <a:rPr lang="en-US" altLang="zh-CN" dirty="0">
                <a:ea typeface="宋体" charset="-122"/>
              </a:rPr>
              <a:t>.</a:t>
            </a:r>
          </a:p>
          <a:p>
            <a:pPr>
              <a:buFontTx/>
              <a:buNone/>
            </a:pPr>
            <a:r>
              <a:rPr lang="zh-CN" altLang="en-US" dirty="0">
                <a:ea typeface="宋体" charset="-122"/>
              </a:rPr>
              <a:t>		</a:t>
            </a:r>
            <a:r>
              <a:rPr lang="zh-CN" altLang="en-US" dirty="0">
                <a:solidFill>
                  <a:srgbClr val="FF0066"/>
                </a:solidFill>
                <a:ea typeface="宋体" charset="-122"/>
              </a:rPr>
              <a:t>电阻</a:t>
            </a:r>
            <a:r>
              <a:rPr lang="zh-CN" altLang="en-US" dirty="0">
                <a:ea typeface="宋体" charset="-122"/>
              </a:rPr>
              <a:t>是导体的一种基本性质</a:t>
            </a:r>
            <a:r>
              <a:rPr lang="en-US" altLang="zh-CN" dirty="0">
                <a:ea typeface="宋体" charset="-122"/>
              </a:rPr>
              <a:t>,</a:t>
            </a:r>
            <a:r>
              <a:rPr lang="zh-CN" altLang="en-US" dirty="0">
                <a:ea typeface="宋体" charset="-122"/>
              </a:rPr>
              <a:t>与导体</a:t>
            </a:r>
            <a:r>
              <a:rPr lang="zh-CN" altLang="en-US" dirty="0" smtClean="0">
                <a:ea typeface="宋体" charset="-122"/>
              </a:rPr>
              <a:t>的尺寸</a:t>
            </a:r>
            <a:r>
              <a:rPr lang="zh-CN" altLang="en-US" dirty="0">
                <a:ea typeface="宋体" charset="-122"/>
              </a:rPr>
              <a:t>、材料、温度有关</a:t>
            </a:r>
            <a:r>
              <a:rPr lang="en-US" altLang="zh-CN" dirty="0">
                <a:ea typeface="宋体" charset="-122"/>
              </a:rPr>
              <a:t>.</a:t>
            </a:r>
            <a:endParaRPr lang="zh-CN" altLang="en-US" dirty="0">
              <a:ea typeface="宋体" charset="-122"/>
            </a:endParaRPr>
          </a:p>
          <a:p>
            <a:pPr>
              <a:buFontTx/>
              <a:buNone/>
            </a:pPr>
            <a:r>
              <a:rPr lang="zh-CN" altLang="en-US" dirty="0">
                <a:ea typeface="宋体" charset="-122"/>
              </a:rPr>
              <a:t>	作用</a:t>
            </a:r>
            <a:r>
              <a:rPr lang="en-US" altLang="zh-CN" dirty="0">
                <a:ea typeface="宋体" charset="-122"/>
              </a:rPr>
              <a:t>:</a:t>
            </a:r>
          </a:p>
          <a:p>
            <a:pPr>
              <a:buFontTx/>
              <a:buNone/>
            </a:pPr>
            <a:r>
              <a:rPr lang="zh-CN" altLang="en-US" dirty="0">
                <a:ea typeface="宋体" charset="-122"/>
              </a:rPr>
              <a:t>		主要职能就是阻碍电流流过</a:t>
            </a:r>
            <a:r>
              <a:rPr lang="zh-CN" altLang="en-AU" dirty="0">
                <a:ea typeface="宋体" charset="-122"/>
              </a:rPr>
              <a:t> </a:t>
            </a:r>
            <a:r>
              <a:rPr lang="en-AU" altLang="zh-CN" dirty="0">
                <a:ea typeface="宋体" charset="-122"/>
              </a:rPr>
              <a:t>,</a:t>
            </a:r>
            <a:r>
              <a:rPr lang="zh-CN" altLang="en-AU" dirty="0">
                <a:ea typeface="宋体" charset="-122"/>
              </a:rPr>
              <a:t>应用于限	流</a:t>
            </a:r>
            <a:r>
              <a:rPr lang="zh-CN" altLang="en-US" dirty="0">
                <a:ea typeface="宋体" charset="-122"/>
              </a:rPr>
              <a:t>、</a:t>
            </a:r>
            <a:r>
              <a:rPr lang="zh-CN" altLang="en-AU" dirty="0">
                <a:ea typeface="宋体" charset="-122"/>
              </a:rPr>
              <a:t>分流</a:t>
            </a:r>
            <a:r>
              <a:rPr lang="zh-CN" altLang="en-US" dirty="0">
                <a:ea typeface="宋体" charset="-122"/>
              </a:rPr>
              <a:t>、</a:t>
            </a:r>
            <a:r>
              <a:rPr lang="zh-CN" altLang="en-AU" dirty="0">
                <a:ea typeface="宋体" charset="-122"/>
              </a:rPr>
              <a:t>降压</a:t>
            </a:r>
            <a:r>
              <a:rPr lang="zh-CN" altLang="en-US" dirty="0">
                <a:ea typeface="宋体" charset="-122"/>
              </a:rPr>
              <a:t>、</a:t>
            </a:r>
            <a:r>
              <a:rPr lang="zh-CN" altLang="en-AU" dirty="0">
                <a:ea typeface="宋体" charset="-122"/>
              </a:rPr>
              <a:t>分压</a:t>
            </a:r>
            <a:r>
              <a:rPr lang="zh-CN" altLang="en-US" dirty="0">
                <a:ea typeface="宋体" charset="-122"/>
              </a:rPr>
              <a:t>、</a:t>
            </a:r>
            <a:r>
              <a:rPr lang="zh-CN" altLang="en-AU" dirty="0">
                <a:ea typeface="宋体" charset="-122"/>
              </a:rPr>
              <a:t>负载与电容</a:t>
            </a:r>
            <a:r>
              <a:rPr lang="zh-CN" altLang="en-AU" dirty="0" smtClean="0">
                <a:ea typeface="宋体" charset="-122"/>
              </a:rPr>
              <a:t>配合</a:t>
            </a:r>
            <a:r>
              <a:rPr lang="zh-CN" altLang="en-AU" dirty="0">
                <a:ea typeface="宋体" charset="-122"/>
              </a:rPr>
              <a:t>作滤波器及阻</a:t>
            </a:r>
            <a:r>
              <a:rPr lang="zh-CN" altLang="en-US" dirty="0">
                <a:ea typeface="宋体" charset="-122"/>
              </a:rPr>
              <a:t>匹配等</a:t>
            </a:r>
            <a:r>
              <a:rPr lang="en-US" altLang="zh-CN" dirty="0">
                <a:ea typeface="宋体" charset="-122"/>
              </a:rPr>
              <a:t>.</a:t>
            </a:r>
            <a:endParaRPr lang="en-AU" altLang="zh-CN" dirty="0">
              <a:ea typeface="宋体" charset="-122"/>
            </a:endParaRPr>
          </a:p>
          <a:p>
            <a:pPr>
              <a:buFontTx/>
              <a:buNone/>
            </a:pPr>
            <a:endParaRPr lang="en-AU" altLang="zh-CN" dirty="0">
              <a:ea typeface="宋体" charset="-122"/>
            </a:endParaRPr>
          </a:p>
        </p:txBody>
      </p:sp>
    </p:spTree>
    <p:extLst>
      <p:ext uri="{BB962C8B-B14F-4D97-AF65-F5344CB8AC3E}">
        <p14:creationId xmlns:p14="http://schemas.microsoft.com/office/powerpoint/2010/main" val="2592961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animEffect transition="in" filter="fade">
                                      <p:cBhvr>
                                        <p:cTn id="7" dur="1000"/>
                                        <p:tgtEl>
                                          <p:spTgt spid="39939">
                                            <p:txEl>
                                              <p:pRg st="2" end="2"/>
                                            </p:txEl>
                                          </p:spTgt>
                                        </p:tgtEl>
                                      </p:cBhvr>
                                    </p:animEffect>
                                    <p:anim calcmode="lin" valueType="num">
                                      <p:cBhvr>
                                        <p:cTn id="8"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9939">
                                            <p:txEl>
                                              <p:pRg st="3" end="3"/>
                                            </p:txEl>
                                          </p:spTgt>
                                        </p:tgtEl>
                                        <p:attrNameLst>
                                          <p:attrName>style.visibility</p:attrName>
                                        </p:attrNameLst>
                                      </p:cBhvr>
                                      <p:to>
                                        <p:strVal val="visible"/>
                                      </p:to>
                                    </p:set>
                                    <p:animEffect transition="in" filter="fade">
                                      <p:cBhvr>
                                        <p:cTn id="12" dur="1000"/>
                                        <p:tgtEl>
                                          <p:spTgt spid="39939">
                                            <p:txEl>
                                              <p:pRg st="3" end="3"/>
                                            </p:txEl>
                                          </p:spTgt>
                                        </p:tgtEl>
                                      </p:cBhvr>
                                    </p:animEffect>
                                    <p:anim calcmode="lin" valueType="num">
                                      <p:cBhvr>
                                        <p:cTn id="13" dur="1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99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0" presetClass="entr" presetSubtype="0" fill="hold" nodeType="click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animEffect transition="in" filter="fade">
                                      <p:cBhvr>
                                        <p:cTn id="19" dur="800" decel="100000"/>
                                        <p:tgtEl>
                                          <p:spTgt spid="39939">
                                            <p:txEl>
                                              <p:pRg st="4" end="4"/>
                                            </p:txEl>
                                          </p:spTgt>
                                        </p:tgtEl>
                                      </p:cBhvr>
                                    </p:animEffect>
                                    <p:anim calcmode="lin" valueType="num">
                                      <p:cBhvr>
                                        <p:cTn id="20" dur="800" decel="100000" fill="hold"/>
                                        <p:tgtEl>
                                          <p:spTgt spid="39939">
                                            <p:txEl>
                                              <p:pRg st="4" end="4"/>
                                            </p:txEl>
                                          </p:spTgt>
                                        </p:tgtEl>
                                        <p:attrNameLst>
                                          <p:attrName>style.rotation</p:attrName>
                                        </p:attrNameLst>
                                      </p:cBhvr>
                                      <p:tavLst>
                                        <p:tav tm="0">
                                          <p:val>
                                            <p:fltVal val="-90"/>
                                          </p:val>
                                        </p:tav>
                                        <p:tav tm="100000">
                                          <p:val>
                                            <p:fltVal val="0"/>
                                          </p:val>
                                        </p:tav>
                                      </p:tavLst>
                                    </p:anim>
                                    <p:anim calcmode="lin" valueType="num">
                                      <p:cBhvr>
                                        <p:cTn id="21" dur="800" decel="100000" fill="hold"/>
                                        <p:tgtEl>
                                          <p:spTgt spid="39939">
                                            <p:txEl>
                                              <p:pRg st="4" end="4"/>
                                            </p:txEl>
                                          </p:spTgt>
                                        </p:tgtEl>
                                        <p:attrNameLst>
                                          <p:attrName>ppt_x</p:attrName>
                                        </p:attrNameLst>
                                      </p:cBhvr>
                                      <p:tavLst>
                                        <p:tav tm="0">
                                          <p:val>
                                            <p:strVal val="#ppt_x+0.4"/>
                                          </p:val>
                                        </p:tav>
                                        <p:tav tm="100000">
                                          <p:val>
                                            <p:strVal val="#ppt_x-0.05"/>
                                          </p:val>
                                        </p:tav>
                                      </p:tavLst>
                                    </p:anim>
                                    <p:anim calcmode="lin" valueType="num">
                                      <p:cBhvr>
                                        <p:cTn id="22" dur="800" decel="100000" fill="hold"/>
                                        <p:tgtEl>
                                          <p:spTgt spid="39939">
                                            <p:txEl>
                                              <p:pRg st="4" end="4"/>
                                            </p:txEl>
                                          </p:spTgt>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39939">
                                            <p:txEl>
                                              <p:pRg st="4" end="4"/>
                                            </p:txEl>
                                          </p:spTgt>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39939">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8" presetClass="entr" presetSubtype="0" accel="50000" fill="hold" nodeType="clickEffect">
                                  <p:stCondLst>
                                    <p:cond delay="0"/>
                                  </p:stCondLst>
                                  <p:iterate type="lt">
                                    <p:tmPct val="50000"/>
                                  </p:iterate>
                                  <p:childTnLst>
                                    <p:set>
                                      <p:cBhvr>
                                        <p:cTn id="28" dur="1" fill="hold">
                                          <p:stCondLst>
                                            <p:cond delay="0"/>
                                          </p:stCondLst>
                                        </p:cTn>
                                        <p:tgtEl>
                                          <p:spTgt spid="39939">
                                            <p:txEl>
                                              <p:pRg st="5" end="5"/>
                                            </p:txEl>
                                          </p:spTgt>
                                        </p:tgtEl>
                                        <p:attrNameLst>
                                          <p:attrName>style.visibility</p:attrName>
                                        </p:attrNameLst>
                                      </p:cBhvr>
                                      <p:to>
                                        <p:strVal val="visible"/>
                                      </p:to>
                                    </p:set>
                                    <p:set>
                                      <p:cBhvr>
                                        <p:cTn id="29" dur="455" fill="hold">
                                          <p:stCondLst>
                                            <p:cond delay="0"/>
                                          </p:stCondLst>
                                        </p:cTn>
                                        <p:tgtEl>
                                          <p:spTgt spid="39939">
                                            <p:txEl>
                                              <p:pRg st="5" end="5"/>
                                            </p:txEl>
                                          </p:spTgt>
                                        </p:tgtEl>
                                        <p:attrNameLst>
                                          <p:attrName>style.rotation</p:attrName>
                                        </p:attrNameLst>
                                      </p:cBhvr>
                                      <p:to>
                                        <p:strVal val="-45.0"/>
                                      </p:to>
                                    </p:set>
                                    <p:anim calcmode="lin" valueType="num">
                                      <p:cBhvr>
                                        <p:cTn id="30" dur="455" fill="hold">
                                          <p:stCondLst>
                                            <p:cond delay="455"/>
                                          </p:stCondLst>
                                        </p:cTn>
                                        <p:tgtEl>
                                          <p:spTgt spid="39939">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39939">
                                            <p:txEl>
                                              <p:pRg st="5" end="5"/>
                                            </p:txEl>
                                          </p:spTgt>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39939">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39939">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nodeType="clickEffect">
                                  <p:stCondLst>
                                    <p:cond delay="0"/>
                                  </p:stCondLst>
                                  <p:childTnLst>
                                    <p:set>
                                      <p:cBhvr>
                                        <p:cTn id="37" dur="1" fill="hold">
                                          <p:stCondLst>
                                            <p:cond delay="0"/>
                                          </p:stCondLst>
                                        </p:cTn>
                                        <p:tgtEl>
                                          <p:spTgt spid="39939">
                                            <p:txEl>
                                              <p:pRg st="6" end="6"/>
                                            </p:txEl>
                                          </p:spTgt>
                                        </p:tgtEl>
                                        <p:attrNameLst>
                                          <p:attrName>style.visibility</p:attrName>
                                        </p:attrNameLst>
                                      </p:cBhvr>
                                      <p:to>
                                        <p:strVal val="visible"/>
                                      </p:to>
                                    </p:set>
                                    <p:anim calcmode="lin" valueType="num">
                                      <p:cBhvr>
                                        <p:cTn id="38" dur="500" fill="hold"/>
                                        <p:tgtEl>
                                          <p:spTgt spid="39939">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39939">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12CBCEE8-71F1-4945-AE29-A49D007E24B0}" type="slidenum">
              <a:rPr lang="zh-CN" altLang="en-AU"/>
              <a:pPr/>
              <a:t>40</a:t>
            </a:fld>
            <a:endParaRPr lang="en-AU" altLang="zh-CN"/>
          </a:p>
        </p:txBody>
      </p:sp>
      <p:sp>
        <p:nvSpPr>
          <p:cNvPr id="159746" name="Rectangle 2"/>
          <p:cNvSpPr>
            <a:spLocks noGrp="1" noChangeArrowheads="1"/>
          </p:cNvSpPr>
          <p:nvPr>
            <p:ph type="title"/>
          </p:nvPr>
        </p:nvSpPr>
        <p:spPr>
          <a:xfrm>
            <a:off x="457200" y="292100"/>
            <a:ext cx="8229600" cy="833438"/>
          </a:xfrm>
        </p:spPr>
        <p:txBody>
          <a:bodyPr/>
          <a:lstStyle/>
          <a:p>
            <a:pPr algn="l"/>
            <a:r>
              <a:rPr lang="en-US" altLang="zh-CN" dirty="0">
                <a:ea typeface="宋体" charset="-122"/>
              </a:rPr>
              <a:t>4.</a:t>
            </a:r>
            <a:r>
              <a:rPr lang="zh-CN" altLang="en-US" dirty="0">
                <a:ea typeface="宋体" charset="-122"/>
              </a:rPr>
              <a:t>二极的主要参数</a:t>
            </a:r>
            <a:r>
              <a:rPr lang="en-US" altLang="zh-CN" dirty="0">
                <a:ea typeface="宋体" charset="-122"/>
              </a:rPr>
              <a:t>:</a:t>
            </a:r>
            <a:endParaRPr lang="en-AU" altLang="zh-CN" dirty="0">
              <a:ea typeface="宋体" charset="-122"/>
            </a:endParaRPr>
          </a:p>
        </p:txBody>
      </p:sp>
      <p:sp>
        <p:nvSpPr>
          <p:cNvPr id="159747" name="Rectangle 3"/>
          <p:cNvSpPr>
            <a:spLocks noGrp="1" noChangeArrowheads="1"/>
          </p:cNvSpPr>
          <p:nvPr>
            <p:ph type="body" idx="1"/>
          </p:nvPr>
        </p:nvSpPr>
        <p:spPr>
          <a:xfrm>
            <a:off x="457200" y="1052513"/>
            <a:ext cx="8435975" cy="5616575"/>
          </a:xfrm>
        </p:spPr>
        <p:txBody>
          <a:bodyPr/>
          <a:lstStyle/>
          <a:p>
            <a:pPr>
              <a:lnSpc>
                <a:spcPct val="110000"/>
              </a:lnSpc>
              <a:buFontTx/>
              <a:buNone/>
            </a:pPr>
            <a:r>
              <a:rPr lang="en-US" altLang="zh-CN" sz="2800">
                <a:ea typeface="宋体" charset="-122"/>
              </a:rPr>
              <a:t>a.</a:t>
            </a:r>
            <a:r>
              <a:rPr lang="zh-CN" altLang="en-US" sz="2800">
                <a:ea typeface="宋体" charset="-122"/>
              </a:rPr>
              <a:t>最高工作频率</a:t>
            </a:r>
            <a:r>
              <a:rPr lang="en-US" altLang="zh-CN" sz="2800">
                <a:ea typeface="宋体" charset="-122"/>
              </a:rPr>
              <a:t>f</a:t>
            </a:r>
            <a:r>
              <a:rPr lang="en-US" altLang="zh-CN" sz="2000">
                <a:ea typeface="宋体" charset="-122"/>
              </a:rPr>
              <a:t>M</a:t>
            </a:r>
            <a:r>
              <a:rPr lang="en-US" altLang="zh-CN" sz="2800">
                <a:ea typeface="宋体" charset="-122"/>
              </a:rPr>
              <a:t>----</a:t>
            </a:r>
            <a:r>
              <a:rPr lang="zh-CN" altLang="en-US" sz="2800">
                <a:ea typeface="宋体" charset="-122"/>
              </a:rPr>
              <a:t>二极管能承受的最高频率</a:t>
            </a:r>
            <a:r>
              <a:rPr lang="en-US" altLang="zh-CN" sz="2800">
                <a:ea typeface="宋体" charset="-122"/>
              </a:rPr>
              <a:t>.</a:t>
            </a:r>
            <a:r>
              <a:rPr lang="zh-CN" altLang="en-US" sz="2800">
                <a:ea typeface="宋体" charset="-122"/>
              </a:rPr>
              <a:t>通过</a:t>
            </a:r>
            <a:r>
              <a:rPr lang="en-US" altLang="zh-CN" sz="2800">
                <a:ea typeface="宋体" charset="-122"/>
              </a:rPr>
              <a:t>PN</a:t>
            </a:r>
            <a:r>
              <a:rPr lang="zh-CN" altLang="en-US" sz="2800">
                <a:ea typeface="宋体" charset="-122"/>
              </a:rPr>
              <a:t>结交流电频率高于此值</a:t>
            </a:r>
            <a:r>
              <a:rPr lang="en-US" altLang="zh-CN" sz="2800">
                <a:ea typeface="宋体" charset="-122"/>
              </a:rPr>
              <a:t>,</a:t>
            </a:r>
            <a:r>
              <a:rPr lang="zh-CN" altLang="en-US" sz="2800">
                <a:ea typeface="宋体" charset="-122"/>
              </a:rPr>
              <a:t>二极管接不能正常工作</a:t>
            </a:r>
            <a:r>
              <a:rPr lang="en-US" altLang="zh-CN" sz="2800">
                <a:ea typeface="宋体" charset="-122"/>
              </a:rPr>
              <a:t>.</a:t>
            </a:r>
          </a:p>
          <a:p>
            <a:pPr>
              <a:lnSpc>
                <a:spcPct val="110000"/>
              </a:lnSpc>
              <a:buFontTx/>
              <a:buNone/>
            </a:pPr>
            <a:r>
              <a:rPr lang="en-US" altLang="zh-CN" sz="2800">
                <a:ea typeface="宋体" charset="-122"/>
              </a:rPr>
              <a:t>b.</a:t>
            </a:r>
            <a:r>
              <a:rPr lang="zh-CN" altLang="en-US" sz="2800">
                <a:ea typeface="宋体" charset="-122"/>
              </a:rPr>
              <a:t>最高反向工作电压</a:t>
            </a:r>
            <a:r>
              <a:rPr lang="en-US" altLang="zh-CN" sz="2800">
                <a:ea typeface="宋体" charset="-122"/>
              </a:rPr>
              <a:t>V</a:t>
            </a:r>
            <a:r>
              <a:rPr lang="en-US" altLang="zh-CN" sz="2000">
                <a:ea typeface="宋体" charset="-122"/>
              </a:rPr>
              <a:t>RM</a:t>
            </a:r>
            <a:r>
              <a:rPr lang="zh-CN" altLang="en-US" sz="2800">
                <a:ea typeface="宋体" charset="-122"/>
              </a:rPr>
              <a:t>（</a:t>
            </a:r>
            <a:r>
              <a:rPr lang="en-US" altLang="zh-CN" sz="2800">
                <a:ea typeface="宋体" charset="-122"/>
              </a:rPr>
              <a:t>V</a:t>
            </a:r>
            <a:r>
              <a:rPr lang="zh-CN" altLang="en-US" sz="2800">
                <a:ea typeface="宋体" charset="-122"/>
              </a:rPr>
              <a:t>）</a:t>
            </a:r>
            <a:r>
              <a:rPr lang="en-US" altLang="zh-CN" sz="2800">
                <a:ea typeface="宋体" charset="-122"/>
              </a:rPr>
              <a:t>----</a:t>
            </a:r>
            <a:r>
              <a:rPr lang="zh-CN" altLang="en-US" sz="2800">
                <a:ea typeface="宋体" charset="-122"/>
              </a:rPr>
              <a:t>二极管长期正常工作时所允许的最高反压</a:t>
            </a:r>
            <a:r>
              <a:rPr lang="en-US" altLang="zh-CN" sz="2800">
                <a:ea typeface="宋体" charset="-122"/>
              </a:rPr>
              <a:t>.</a:t>
            </a:r>
            <a:r>
              <a:rPr lang="zh-CN" altLang="en-US" sz="2800">
                <a:ea typeface="宋体" charset="-122"/>
              </a:rPr>
              <a:t>若越过此值</a:t>
            </a:r>
            <a:r>
              <a:rPr lang="en-US" altLang="zh-CN" sz="2800">
                <a:ea typeface="宋体" charset="-122"/>
              </a:rPr>
              <a:t>,PN</a:t>
            </a:r>
            <a:r>
              <a:rPr lang="zh-CN" altLang="en-US" sz="2800">
                <a:ea typeface="宋体" charset="-122"/>
              </a:rPr>
              <a:t>结就有被击穿的可能</a:t>
            </a:r>
            <a:r>
              <a:rPr lang="en-US" altLang="zh-CN" sz="2800">
                <a:ea typeface="宋体" charset="-122"/>
              </a:rPr>
              <a:t>,</a:t>
            </a:r>
            <a:r>
              <a:rPr lang="zh-CN" altLang="en-US" sz="2800">
                <a:ea typeface="宋体" charset="-122"/>
              </a:rPr>
              <a:t>对于交流电来说</a:t>
            </a:r>
            <a:r>
              <a:rPr lang="en-US" altLang="zh-CN" sz="2800">
                <a:ea typeface="宋体" charset="-122"/>
              </a:rPr>
              <a:t>,</a:t>
            </a:r>
            <a:r>
              <a:rPr lang="zh-CN" altLang="en-US" sz="2800">
                <a:ea typeface="宋体" charset="-122"/>
              </a:rPr>
              <a:t>最高反向工作电压也就是二极管的最高工作电压</a:t>
            </a:r>
            <a:r>
              <a:rPr lang="en-US" altLang="zh-CN" sz="2800">
                <a:ea typeface="宋体" charset="-122"/>
              </a:rPr>
              <a:t>.</a:t>
            </a:r>
          </a:p>
          <a:p>
            <a:pPr>
              <a:lnSpc>
                <a:spcPct val="110000"/>
              </a:lnSpc>
              <a:buFontTx/>
              <a:buNone/>
            </a:pPr>
            <a:r>
              <a:rPr lang="en-US" altLang="zh-CN" sz="2800">
                <a:ea typeface="宋体" charset="-122"/>
              </a:rPr>
              <a:t>c.</a:t>
            </a:r>
            <a:r>
              <a:rPr lang="zh-CN" altLang="en-US" sz="2800">
                <a:ea typeface="宋体" charset="-122"/>
              </a:rPr>
              <a:t>最大整流电流</a:t>
            </a:r>
            <a:r>
              <a:rPr lang="en-US" altLang="zh-CN" sz="2800">
                <a:ea typeface="宋体" charset="-122"/>
              </a:rPr>
              <a:t>I</a:t>
            </a:r>
            <a:r>
              <a:rPr lang="en-US" altLang="zh-CN" sz="2000">
                <a:ea typeface="宋体" charset="-122"/>
              </a:rPr>
              <a:t>OM</a:t>
            </a:r>
            <a:r>
              <a:rPr lang="zh-CN" altLang="en-US" sz="2800">
                <a:ea typeface="宋体" charset="-122"/>
              </a:rPr>
              <a:t>（</a:t>
            </a:r>
            <a:r>
              <a:rPr lang="en-US" altLang="zh-CN" sz="2800">
                <a:ea typeface="宋体" charset="-122"/>
              </a:rPr>
              <a:t>mA</a:t>
            </a:r>
            <a:r>
              <a:rPr lang="zh-CN" altLang="en-US" sz="2800">
                <a:ea typeface="宋体" charset="-122"/>
              </a:rPr>
              <a:t>）</a:t>
            </a:r>
            <a:r>
              <a:rPr lang="en-US" altLang="zh-CN" sz="2800">
                <a:ea typeface="宋体" charset="-122"/>
              </a:rPr>
              <a:t>----</a:t>
            </a:r>
            <a:r>
              <a:rPr lang="zh-CN" altLang="en-US" sz="2800">
                <a:ea typeface="宋体" charset="-122"/>
              </a:rPr>
              <a:t>二极管能长期正常工作时的最大正向电流</a:t>
            </a:r>
            <a:r>
              <a:rPr lang="en-US" altLang="zh-CN" sz="2800">
                <a:ea typeface="宋体" charset="-122"/>
              </a:rPr>
              <a:t>.</a:t>
            </a:r>
            <a:r>
              <a:rPr lang="zh-CN" altLang="en-US" sz="2800">
                <a:ea typeface="宋体" charset="-122"/>
              </a:rPr>
              <a:t>因为电流通过二极管时就要发热</a:t>
            </a:r>
            <a:r>
              <a:rPr lang="en-US" altLang="zh-CN" sz="2800">
                <a:ea typeface="宋体" charset="-122"/>
              </a:rPr>
              <a:t>,</a:t>
            </a:r>
            <a:r>
              <a:rPr lang="zh-CN" altLang="en-US" sz="2800">
                <a:ea typeface="宋体" charset="-122"/>
              </a:rPr>
              <a:t>如果正向电流越过此值</a:t>
            </a:r>
            <a:r>
              <a:rPr lang="en-US" altLang="zh-CN" sz="2800">
                <a:ea typeface="宋体" charset="-122"/>
              </a:rPr>
              <a:t>,</a:t>
            </a:r>
            <a:r>
              <a:rPr lang="zh-CN" altLang="en-US" sz="2800">
                <a:ea typeface="宋体" charset="-122"/>
              </a:rPr>
              <a:t>二极管就会有烧坏的危险</a:t>
            </a:r>
            <a:r>
              <a:rPr lang="en-US" altLang="zh-CN" sz="2800">
                <a:ea typeface="宋体" charset="-122"/>
              </a:rPr>
              <a:t>.</a:t>
            </a:r>
            <a:r>
              <a:rPr lang="zh-CN" altLang="en-US" sz="2800">
                <a:ea typeface="宋体" charset="-122"/>
              </a:rPr>
              <a:t>所以用二极管整流时</a:t>
            </a:r>
            <a:r>
              <a:rPr lang="en-US" altLang="zh-CN" sz="2800">
                <a:ea typeface="宋体" charset="-122"/>
              </a:rPr>
              <a:t>,</a:t>
            </a:r>
            <a:r>
              <a:rPr lang="zh-CN" altLang="en-US" sz="2800">
                <a:ea typeface="宋体" charset="-122"/>
              </a:rPr>
              <a:t>流过二极管的正向电流（既输出直流）不允许超过最大整流电流</a:t>
            </a:r>
            <a:r>
              <a:rPr lang="en-US" altLang="zh-CN" sz="2800">
                <a:ea typeface="宋体" charset="-122"/>
              </a:rPr>
              <a:t>.</a:t>
            </a:r>
            <a:endParaRPr lang="zh-CN" altLang="en-AU" sz="2800">
              <a:ea typeface="宋体" charset="-122"/>
            </a:endParaRPr>
          </a:p>
        </p:txBody>
      </p:sp>
    </p:spTree>
    <p:extLst>
      <p:ext uri="{BB962C8B-B14F-4D97-AF65-F5344CB8AC3E}">
        <p14:creationId xmlns:p14="http://schemas.microsoft.com/office/powerpoint/2010/main" val="3636716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 calcmode="lin" valueType="num">
                                      <p:cBhvr>
                                        <p:cTn id="7" dur="500" fill="hold"/>
                                        <p:tgtEl>
                                          <p:spTgt spid="159747">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59747">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59747">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59747">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5974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59747">
                                            <p:txEl>
                                              <p:pRg st="1" end="1"/>
                                            </p:txEl>
                                          </p:spTgt>
                                        </p:tgtEl>
                                        <p:attrNameLst>
                                          <p:attrName>style.visibility</p:attrName>
                                        </p:attrNameLst>
                                      </p:cBhvr>
                                      <p:to>
                                        <p:strVal val="visible"/>
                                      </p:to>
                                    </p:set>
                                    <p:anim calcmode="lin" valueType="num">
                                      <p:cBhvr>
                                        <p:cTn id="16" dur="500" fill="hold"/>
                                        <p:tgtEl>
                                          <p:spTgt spid="159747">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159747">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159747">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159747">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15974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159747">
                                            <p:txEl>
                                              <p:pRg st="2" end="2"/>
                                            </p:txEl>
                                          </p:spTgt>
                                        </p:tgtEl>
                                        <p:attrNameLst>
                                          <p:attrName>style.visibility</p:attrName>
                                        </p:attrNameLst>
                                      </p:cBhvr>
                                      <p:to>
                                        <p:strVal val="visible"/>
                                      </p:to>
                                    </p:set>
                                    <p:anim calcmode="lin" valueType="num">
                                      <p:cBhvr>
                                        <p:cTn id="25" dur="500" fill="hold"/>
                                        <p:tgtEl>
                                          <p:spTgt spid="159747">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159747">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159747">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159747">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159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34E56E00-0F66-4BEF-8B84-F415705225E7}" type="slidenum">
              <a:rPr lang="zh-CN" altLang="en-AU"/>
              <a:pPr/>
              <a:t>41</a:t>
            </a:fld>
            <a:endParaRPr lang="en-AU" altLang="zh-CN"/>
          </a:p>
        </p:txBody>
      </p:sp>
      <p:sp>
        <p:nvSpPr>
          <p:cNvPr id="161794" name="Rectangle 2"/>
          <p:cNvSpPr>
            <a:spLocks noGrp="1" noChangeArrowheads="1"/>
          </p:cNvSpPr>
          <p:nvPr>
            <p:ph type="title"/>
          </p:nvPr>
        </p:nvSpPr>
        <p:spPr/>
        <p:txBody>
          <a:bodyPr/>
          <a:lstStyle/>
          <a:p>
            <a:pPr algn="l"/>
            <a:r>
              <a:rPr lang="en-US" altLang="zh-CN" dirty="0">
                <a:ea typeface="宋体" charset="-122"/>
              </a:rPr>
              <a:t>5.</a:t>
            </a:r>
            <a:r>
              <a:rPr lang="zh-CN" altLang="en-US" dirty="0">
                <a:ea typeface="宋体" charset="-122"/>
              </a:rPr>
              <a:t>几种特殊二极管简介</a:t>
            </a:r>
            <a:r>
              <a:rPr lang="en-US" altLang="zh-CN" dirty="0">
                <a:ea typeface="宋体" charset="-122"/>
              </a:rPr>
              <a:t>:</a:t>
            </a:r>
            <a:endParaRPr lang="en-AU" altLang="zh-CN" dirty="0">
              <a:ea typeface="宋体" charset="-122"/>
            </a:endParaRPr>
          </a:p>
        </p:txBody>
      </p:sp>
      <p:sp>
        <p:nvSpPr>
          <p:cNvPr id="161795" name="Rectangle 3"/>
          <p:cNvSpPr>
            <a:spLocks noGrp="1" noChangeArrowheads="1"/>
          </p:cNvSpPr>
          <p:nvPr>
            <p:ph type="body" idx="1"/>
          </p:nvPr>
        </p:nvSpPr>
        <p:spPr>
          <a:xfrm>
            <a:off x="457200" y="1341438"/>
            <a:ext cx="8229600" cy="4824412"/>
          </a:xfrm>
        </p:spPr>
        <p:txBody>
          <a:bodyPr/>
          <a:lstStyle/>
          <a:p>
            <a:pPr>
              <a:buFontTx/>
              <a:buNone/>
            </a:pPr>
            <a:r>
              <a:rPr lang="zh-CN" altLang="en-US">
                <a:ea typeface="宋体" charset="-122"/>
              </a:rPr>
              <a:t>整流二极管</a:t>
            </a:r>
            <a:r>
              <a:rPr lang="en-US" altLang="zh-CN">
                <a:ea typeface="宋体" charset="-122"/>
              </a:rPr>
              <a:t>:</a:t>
            </a:r>
          </a:p>
          <a:p>
            <a:pPr>
              <a:buFontTx/>
              <a:buNone/>
            </a:pPr>
            <a:r>
              <a:rPr lang="zh-CN" altLang="en-US" sz="2800">
                <a:ea typeface="宋体" charset="-122"/>
              </a:rPr>
              <a:t>概念</a:t>
            </a:r>
            <a:r>
              <a:rPr lang="en-US" altLang="zh-CN" sz="2800">
                <a:ea typeface="宋体" charset="-122"/>
              </a:rPr>
              <a:t>:</a:t>
            </a:r>
          </a:p>
          <a:p>
            <a:pPr>
              <a:buFontTx/>
              <a:buNone/>
            </a:pPr>
            <a:r>
              <a:rPr lang="zh-CN" altLang="en-US" sz="2800">
                <a:ea typeface="宋体" charset="-122"/>
              </a:rPr>
              <a:t>		整流二极管是由硅半导体材料制成</a:t>
            </a:r>
            <a:r>
              <a:rPr lang="en-US" altLang="zh-CN" sz="2800">
                <a:ea typeface="宋体" charset="-122"/>
              </a:rPr>
              <a:t>,</a:t>
            </a:r>
            <a:r>
              <a:rPr lang="zh-CN" altLang="en-US" sz="2800">
                <a:ea typeface="宋体" charset="-122"/>
              </a:rPr>
              <a:t>采用面接	触结构</a:t>
            </a:r>
            <a:r>
              <a:rPr lang="en-US" altLang="zh-CN" sz="2800">
                <a:ea typeface="宋体" charset="-122"/>
              </a:rPr>
              <a:t>.</a:t>
            </a:r>
          </a:p>
          <a:p>
            <a:pPr>
              <a:buFontTx/>
              <a:buNone/>
            </a:pPr>
            <a:r>
              <a:rPr lang="zh-CN" altLang="en-US" sz="2800">
                <a:ea typeface="宋体" charset="-122"/>
              </a:rPr>
              <a:t>特点</a:t>
            </a:r>
            <a:r>
              <a:rPr lang="en-US" altLang="zh-CN" sz="2800">
                <a:ea typeface="宋体" charset="-122"/>
              </a:rPr>
              <a:t>:</a:t>
            </a:r>
          </a:p>
          <a:p>
            <a:pPr>
              <a:buFontTx/>
              <a:buNone/>
            </a:pPr>
            <a:r>
              <a:rPr lang="zh-CN" altLang="en-US" sz="2800">
                <a:ea typeface="宋体" charset="-122"/>
              </a:rPr>
              <a:t>		工作频率低</a:t>
            </a:r>
            <a:r>
              <a:rPr lang="en-US" altLang="zh-CN" sz="2800">
                <a:ea typeface="宋体" charset="-122"/>
              </a:rPr>
              <a:t>,</a:t>
            </a:r>
            <a:r>
              <a:rPr lang="zh-CN" altLang="en-US" sz="2800">
                <a:ea typeface="宋体" charset="-122"/>
              </a:rPr>
              <a:t>允许的工作温度高</a:t>
            </a:r>
            <a:r>
              <a:rPr lang="en-US" altLang="zh-CN" sz="2800">
                <a:ea typeface="宋体" charset="-122"/>
              </a:rPr>
              <a:t>,</a:t>
            </a:r>
            <a:r>
              <a:rPr lang="zh-CN" altLang="en-US" sz="2800">
                <a:ea typeface="宋体" charset="-122"/>
              </a:rPr>
              <a:t>允许通过的	正向电流大反向击穿电压高</a:t>
            </a:r>
            <a:r>
              <a:rPr lang="en-US" altLang="zh-CN" sz="2800">
                <a:ea typeface="宋体" charset="-122"/>
              </a:rPr>
              <a:t>.</a:t>
            </a:r>
          </a:p>
          <a:p>
            <a:pPr>
              <a:buFontTx/>
              <a:buNone/>
            </a:pPr>
            <a:r>
              <a:rPr lang="zh-CN" altLang="en-US" sz="2800">
                <a:ea typeface="宋体" charset="-122"/>
              </a:rPr>
              <a:t>作用</a:t>
            </a:r>
            <a:r>
              <a:rPr lang="en-US" altLang="zh-CN" sz="2800">
                <a:ea typeface="宋体" charset="-122"/>
              </a:rPr>
              <a:t>:</a:t>
            </a:r>
          </a:p>
          <a:p>
            <a:pPr>
              <a:buFontTx/>
              <a:buNone/>
            </a:pPr>
            <a:r>
              <a:rPr lang="zh-CN" altLang="en-US" sz="2800">
                <a:ea typeface="宋体" charset="-122"/>
              </a:rPr>
              <a:t>		将交流电变成直流电</a:t>
            </a:r>
            <a:r>
              <a:rPr lang="en-US" altLang="zh-CN" sz="2800">
                <a:ea typeface="宋体" charset="-122"/>
              </a:rPr>
              <a:t>.</a:t>
            </a:r>
            <a:endParaRPr lang="en-AU" altLang="zh-CN" sz="2800">
              <a:ea typeface="宋体" charset="-122"/>
            </a:endParaRPr>
          </a:p>
        </p:txBody>
      </p:sp>
    </p:spTree>
    <p:extLst>
      <p:ext uri="{BB962C8B-B14F-4D97-AF65-F5344CB8AC3E}">
        <p14:creationId xmlns:p14="http://schemas.microsoft.com/office/powerpoint/2010/main" val="3437003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6179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61795">
                                            <p:txEl>
                                              <p:pRg st="0" end="0"/>
                                            </p:txEl>
                                          </p:spTgt>
                                        </p:tgtEl>
                                        <p:attrNameLst>
                                          <p:attrName>ppt_w</p:attrName>
                                        </p:attrNameLst>
                                      </p:cBhvr>
                                    </p:anim>
                                    <p:anim by="(#ppt_w*0.50)" calcmode="lin" valueType="num">
                                      <p:cBhvr>
                                        <p:cTn id="8" dur="500" decel="50000" autoRev="1" fill="hold">
                                          <p:stCondLst>
                                            <p:cond delay="0"/>
                                          </p:stCondLst>
                                        </p:cTn>
                                        <p:tgtEl>
                                          <p:spTgt spid="161795">
                                            <p:txEl>
                                              <p:pRg st="0" end="0"/>
                                            </p:txEl>
                                          </p:spTgt>
                                        </p:tgtEl>
                                        <p:attrNameLst>
                                          <p:attrName>ppt_x</p:attrName>
                                        </p:attrNameLst>
                                      </p:cBhvr>
                                    </p:anim>
                                    <p:anim from="(-#ppt_h/2)" to="(#ppt_y)" calcmode="lin" valueType="num">
                                      <p:cBhvr>
                                        <p:cTn id="9" dur="1000" fill="hold">
                                          <p:stCondLst>
                                            <p:cond delay="0"/>
                                          </p:stCondLst>
                                        </p:cTn>
                                        <p:tgtEl>
                                          <p:spTgt spid="161795">
                                            <p:txEl>
                                              <p:pRg st="0" end="0"/>
                                            </p:txEl>
                                          </p:spTgt>
                                        </p:tgtEl>
                                        <p:attrNameLst>
                                          <p:attrName>ppt_y</p:attrName>
                                        </p:attrNameLst>
                                      </p:cBhvr>
                                    </p:anim>
                                    <p:animRot by="21600000">
                                      <p:cBhvr>
                                        <p:cTn id="10" dur="1000" fill="hold">
                                          <p:stCondLst>
                                            <p:cond delay="0"/>
                                          </p:stCondLst>
                                        </p:cTn>
                                        <p:tgtEl>
                                          <p:spTgt spid="161795">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161795">
                                            <p:txEl>
                                              <p:pRg st="1" end="1"/>
                                            </p:txEl>
                                          </p:spTgt>
                                        </p:tgtEl>
                                        <p:attrNameLst>
                                          <p:attrName>style.visibility</p:attrName>
                                        </p:attrNameLst>
                                      </p:cBhvr>
                                      <p:to>
                                        <p:strVal val="visible"/>
                                      </p:to>
                                    </p:set>
                                    <p:anim calcmode="lin" valueType="num">
                                      <p:cBhvr>
                                        <p:cTn id="15" dur="1000" fill="hold"/>
                                        <p:tgtEl>
                                          <p:spTgt spid="16179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6179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6179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61795">
                                            <p:txEl>
                                              <p:pRg st="1" end="1"/>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nodeType="withEffect">
                                  <p:stCondLst>
                                    <p:cond delay="0"/>
                                  </p:stCondLst>
                                  <p:childTnLst>
                                    <p:set>
                                      <p:cBhvr>
                                        <p:cTn id="20" dur="1" fill="hold">
                                          <p:stCondLst>
                                            <p:cond delay="0"/>
                                          </p:stCondLst>
                                        </p:cTn>
                                        <p:tgtEl>
                                          <p:spTgt spid="161795">
                                            <p:txEl>
                                              <p:pRg st="2" end="2"/>
                                            </p:txEl>
                                          </p:spTgt>
                                        </p:tgtEl>
                                        <p:attrNameLst>
                                          <p:attrName>style.visibility</p:attrName>
                                        </p:attrNameLst>
                                      </p:cBhvr>
                                      <p:to>
                                        <p:strVal val="visible"/>
                                      </p:to>
                                    </p:set>
                                    <p:anim calcmode="lin" valueType="num">
                                      <p:cBhvr>
                                        <p:cTn id="21" dur="1000" fill="hold"/>
                                        <p:tgtEl>
                                          <p:spTgt spid="161795">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61795">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6179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61795">
                                            <p:txEl>
                                              <p:pRg st="2" end="2"/>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0"/>
                                  </p:stCondLst>
                                  <p:childTnLst>
                                    <p:set>
                                      <p:cBhvr>
                                        <p:cTn id="26" dur="1" fill="hold">
                                          <p:stCondLst>
                                            <p:cond delay="0"/>
                                          </p:stCondLst>
                                        </p:cTn>
                                        <p:tgtEl>
                                          <p:spTgt spid="161795">
                                            <p:txEl>
                                              <p:pRg st="3" end="3"/>
                                            </p:txEl>
                                          </p:spTgt>
                                        </p:tgtEl>
                                        <p:attrNameLst>
                                          <p:attrName>style.visibility</p:attrName>
                                        </p:attrNameLst>
                                      </p:cBhvr>
                                      <p:to>
                                        <p:strVal val="visible"/>
                                      </p:to>
                                    </p:set>
                                    <p:anim calcmode="lin" valueType="num">
                                      <p:cBhvr>
                                        <p:cTn id="27" dur="1000" fill="hold"/>
                                        <p:tgtEl>
                                          <p:spTgt spid="161795">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161795">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16179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61795">
                                            <p:txEl>
                                              <p:pRg st="3" end="3"/>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0"/>
                                  </p:stCondLst>
                                  <p:childTnLst>
                                    <p:set>
                                      <p:cBhvr>
                                        <p:cTn id="32" dur="1" fill="hold">
                                          <p:stCondLst>
                                            <p:cond delay="0"/>
                                          </p:stCondLst>
                                        </p:cTn>
                                        <p:tgtEl>
                                          <p:spTgt spid="161795">
                                            <p:txEl>
                                              <p:pRg st="4" end="4"/>
                                            </p:txEl>
                                          </p:spTgt>
                                        </p:tgtEl>
                                        <p:attrNameLst>
                                          <p:attrName>style.visibility</p:attrName>
                                        </p:attrNameLst>
                                      </p:cBhvr>
                                      <p:to>
                                        <p:strVal val="visible"/>
                                      </p:to>
                                    </p:set>
                                    <p:anim calcmode="lin" valueType="num">
                                      <p:cBhvr>
                                        <p:cTn id="33" dur="1000" fill="hold"/>
                                        <p:tgtEl>
                                          <p:spTgt spid="161795">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161795">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16179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61795">
                                            <p:txEl>
                                              <p:pRg st="4" end="4"/>
                                            </p:tx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nodeType="withEffect">
                                  <p:stCondLst>
                                    <p:cond delay="0"/>
                                  </p:stCondLst>
                                  <p:childTnLst>
                                    <p:set>
                                      <p:cBhvr>
                                        <p:cTn id="38" dur="1" fill="hold">
                                          <p:stCondLst>
                                            <p:cond delay="0"/>
                                          </p:stCondLst>
                                        </p:cTn>
                                        <p:tgtEl>
                                          <p:spTgt spid="161795">
                                            <p:txEl>
                                              <p:pRg st="5" end="5"/>
                                            </p:txEl>
                                          </p:spTgt>
                                        </p:tgtEl>
                                        <p:attrNameLst>
                                          <p:attrName>style.visibility</p:attrName>
                                        </p:attrNameLst>
                                      </p:cBhvr>
                                      <p:to>
                                        <p:strVal val="visible"/>
                                      </p:to>
                                    </p:set>
                                    <p:anim calcmode="lin" valueType="num">
                                      <p:cBhvr>
                                        <p:cTn id="39" dur="1000" fill="hold"/>
                                        <p:tgtEl>
                                          <p:spTgt spid="161795">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161795">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16179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61795">
                                            <p:txEl>
                                              <p:pRg st="5" end="5"/>
                                            </p:txEl>
                                          </p:spTgt>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nodeType="withEffect">
                                  <p:stCondLst>
                                    <p:cond delay="0"/>
                                  </p:stCondLst>
                                  <p:childTnLst>
                                    <p:set>
                                      <p:cBhvr>
                                        <p:cTn id="44" dur="1" fill="hold">
                                          <p:stCondLst>
                                            <p:cond delay="0"/>
                                          </p:stCondLst>
                                        </p:cTn>
                                        <p:tgtEl>
                                          <p:spTgt spid="161795">
                                            <p:txEl>
                                              <p:pRg st="6" end="6"/>
                                            </p:txEl>
                                          </p:spTgt>
                                        </p:tgtEl>
                                        <p:attrNameLst>
                                          <p:attrName>style.visibility</p:attrName>
                                        </p:attrNameLst>
                                      </p:cBhvr>
                                      <p:to>
                                        <p:strVal val="visible"/>
                                      </p:to>
                                    </p:set>
                                    <p:anim calcmode="lin" valueType="num">
                                      <p:cBhvr>
                                        <p:cTn id="45" dur="1000" fill="hold"/>
                                        <p:tgtEl>
                                          <p:spTgt spid="161795">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161795">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16179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6179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BEF3C028-1C61-4D19-8A7E-F795E5FB6797}" type="slidenum">
              <a:rPr lang="zh-CN" altLang="en-AU"/>
              <a:pPr/>
              <a:t>42</a:t>
            </a:fld>
            <a:endParaRPr lang="en-AU" altLang="zh-CN"/>
          </a:p>
        </p:txBody>
      </p:sp>
      <p:sp>
        <p:nvSpPr>
          <p:cNvPr id="162819" name="Rectangle 3"/>
          <p:cNvSpPr>
            <a:spLocks noGrp="1" noChangeArrowheads="1"/>
          </p:cNvSpPr>
          <p:nvPr>
            <p:ph type="body" idx="1"/>
          </p:nvPr>
        </p:nvSpPr>
        <p:spPr>
          <a:xfrm>
            <a:off x="250825" y="549275"/>
            <a:ext cx="8642350" cy="6119813"/>
          </a:xfrm>
        </p:spPr>
        <p:txBody>
          <a:bodyPr/>
          <a:lstStyle/>
          <a:p>
            <a:pPr>
              <a:lnSpc>
                <a:spcPct val="90000"/>
              </a:lnSpc>
              <a:buFontTx/>
              <a:buNone/>
            </a:pPr>
            <a:r>
              <a:rPr lang="zh-CN" altLang="en-US" sz="2800">
                <a:ea typeface="宋体" charset="-122"/>
              </a:rPr>
              <a:t>稳压二极管</a:t>
            </a:r>
            <a:r>
              <a:rPr lang="en-US" altLang="zh-CN" sz="2800">
                <a:ea typeface="宋体" charset="-122"/>
              </a:rPr>
              <a:t>:</a:t>
            </a:r>
          </a:p>
          <a:p>
            <a:pPr>
              <a:lnSpc>
                <a:spcPct val="110000"/>
              </a:lnSpc>
              <a:buFontTx/>
              <a:buNone/>
            </a:pPr>
            <a:r>
              <a:rPr lang="zh-CN" altLang="en-US" sz="2800">
                <a:ea typeface="宋体" charset="-122"/>
              </a:rPr>
              <a:t>概念</a:t>
            </a:r>
            <a:r>
              <a:rPr lang="en-US" altLang="zh-CN" sz="2800">
                <a:ea typeface="宋体" charset="-122"/>
              </a:rPr>
              <a:t>:</a:t>
            </a:r>
          </a:p>
          <a:p>
            <a:pPr>
              <a:lnSpc>
                <a:spcPct val="110000"/>
              </a:lnSpc>
              <a:buFontTx/>
              <a:buNone/>
            </a:pPr>
            <a:r>
              <a:rPr lang="zh-CN" altLang="en-US" sz="2400">
                <a:ea typeface="宋体" charset="-122"/>
              </a:rPr>
              <a:t>	又叫齐纳二极管</a:t>
            </a:r>
            <a:r>
              <a:rPr lang="en-US" altLang="zh-CN" sz="2400">
                <a:ea typeface="宋体" charset="-122"/>
              </a:rPr>
              <a:t>,</a:t>
            </a:r>
            <a:r>
              <a:rPr lang="zh-CN" altLang="en-US" sz="2400">
                <a:ea typeface="宋体" charset="-122"/>
              </a:rPr>
              <a:t>利用</a:t>
            </a:r>
            <a:r>
              <a:rPr lang="en-US" altLang="zh-CN" sz="2400">
                <a:ea typeface="宋体" charset="-122"/>
              </a:rPr>
              <a:t>PN</a:t>
            </a:r>
            <a:r>
              <a:rPr lang="zh-CN" altLang="en-US" sz="2400">
                <a:ea typeface="宋体" charset="-122"/>
              </a:rPr>
              <a:t>结反向击穿所表现出稳压特性而制成的器件</a:t>
            </a:r>
            <a:r>
              <a:rPr lang="en-US" altLang="zh-CN" sz="2400">
                <a:ea typeface="宋体" charset="-122"/>
              </a:rPr>
              <a:t>.</a:t>
            </a:r>
            <a:r>
              <a:rPr lang="zh-CN" altLang="en-US" sz="2400">
                <a:ea typeface="宋体" charset="-122"/>
              </a:rPr>
              <a:t>稳压管在电路中是反向连接的</a:t>
            </a:r>
            <a:r>
              <a:rPr lang="en-US" altLang="zh-CN" sz="2400">
                <a:ea typeface="宋体" charset="-122"/>
              </a:rPr>
              <a:t>.</a:t>
            </a:r>
            <a:r>
              <a:rPr lang="zh-CN" altLang="en-US" sz="2400">
                <a:ea typeface="宋体" charset="-122"/>
              </a:rPr>
              <a:t>在一定条件下它能使稳压管所接电路两端电压稳定在一个规定的范围内</a:t>
            </a:r>
            <a:r>
              <a:rPr lang="en-US" altLang="zh-CN" sz="2400">
                <a:ea typeface="宋体" charset="-122"/>
              </a:rPr>
              <a:t>.</a:t>
            </a:r>
            <a:r>
              <a:rPr lang="zh-CN" altLang="en-US" sz="2400">
                <a:ea typeface="宋体" charset="-122"/>
              </a:rPr>
              <a:t>在是电路中一般起保护作用</a:t>
            </a:r>
            <a:r>
              <a:rPr lang="en-US" altLang="zh-CN" sz="2400">
                <a:ea typeface="宋体" charset="-122"/>
              </a:rPr>
              <a:t>.</a:t>
            </a:r>
          </a:p>
          <a:p>
            <a:pPr>
              <a:lnSpc>
                <a:spcPct val="110000"/>
              </a:lnSpc>
              <a:buFontTx/>
              <a:buNone/>
            </a:pPr>
            <a:r>
              <a:rPr lang="zh-CN" altLang="en-US" sz="2800">
                <a:ea typeface="宋体" charset="-122"/>
              </a:rPr>
              <a:t>主要参数</a:t>
            </a:r>
            <a:r>
              <a:rPr lang="en-US" altLang="zh-CN" sz="2800">
                <a:ea typeface="宋体" charset="-122"/>
              </a:rPr>
              <a:t>:</a:t>
            </a:r>
          </a:p>
          <a:p>
            <a:pPr>
              <a:lnSpc>
                <a:spcPct val="110000"/>
              </a:lnSpc>
              <a:buFontTx/>
              <a:buNone/>
            </a:pPr>
            <a:r>
              <a:rPr lang="en-US" altLang="zh-CN" sz="2400">
                <a:ea typeface="宋体" charset="-122"/>
              </a:rPr>
              <a:t>	</a:t>
            </a:r>
            <a:r>
              <a:rPr lang="zh-CN" altLang="en-US" sz="2400">
                <a:ea typeface="宋体" charset="-122"/>
              </a:rPr>
              <a:t>稳定电压</a:t>
            </a:r>
            <a:r>
              <a:rPr lang="en-US" altLang="zh-CN" sz="2400">
                <a:ea typeface="宋体" charset="-122"/>
              </a:rPr>
              <a:t>:</a:t>
            </a:r>
            <a:r>
              <a:rPr lang="zh-CN" altLang="en-US" sz="2400">
                <a:ea typeface="宋体" charset="-122"/>
              </a:rPr>
              <a:t>稳压管在起稳压作用的范围内</a:t>
            </a:r>
            <a:r>
              <a:rPr lang="en-US" altLang="zh-CN" sz="2400">
                <a:ea typeface="宋体" charset="-122"/>
              </a:rPr>
              <a:t>,</a:t>
            </a:r>
            <a:r>
              <a:rPr lang="zh-CN" altLang="en-US" sz="2400">
                <a:ea typeface="宋体" charset="-122"/>
              </a:rPr>
              <a:t>其两端的反向电压值为稳定电压</a:t>
            </a:r>
            <a:r>
              <a:rPr lang="en-US" altLang="zh-CN" sz="2400">
                <a:ea typeface="宋体" charset="-122"/>
              </a:rPr>
              <a:t>.</a:t>
            </a:r>
          </a:p>
          <a:p>
            <a:pPr>
              <a:lnSpc>
                <a:spcPct val="110000"/>
              </a:lnSpc>
              <a:buFontTx/>
              <a:buNone/>
            </a:pPr>
            <a:r>
              <a:rPr lang="en-US" altLang="zh-CN" sz="2400">
                <a:ea typeface="宋体" charset="-122"/>
              </a:rPr>
              <a:t>	</a:t>
            </a:r>
            <a:r>
              <a:rPr lang="zh-CN" altLang="en-US" sz="2400">
                <a:ea typeface="宋体" charset="-122"/>
              </a:rPr>
              <a:t>最大工作电流</a:t>
            </a:r>
            <a:r>
              <a:rPr lang="en-US" altLang="zh-CN" sz="2400">
                <a:ea typeface="宋体" charset="-122"/>
              </a:rPr>
              <a:t>:</a:t>
            </a:r>
            <a:r>
              <a:rPr lang="zh-CN" altLang="en-US" sz="2400">
                <a:ea typeface="宋体" charset="-122"/>
              </a:rPr>
              <a:t>在长期工作时</a:t>
            </a:r>
            <a:r>
              <a:rPr lang="en-US" altLang="zh-CN" sz="2400">
                <a:ea typeface="宋体" charset="-122"/>
              </a:rPr>
              <a:t>,</a:t>
            </a:r>
            <a:r>
              <a:rPr lang="zh-CN" altLang="en-US" sz="2400">
                <a:ea typeface="宋体" charset="-122"/>
              </a:rPr>
              <a:t>允许通过的最大反向电流值</a:t>
            </a:r>
            <a:r>
              <a:rPr lang="en-US" altLang="zh-CN" sz="2400">
                <a:ea typeface="宋体" charset="-122"/>
              </a:rPr>
              <a:t>.</a:t>
            </a:r>
          </a:p>
          <a:p>
            <a:pPr>
              <a:lnSpc>
                <a:spcPct val="110000"/>
              </a:lnSpc>
              <a:buFontTx/>
              <a:buNone/>
            </a:pPr>
            <a:r>
              <a:rPr lang="en-US" altLang="zh-CN" sz="2400">
                <a:ea typeface="宋体" charset="-122"/>
              </a:rPr>
              <a:t>	</a:t>
            </a:r>
            <a:r>
              <a:rPr lang="zh-CN" altLang="en-US" sz="2400">
                <a:ea typeface="宋体" charset="-122"/>
              </a:rPr>
              <a:t>最大耗散功率</a:t>
            </a:r>
            <a:r>
              <a:rPr lang="en-US" altLang="zh-CN" sz="2400">
                <a:ea typeface="宋体" charset="-122"/>
              </a:rPr>
              <a:t>:</a:t>
            </a:r>
            <a:r>
              <a:rPr lang="zh-CN" altLang="en-US" sz="2400">
                <a:ea typeface="宋体" charset="-122"/>
              </a:rPr>
              <a:t>在给定的作用条件下</a:t>
            </a:r>
            <a:r>
              <a:rPr lang="en-US" altLang="zh-CN" sz="2400">
                <a:ea typeface="宋体" charset="-122"/>
              </a:rPr>
              <a:t>,</a:t>
            </a:r>
            <a:r>
              <a:rPr lang="zh-CN" altLang="en-US" sz="2400">
                <a:ea typeface="宋体" charset="-122"/>
              </a:rPr>
              <a:t>稳压二极管允许承受的最在功率</a:t>
            </a:r>
            <a:r>
              <a:rPr lang="en-US" altLang="zh-CN" sz="2400">
                <a:ea typeface="宋体" charset="-122"/>
              </a:rPr>
              <a:t>.</a:t>
            </a:r>
            <a:endParaRPr lang="en-AU" altLang="zh-CN" sz="2400">
              <a:ea typeface="宋体" charset="-122"/>
            </a:endParaRPr>
          </a:p>
        </p:txBody>
      </p:sp>
    </p:spTree>
    <p:extLst>
      <p:ext uri="{BB962C8B-B14F-4D97-AF65-F5344CB8AC3E}">
        <p14:creationId xmlns:p14="http://schemas.microsoft.com/office/powerpoint/2010/main" val="2031067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62819">
                                            <p:txEl>
                                              <p:pRg st="1" end="1"/>
                                            </p:txEl>
                                          </p:spTgt>
                                        </p:tgtEl>
                                        <p:attrNameLst>
                                          <p:attrName>style.visibility</p:attrName>
                                        </p:attrNameLst>
                                      </p:cBhvr>
                                      <p:to>
                                        <p:strVal val="visible"/>
                                      </p:to>
                                    </p:set>
                                    <p:animEffect transition="in" filter="fade">
                                      <p:cBhvr>
                                        <p:cTn id="7" dur="800" decel="100000"/>
                                        <p:tgtEl>
                                          <p:spTgt spid="162819">
                                            <p:txEl>
                                              <p:pRg st="1" end="1"/>
                                            </p:txEl>
                                          </p:spTgt>
                                        </p:tgtEl>
                                      </p:cBhvr>
                                    </p:animEffect>
                                    <p:anim calcmode="lin" valueType="num">
                                      <p:cBhvr>
                                        <p:cTn id="8" dur="800" decel="100000" fill="hold"/>
                                        <p:tgtEl>
                                          <p:spTgt spid="162819">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62819">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62819">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2819">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2819">
                                            <p:txEl>
                                              <p:pRg st="1" end="1"/>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62819">
                                            <p:txEl>
                                              <p:pRg st="2" end="2"/>
                                            </p:txEl>
                                          </p:spTgt>
                                        </p:tgtEl>
                                        <p:attrNameLst>
                                          <p:attrName>style.visibility</p:attrName>
                                        </p:attrNameLst>
                                      </p:cBhvr>
                                      <p:to>
                                        <p:strVal val="visible"/>
                                      </p:to>
                                    </p:set>
                                    <p:animEffect transition="in" filter="fade">
                                      <p:cBhvr>
                                        <p:cTn id="15" dur="800" decel="100000"/>
                                        <p:tgtEl>
                                          <p:spTgt spid="162819">
                                            <p:txEl>
                                              <p:pRg st="2" end="2"/>
                                            </p:txEl>
                                          </p:spTgt>
                                        </p:tgtEl>
                                      </p:cBhvr>
                                    </p:animEffect>
                                    <p:anim calcmode="lin" valueType="num">
                                      <p:cBhvr>
                                        <p:cTn id="16" dur="800" decel="100000" fill="hold"/>
                                        <p:tgtEl>
                                          <p:spTgt spid="162819">
                                            <p:txEl>
                                              <p:pRg st="2" end="2"/>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162819">
                                            <p:txEl>
                                              <p:pRg st="2" end="2"/>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162819">
                                            <p:txEl>
                                              <p:pRg st="2" end="2"/>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62819">
                                            <p:txEl>
                                              <p:pRg st="2" end="2"/>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62819">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7" presetClass="entr" presetSubtype="0" fill="hold" nodeType="clickEffect">
                                  <p:stCondLst>
                                    <p:cond delay="0"/>
                                  </p:stCondLst>
                                  <p:childTnLst>
                                    <p:set>
                                      <p:cBhvr>
                                        <p:cTn id="24" dur="1" fill="hold">
                                          <p:stCondLst>
                                            <p:cond delay="0"/>
                                          </p:stCondLst>
                                        </p:cTn>
                                        <p:tgtEl>
                                          <p:spTgt spid="162819">
                                            <p:txEl>
                                              <p:pRg st="3" end="3"/>
                                            </p:txEl>
                                          </p:spTgt>
                                        </p:tgtEl>
                                        <p:attrNameLst>
                                          <p:attrName>style.visibility</p:attrName>
                                        </p:attrNameLst>
                                      </p:cBhvr>
                                      <p:to>
                                        <p:strVal val="visible"/>
                                      </p:to>
                                    </p:set>
                                    <p:animEffect transition="in" filter="fade">
                                      <p:cBhvr>
                                        <p:cTn id="25" dur="1000"/>
                                        <p:tgtEl>
                                          <p:spTgt spid="162819">
                                            <p:txEl>
                                              <p:pRg st="3" end="3"/>
                                            </p:txEl>
                                          </p:spTgt>
                                        </p:tgtEl>
                                      </p:cBhvr>
                                    </p:animEffect>
                                    <p:anim calcmode="lin" valueType="num">
                                      <p:cBhvr>
                                        <p:cTn id="26" dur="1000" fill="hold"/>
                                        <p:tgtEl>
                                          <p:spTgt spid="162819">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62819">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6281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4" presetClass="entr" presetSubtype="0" accel="100000" fill="hold" nodeType="clickEffect">
                                  <p:stCondLst>
                                    <p:cond delay="0"/>
                                  </p:stCondLst>
                                  <p:childTnLst>
                                    <p:set>
                                      <p:cBhvr>
                                        <p:cTn id="32" dur="1" fill="hold">
                                          <p:stCondLst>
                                            <p:cond delay="0"/>
                                          </p:stCondLst>
                                        </p:cTn>
                                        <p:tgtEl>
                                          <p:spTgt spid="162819">
                                            <p:txEl>
                                              <p:pRg st="4" end="4"/>
                                            </p:txEl>
                                          </p:spTgt>
                                        </p:tgtEl>
                                        <p:attrNameLst>
                                          <p:attrName>style.visibility</p:attrName>
                                        </p:attrNameLst>
                                      </p:cBhvr>
                                      <p:to>
                                        <p:strVal val="visible"/>
                                      </p:to>
                                    </p:set>
                                    <p:anim calcmode="lin" valueType="num">
                                      <p:cBhvr>
                                        <p:cTn id="33" dur="500" fill="hold"/>
                                        <p:tgtEl>
                                          <p:spTgt spid="162819">
                                            <p:txEl>
                                              <p:pRg st="4" end="4"/>
                                            </p:txEl>
                                          </p:spTgt>
                                        </p:tgtEl>
                                        <p:attrNameLst>
                                          <p:attrName>ppt_w</p:attrName>
                                        </p:attrNameLst>
                                      </p:cBhvr>
                                      <p:tavLst>
                                        <p:tav tm="0">
                                          <p:val>
                                            <p:strVal val="#ppt_w*0.05"/>
                                          </p:val>
                                        </p:tav>
                                        <p:tav tm="100000">
                                          <p:val>
                                            <p:strVal val="#ppt_w"/>
                                          </p:val>
                                        </p:tav>
                                      </p:tavLst>
                                    </p:anim>
                                    <p:anim calcmode="lin" valueType="num">
                                      <p:cBhvr>
                                        <p:cTn id="34" dur="500" fill="hold"/>
                                        <p:tgtEl>
                                          <p:spTgt spid="162819">
                                            <p:txEl>
                                              <p:pRg st="4" end="4"/>
                                            </p:txEl>
                                          </p:spTgt>
                                        </p:tgtEl>
                                        <p:attrNameLst>
                                          <p:attrName>ppt_h</p:attrName>
                                        </p:attrNameLst>
                                      </p:cBhvr>
                                      <p:tavLst>
                                        <p:tav tm="0">
                                          <p:val>
                                            <p:strVal val="#ppt_h"/>
                                          </p:val>
                                        </p:tav>
                                        <p:tav tm="100000">
                                          <p:val>
                                            <p:strVal val="#ppt_h"/>
                                          </p:val>
                                        </p:tav>
                                      </p:tavLst>
                                    </p:anim>
                                    <p:anim calcmode="lin" valueType="num">
                                      <p:cBhvr>
                                        <p:cTn id="35" dur="500" fill="hold"/>
                                        <p:tgtEl>
                                          <p:spTgt spid="162819">
                                            <p:txEl>
                                              <p:pRg st="4" end="4"/>
                                            </p:txEl>
                                          </p:spTgt>
                                        </p:tgtEl>
                                        <p:attrNameLst>
                                          <p:attrName>ppt_x</p:attrName>
                                        </p:attrNameLst>
                                      </p:cBhvr>
                                      <p:tavLst>
                                        <p:tav tm="0">
                                          <p:val>
                                            <p:strVal val="#ppt_x-.2"/>
                                          </p:val>
                                        </p:tav>
                                        <p:tav tm="100000">
                                          <p:val>
                                            <p:strVal val="#ppt_x"/>
                                          </p:val>
                                        </p:tav>
                                      </p:tavLst>
                                    </p:anim>
                                    <p:anim calcmode="lin" valueType="num">
                                      <p:cBhvr>
                                        <p:cTn id="36" dur="500" fill="hold"/>
                                        <p:tgtEl>
                                          <p:spTgt spid="162819">
                                            <p:txEl>
                                              <p:pRg st="4" end="4"/>
                                            </p:txEl>
                                          </p:spTgt>
                                        </p:tgtEl>
                                        <p:attrNameLst>
                                          <p:attrName>ppt_y</p:attrName>
                                        </p:attrNameLst>
                                      </p:cBhvr>
                                      <p:tavLst>
                                        <p:tav tm="0">
                                          <p:val>
                                            <p:strVal val="#ppt_y"/>
                                          </p:val>
                                        </p:tav>
                                        <p:tav tm="100000">
                                          <p:val>
                                            <p:strVal val="#ppt_y"/>
                                          </p:val>
                                        </p:tav>
                                      </p:tavLst>
                                    </p:anim>
                                    <p:animEffect transition="in" filter="fade">
                                      <p:cBhvr>
                                        <p:cTn id="37" dur="500"/>
                                        <p:tgtEl>
                                          <p:spTgt spid="162819">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4" presetClass="entr" presetSubtype="0" accel="100000" fill="hold" nodeType="clickEffect">
                                  <p:stCondLst>
                                    <p:cond delay="0"/>
                                  </p:stCondLst>
                                  <p:childTnLst>
                                    <p:set>
                                      <p:cBhvr>
                                        <p:cTn id="41" dur="1" fill="hold">
                                          <p:stCondLst>
                                            <p:cond delay="0"/>
                                          </p:stCondLst>
                                        </p:cTn>
                                        <p:tgtEl>
                                          <p:spTgt spid="162819">
                                            <p:txEl>
                                              <p:pRg st="5" end="5"/>
                                            </p:txEl>
                                          </p:spTgt>
                                        </p:tgtEl>
                                        <p:attrNameLst>
                                          <p:attrName>style.visibility</p:attrName>
                                        </p:attrNameLst>
                                      </p:cBhvr>
                                      <p:to>
                                        <p:strVal val="visible"/>
                                      </p:to>
                                    </p:set>
                                    <p:anim calcmode="lin" valueType="num">
                                      <p:cBhvr>
                                        <p:cTn id="42" dur="500" fill="hold"/>
                                        <p:tgtEl>
                                          <p:spTgt spid="162819">
                                            <p:txEl>
                                              <p:pRg st="5" end="5"/>
                                            </p:txEl>
                                          </p:spTgt>
                                        </p:tgtEl>
                                        <p:attrNameLst>
                                          <p:attrName>ppt_w</p:attrName>
                                        </p:attrNameLst>
                                      </p:cBhvr>
                                      <p:tavLst>
                                        <p:tav tm="0">
                                          <p:val>
                                            <p:strVal val="#ppt_w*0.05"/>
                                          </p:val>
                                        </p:tav>
                                        <p:tav tm="100000">
                                          <p:val>
                                            <p:strVal val="#ppt_w"/>
                                          </p:val>
                                        </p:tav>
                                      </p:tavLst>
                                    </p:anim>
                                    <p:anim calcmode="lin" valueType="num">
                                      <p:cBhvr>
                                        <p:cTn id="43" dur="500" fill="hold"/>
                                        <p:tgtEl>
                                          <p:spTgt spid="162819">
                                            <p:txEl>
                                              <p:pRg st="5" end="5"/>
                                            </p:txEl>
                                          </p:spTgt>
                                        </p:tgtEl>
                                        <p:attrNameLst>
                                          <p:attrName>ppt_h</p:attrName>
                                        </p:attrNameLst>
                                      </p:cBhvr>
                                      <p:tavLst>
                                        <p:tav tm="0">
                                          <p:val>
                                            <p:strVal val="#ppt_h"/>
                                          </p:val>
                                        </p:tav>
                                        <p:tav tm="100000">
                                          <p:val>
                                            <p:strVal val="#ppt_h"/>
                                          </p:val>
                                        </p:tav>
                                      </p:tavLst>
                                    </p:anim>
                                    <p:anim calcmode="lin" valueType="num">
                                      <p:cBhvr>
                                        <p:cTn id="44" dur="500" fill="hold"/>
                                        <p:tgtEl>
                                          <p:spTgt spid="162819">
                                            <p:txEl>
                                              <p:pRg st="5" end="5"/>
                                            </p:txEl>
                                          </p:spTgt>
                                        </p:tgtEl>
                                        <p:attrNameLst>
                                          <p:attrName>ppt_x</p:attrName>
                                        </p:attrNameLst>
                                      </p:cBhvr>
                                      <p:tavLst>
                                        <p:tav tm="0">
                                          <p:val>
                                            <p:strVal val="#ppt_x-.2"/>
                                          </p:val>
                                        </p:tav>
                                        <p:tav tm="100000">
                                          <p:val>
                                            <p:strVal val="#ppt_x"/>
                                          </p:val>
                                        </p:tav>
                                      </p:tavLst>
                                    </p:anim>
                                    <p:anim calcmode="lin" valueType="num">
                                      <p:cBhvr>
                                        <p:cTn id="45" dur="500" fill="hold"/>
                                        <p:tgtEl>
                                          <p:spTgt spid="162819">
                                            <p:txEl>
                                              <p:pRg st="5" end="5"/>
                                            </p:txEl>
                                          </p:spTgt>
                                        </p:tgtEl>
                                        <p:attrNameLst>
                                          <p:attrName>ppt_y</p:attrName>
                                        </p:attrNameLst>
                                      </p:cBhvr>
                                      <p:tavLst>
                                        <p:tav tm="0">
                                          <p:val>
                                            <p:strVal val="#ppt_y"/>
                                          </p:val>
                                        </p:tav>
                                        <p:tav tm="100000">
                                          <p:val>
                                            <p:strVal val="#ppt_y"/>
                                          </p:val>
                                        </p:tav>
                                      </p:tavLst>
                                    </p:anim>
                                    <p:animEffect transition="in" filter="fade">
                                      <p:cBhvr>
                                        <p:cTn id="46" dur="500"/>
                                        <p:tgtEl>
                                          <p:spTgt spid="162819">
                                            <p:txEl>
                                              <p:pRg st="5" end="5"/>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4" presetClass="entr" presetSubtype="0" accel="100000" fill="hold" nodeType="clickEffect">
                                  <p:stCondLst>
                                    <p:cond delay="0"/>
                                  </p:stCondLst>
                                  <p:childTnLst>
                                    <p:set>
                                      <p:cBhvr>
                                        <p:cTn id="50" dur="1" fill="hold">
                                          <p:stCondLst>
                                            <p:cond delay="0"/>
                                          </p:stCondLst>
                                        </p:cTn>
                                        <p:tgtEl>
                                          <p:spTgt spid="162819">
                                            <p:txEl>
                                              <p:pRg st="6" end="6"/>
                                            </p:txEl>
                                          </p:spTgt>
                                        </p:tgtEl>
                                        <p:attrNameLst>
                                          <p:attrName>style.visibility</p:attrName>
                                        </p:attrNameLst>
                                      </p:cBhvr>
                                      <p:to>
                                        <p:strVal val="visible"/>
                                      </p:to>
                                    </p:set>
                                    <p:anim calcmode="lin" valueType="num">
                                      <p:cBhvr>
                                        <p:cTn id="51" dur="500" fill="hold"/>
                                        <p:tgtEl>
                                          <p:spTgt spid="162819">
                                            <p:txEl>
                                              <p:pRg st="6" end="6"/>
                                            </p:txEl>
                                          </p:spTgt>
                                        </p:tgtEl>
                                        <p:attrNameLst>
                                          <p:attrName>ppt_w</p:attrName>
                                        </p:attrNameLst>
                                      </p:cBhvr>
                                      <p:tavLst>
                                        <p:tav tm="0">
                                          <p:val>
                                            <p:strVal val="#ppt_w*0.05"/>
                                          </p:val>
                                        </p:tav>
                                        <p:tav tm="100000">
                                          <p:val>
                                            <p:strVal val="#ppt_w"/>
                                          </p:val>
                                        </p:tav>
                                      </p:tavLst>
                                    </p:anim>
                                    <p:anim calcmode="lin" valueType="num">
                                      <p:cBhvr>
                                        <p:cTn id="52" dur="500" fill="hold"/>
                                        <p:tgtEl>
                                          <p:spTgt spid="162819">
                                            <p:txEl>
                                              <p:pRg st="6" end="6"/>
                                            </p:txEl>
                                          </p:spTgt>
                                        </p:tgtEl>
                                        <p:attrNameLst>
                                          <p:attrName>ppt_h</p:attrName>
                                        </p:attrNameLst>
                                      </p:cBhvr>
                                      <p:tavLst>
                                        <p:tav tm="0">
                                          <p:val>
                                            <p:strVal val="#ppt_h"/>
                                          </p:val>
                                        </p:tav>
                                        <p:tav tm="100000">
                                          <p:val>
                                            <p:strVal val="#ppt_h"/>
                                          </p:val>
                                        </p:tav>
                                      </p:tavLst>
                                    </p:anim>
                                    <p:anim calcmode="lin" valueType="num">
                                      <p:cBhvr>
                                        <p:cTn id="53" dur="500" fill="hold"/>
                                        <p:tgtEl>
                                          <p:spTgt spid="162819">
                                            <p:txEl>
                                              <p:pRg st="6" end="6"/>
                                            </p:txEl>
                                          </p:spTgt>
                                        </p:tgtEl>
                                        <p:attrNameLst>
                                          <p:attrName>ppt_x</p:attrName>
                                        </p:attrNameLst>
                                      </p:cBhvr>
                                      <p:tavLst>
                                        <p:tav tm="0">
                                          <p:val>
                                            <p:strVal val="#ppt_x-.2"/>
                                          </p:val>
                                        </p:tav>
                                        <p:tav tm="100000">
                                          <p:val>
                                            <p:strVal val="#ppt_x"/>
                                          </p:val>
                                        </p:tav>
                                      </p:tavLst>
                                    </p:anim>
                                    <p:anim calcmode="lin" valueType="num">
                                      <p:cBhvr>
                                        <p:cTn id="54" dur="500" fill="hold"/>
                                        <p:tgtEl>
                                          <p:spTgt spid="162819">
                                            <p:txEl>
                                              <p:pRg st="6" end="6"/>
                                            </p:txEl>
                                          </p:spTgt>
                                        </p:tgtEl>
                                        <p:attrNameLst>
                                          <p:attrName>ppt_y</p:attrName>
                                        </p:attrNameLst>
                                      </p:cBhvr>
                                      <p:tavLst>
                                        <p:tav tm="0">
                                          <p:val>
                                            <p:strVal val="#ppt_y"/>
                                          </p:val>
                                        </p:tav>
                                        <p:tav tm="100000">
                                          <p:val>
                                            <p:strVal val="#ppt_y"/>
                                          </p:val>
                                        </p:tav>
                                      </p:tavLst>
                                    </p:anim>
                                    <p:animEffect transition="in" filter="fade">
                                      <p:cBhvr>
                                        <p:cTn id="55" dur="500"/>
                                        <p:tgtEl>
                                          <p:spTgt spid="162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B3B407EF-A19F-4B46-9D1A-40CB8EF719E6}" type="slidenum">
              <a:rPr lang="zh-CN" altLang="en-AU"/>
              <a:pPr/>
              <a:t>43</a:t>
            </a:fld>
            <a:endParaRPr lang="en-AU" altLang="zh-CN"/>
          </a:p>
        </p:txBody>
      </p:sp>
      <p:sp>
        <p:nvSpPr>
          <p:cNvPr id="163843" name="Rectangle 3"/>
          <p:cNvSpPr>
            <a:spLocks noGrp="1" noChangeArrowheads="1"/>
          </p:cNvSpPr>
          <p:nvPr>
            <p:ph type="body" idx="1"/>
          </p:nvPr>
        </p:nvSpPr>
        <p:spPr>
          <a:xfrm>
            <a:off x="457200" y="404813"/>
            <a:ext cx="8435975" cy="6192837"/>
          </a:xfrm>
        </p:spPr>
        <p:txBody>
          <a:bodyPr/>
          <a:lstStyle/>
          <a:p>
            <a:pPr>
              <a:lnSpc>
                <a:spcPct val="90000"/>
              </a:lnSpc>
              <a:buFontTx/>
              <a:buNone/>
            </a:pPr>
            <a:r>
              <a:rPr lang="zh-CN" altLang="en-US">
                <a:ea typeface="宋体" charset="-122"/>
              </a:rPr>
              <a:t>变容二极管</a:t>
            </a:r>
            <a:r>
              <a:rPr lang="en-US" altLang="zh-CN">
                <a:ea typeface="宋体" charset="-122"/>
              </a:rPr>
              <a:t>:</a:t>
            </a:r>
          </a:p>
          <a:p>
            <a:pPr>
              <a:lnSpc>
                <a:spcPct val="90000"/>
              </a:lnSpc>
              <a:buFontTx/>
              <a:buNone/>
            </a:pPr>
            <a:r>
              <a:rPr lang="zh-CN" altLang="en-US" sz="2600">
                <a:ea typeface="宋体" charset="-122"/>
              </a:rPr>
              <a:t>概念</a:t>
            </a:r>
            <a:r>
              <a:rPr lang="en-US" altLang="zh-CN" sz="2600">
                <a:ea typeface="宋体" charset="-122"/>
              </a:rPr>
              <a:t>:</a:t>
            </a:r>
          </a:p>
          <a:p>
            <a:pPr>
              <a:lnSpc>
                <a:spcPct val="90000"/>
              </a:lnSpc>
              <a:buFontTx/>
              <a:buNone/>
            </a:pPr>
            <a:r>
              <a:rPr lang="zh-CN" altLang="en-US" sz="2600">
                <a:ea typeface="宋体" charset="-122"/>
              </a:rPr>
              <a:t>	变容二极管是一种利用半导体的</a:t>
            </a:r>
            <a:r>
              <a:rPr lang="en-US" altLang="zh-CN" sz="2600">
                <a:ea typeface="宋体" charset="-122"/>
              </a:rPr>
              <a:t>PN</a:t>
            </a:r>
            <a:r>
              <a:rPr lang="zh-CN" altLang="en-US" sz="2600">
                <a:ea typeface="宋体" charset="-122"/>
              </a:rPr>
              <a:t>结电容随外加反向偏压变化而变化的原理制成的半导体二极管</a:t>
            </a:r>
            <a:r>
              <a:rPr lang="en-US" altLang="zh-CN" sz="2600">
                <a:ea typeface="宋体" charset="-122"/>
              </a:rPr>
              <a:t>.</a:t>
            </a:r>
            <a:r>
              <a:rPr lang="zh-CN" altLang="en-US" sz="2600">
                <a:ea typeface="宋体" charset="-122"/>
              </a:rPr>
              <a:t>反向偏压越高</a:t>
            </a:r>
            <a:r>
              <a:rPr lang="en-US" altLang="zh-CN" sz="2600">
                <a:ea typeface="宋体" charset="-122"/>
              </a:rPr>
              <a:t>,</a:t>
            </a:r>
            <a:r>
              <a:rPr lang="zh-CN" altLang="en-US" sz="2600">
                <a:ea typeface="宋体" charset="-122"/>
              </a:rPr>
              <a:t>结电容越小</a:t>
            </a:r>
            <a:r>
              <a:rPr lang="en-US" altLang="zh-CN" sz="2600">
                <a:ea typeface="宋体" charset="-122"/>
              </a:rPr>
              <a:t>;</a:t>
            </a:r>
            <a:r>
              <a:rPr lang="zh-CN" altLang="en-US" sz="2600">
                <a:ea typeface="宋体" charset="-122"/>
              </a:rPr>
              <a:t>反向偏压越小</a:t>
            </a:r>
            <a:r>
              <a:rPr lang="en-US" altLang="zh-CN" sz="2600">
                <a:ea typeface="宋体" charset="-122"/>
              </a:rPr>
              <a:t>,</a:t>
            </a:r>
            <a:r>
              <a:rPr lang="zh-CN" altLang="en-US" sz="2600">
                <a:ea typeface="宋体" charset="-122"/>
              </a:rPr>
              <a:t>结电容越大</a:t>
            </a:r>
            <a:r>
              <a:rPr lang="en-US" altLang="zh-CN" sz="2600">
                <a:ea typeface="宋体" charset="-122"/>
              </a:rPr>
              <a:t>.</a:t>
            </a:r>
          </a:p>
          <a:p>
            <a:pPr>
              <a:lnSpc>
                <a:spcPct val="90000"/>
              </a:lnSpc>
              <a:buFontTx/>
              <a:buNone/>
            </a:pPr>
            <a:r>
              <a:rPr lang="zh-CN" altLang="en-US" sz="2600">
                <a:ea typeface="宋体" charset="-122"/>
              </a:rPr>
              <a:t>作用</a:t>
            </a:r>
            <a:r>
              <a:rPr lang="en-US" altLang="zh-CN" sz="2600">
                <a:ea typeface="宋体" charset="-122"/>
              </a:rPr>
              <a:t>:</a:t>
            </a:r>
          </a:p>
          <a:p>
            <a:pPr>
              <a:lnSpc>
                <a:spcPct val="90000"/>
              </a:lnSpc>
              <a:buFontTx/>
              <a:buNone/>
            </a:pPr>
            <a:r>
              <a:rPr lang="zh-CN" altLang="en-US" sz="2600">
                <a:ea typeface="宋体" charset="-122"/>
              </a:rPr>
              <a:t>	可替代可变电容器</a:t>
            </a:r>
            <a:r>
              <a:rPr lang="en-US" altLang="zh-CN" sz="2600">
                <a:ea typeface="宋体" charset="-122"/>
              </a:rPr>
              <a:t>,</a:t>
            </a:r>
            <a:r>
              <a:rPr lang="zh-CN" altLang="en-US" sz="2600">
                <a:ea typeface="宋体" charset="-122"/>
              </a:rPr>
              <a:t>在现代通信设备、数字电路及家用电器中作调谐频率自动微调使用</a:t>
            </a:r>
            <a:r>
              <a:rPr lang="en-US" altLang="zh-CN" sz="2600">
                <a:ea typeface="宋体" charset="-122"/>
              </a:rPr>
              <a:t>.</a:t>
            </a:r>
          </a:p>
          <a:p>
            <a:pPr>
              <a:lnSpc>
                <a:spcPct val="90000"/>
              </a:lnSpc>
              <a:buFontTx/>
              <a:buNone/>
            </a:pPr>
            <a:r>
              <a:rPr lang="zh-CN" altLang="en-US" sz="2600">
                <a:ea typeface="宋体" charset="-122"/>
              </a:rPr>
              <a:t>主要参数</a:t>
            </a:r>
            <a:r>
              <a:rPr lang="en-US" altLang="zh-CN" sz="2600">
                <a:ea typeface="宋体" charset="-122"/>
              </a:rPr>
              <a:t>:</a:t>
            </a:r>
          </a:p>
          <a:p>
            <a:pPr>
              <a:lnSpc>
                <a:spcPct val="90000"/>
              </a:lnSpc>
              <a:buFontTx/>
              <a:buNone/>
            </a:pPr>
            <a:r>
              <a:rPr lang="zh-CN" altLang="en-US" sz="2600">
                <a:ea typeface="宋体" charset="-122"/>
              </a:rPr>
              <a:t>	结电容</a:t>
            </a:r>
            <a:r>
              <a:rPr lang="en-US" altLang="zh-CN" sz="2600">
                <a:ea typeface="宋体" charset="-122"/>
              </a:rPr>
              <a:t>:</a:t>
            </a:r>
            <a:r>
              <a:rPr lang="zh-CN" altLang="en-US" sz="2600">
                <a:ea typeface="宋体" charset="-122"/>
              </a:rPr>
              <a:t>指在一特寂的反偏压下</a:t>
            </a:r>
            <a:r>
              <a:rPr lang="en-US" altLang="zh-CN" sz="2600">
                <a:ea typeface="宋体" charset="-122"/>
              </a:rPr>
              <a:t>,</a:t>
            </a:r>
            <a:r>
              <a:rPr lang="zh-CN" altLang="en-US" sz="2600">
                <a:ea typeface="宋体" charset="-122"/>
              </a:rPr>
              <a:t>变容二极管的</a:t>
            </a:r>
            <a:r>
              <a:rPr lang="en-US" altLang="zh-CN" sz="2600">
                <a:ea typeface="宋体" charset="-122"/>
              </a:rPr>
              <a:t>PN</a:t>
            </a:r>
            <a:r>
              <a:rPr lang="zh-CN" altLang="en-US" sz="2600">
                <a:ea typeface="宋体" charset="-122"/>
              </a:rPr>
              <a:t>结电容</a:t>
            </a:r>
            <a:r>
              <a:rPr lang="en-US" altLang="zh-CN" sz="2600">
                <a:ea typeface="宋体" charset="-122"/>
              </a:rPr>
              <a:t>.</a:t>
            </a:r>
          </a:p>
          <a:p>
            <a:pPr>
              <a:lnSpc>
                <a:spcPct val="90000"/>
              </a:lnSpc>
              <a:buFontTx/>
              <a:buNone/>
            </a:pPr>
            <a:r>
              <a:rPr lang="zh-CN" altLang="en-US" sz="2600">
                <a:ea typeface="宋体" charset="-122"/>
              </a:rPr>
              <a:t>	结电容变化范围</a:t>
            </a:r>
            <a:r>
              <a:rPr lang="en-US" altLang="zh-CN" sz="2600">
                <a:ea typeface="宋体" charset="-122"/>
              </a:rPr>
              <a:t>:</a:t>
            </a:r>
            <a:r>
              <a:rPr lang="zh-CN" altLang="en-US" sz="2600">
                <a:ea typeface="宋体" charset="-122"/>
              </a:rPr>
              <a:t>在工作电压范围内结电容的变化范围</a:t>
            </a:r>
            <a:r>
              <a:rPr lang="en-US" altLang="zh-CN" sz="2600">
                <a:ea typeface="宋体" charset="-122"/>
              </a:rPr>
              <a:t>.</a:t>
            </a:r>
          </a:p>
          <a:p>
            <a:pPr>
              <a:lnSpc>
                <a:spcPct val="90000"/>
              </a:lnSpc>
              <a:buFontTx/>
              <a:buNone/>
            </a:pPr>
            <a:r>
              <a:rPr lang="zh-CN" altLang="en-US" sz="2600">
                <a:ea typeface="宋体" charset="-122"/>
              </a:rPr>
              <a:t>	电容比</a:t>
            </a:r>
            <a:r>
              <a:rPr lang="en-US" altLang="zh-CN" sz="2600">
                <a:ea typeface="宋体" charset="-122"/>
              </a:rPr>
              <a:t>: </a:t>
            </a:r>
            <a:r>
              <a:rPr lang="zh-CN" altLang="en-US" sz="2600">
                <a:ea typeface="宋体" charset="-122"/>
              </a:rPr>
              <a:t>是结电容变化范围内最大电容与最小电容之比</a:t>
            </a:r>
            <a:r>
              <a:rPr lang="en-US" altLang="zh-CN" sz="2600">
                <a:ea typeface="宋体" charset="-122"/>
              </a:rPr>
              <a:t>.</a:t>
            </a:r>
          </a:p>
          <a:p>
            <a:pPr>
              <a:lnSpc>
                <a:spcPct val="90000"/>
              </a:lnSpc>
              <a:buFontTx/>
              <a:buNone/>
            </a:pPr>
            <a:r>
              <a:rPr lang="en-US" altLang="zh-CN" sz="2600">
                <a:ea typeface="宋体" charset="-122"/>
              </a:rPr>
              <a:t>	Q</a:t>
            </a:r>
            <a:r>
              <a:rPr lang="zh-CN" altLang="en-US" sz="2600">
                <a:ea typeface="宋体" charset="-122"/>
              </a:rPr>
              <a:t>值</a:t>
            </a:r>
            <a:r>
              <a:rPr lang="en-US" altLang="zh-CN" sz="2600">
                <a:ea typeface="宋体" charset="-122"/>
              </a:rPr>
              <a:t>:</a:t>
            </a:r>
            <a:r>
              <a:rPr lang="zh-CN" altLang="en-US" sz="2600">
                <a:ea typeface="宋体" charset="-122"/>
              </a:rPr>
              <a:t>是变容二极管的品质因数</a:t>
            </a:r>
            <a:r>
              <a:rPr lang="en-US" altLang="zh-CN" sz="2600">
                <a:ea typeface="宋体" charset="-122"/>
              </a:rPr>
              <a:t>,</a:t>
            </a:r>
            <a:r>
              <a:rPr lang="zh-CN" altLang="en-US" sz="2600">
                <a:ea typeface="宋体" charset="-122"/>
              </a:rPr>
              <a:t>它反映了对回路能量的损耗</a:t>
            </a:r>
            <a:r>
              <a:rPr lang="en-US" altLang="zh-CN" sz="2600">
                <a:ea typeface="宋体" charset="-122"/>
              </a:rPr>
              <a:t>.</a:t>
            </a:r>
            <a:endParaRPr lang="en-AU" altLang="zh-CN" sz="2600">
              <a:ea typeface="宋体" charset="-122"/>
            </a:endParaRPr>
          </a:p>
        </p:txBody>
      </p:sp>
    </p:spTree>
    <p:extLst>
      <p:ext uri="{BB962C8B-B14F-4D97-AF65-F5344CB8AC3E}">
        <p14:creationId xmlns:p14="http://schemas.microsoft.com/office/powerpoint/2010/main" val="3270487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63843">
                                            <p:txEl>
                                              <p:pRg st="1" end="1"/>
                                            </p:txEl>
                                          </p:spTgt>
                                        </p:tgtEl>
                                        <p:attrNameLst>
                                          <p:attrName>style.visibility</p:attrName>
                                        </p:attrNameLst>
                                      </p:cBhvr>
                                      <p:to>
                                        <p:strVal val="visible"/>
                                      </p:to>
                                    </p:set>
                                    <p:anim calcmode="lin" valueType="num">
                                      <p:cBhvr>
                                        <p:cTn id="7" dur="500" fill="hold"/>
                                        <p:tgtEl>
                                          <p:spTgt spid="163843">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163843">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163843">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163843">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16384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6" presetClass="entr" presetSubtype="0" fill="hold" nodeType="clickEffect">
                                  <p:stCondLst>
                                    <p:cond delay="0"/>
                                  </p:stCondLst>
                                  <p:iterate type="lt">
                                    <p:tmPct val="10000"/>
                                  </p:iterate>
                                  <p:childTnLst>
                                    <p:set>
                                      <p:cBhvr>
                                        <p:cTn id="15" dur="1" fill="hold">
                                          <p:stCondLst>
                                            <p:cond delay="0"/>
                                          </p:stCondLst>
                                        </p:cTn>
                                        <p:tgtEl>
                                          <p:spTgt spid="163843">
                                            <p:txEl>
                                              <p:pRg st="2" end="2"/>
                                            </p:txEl>
                                          </p:spTgt>
                                        </p:tgtEl>
                                        <p:attrNameLst>
                                          <p:attrName>style.visibility</p:attrName>
                                        </p:attrNameLst>
                                      </p:cBhvr>
                                      <p:to>
                                        <p:strVal val="visible"/>
                                      </p:to>
                                    </p:set>
                                    <p:anim by="(-#ppt_w*2)" calcmode="lin" valueType="num">
                                      <p:cBhvr rctx="PPT">
                                        <p:cTn id="16" dur="500" autoRev="1" fill="hold">
                                          <p:stCondLst>
                                            <p:cond delay="0"/>
                                          </p:stCondLst>
                                        </p:cTn>
                                        <p:tgtEl>
                                          <p:spTgt spid="163843">
                                            <p:txEl>
                                              <p:pRg st="2" end="2"/>
                                            </p:txEl>
                                          </p:spTgt>
                                        </p:tgtEl>
                                        <p:attrNameLst>
                                          <p:attrName>ppt_w</p:attrName>
                                        </p:attrNameLst>
                                      </p:cBhvr>
                                    </p:anim>
                                    <p:anim by="(#ppt_w*0.50)" calcmode="lin" valueType="num">
                                      <p:cBhvr>
                                        <p:cTn id="17" dur="500" decel="50000" autoRev="1" fill="hold">
                                          <p:stCondLst>
                                            <p:cond delay="0"/>
                                          </p:stCondLst>
                                        </p:cTn>
                                        <p:tgtEl>
                                          <p:spTgt spid="163843">
                                            <p:txEl>
                                              <p:pRg st="2" end="2"/>
                                            </p:txEl>
                                          </p:spTgt>
                                        </p:tgtEl>
                                        <p:attrNameLst>
                                          <p:attrName>ppt_x</p:attrName>
                                        </p:attrNameLst>
                                      </p:cBhvr>
                                    </p:anim>
                                    <p:anim from="(-#ppt_h/2)" to="(#ppt_y)" calcmode="lin" valueType="num">
                                      <p:cBhvr>
                                        <p:cTn id="18" dur="1000" fill="hold">
                                          <p:stCondLst>
                                            <p:cond delay="0"/>
                                          </p:stCondLst>
                                        </p:cTn>
                                        <p:tgtEl>
                                          <p:spTgt spid="163843">
                                            <p:txEl>
                                              <p:pRg st="2" end="2"/>
                                            </p:txEl>
                                          </p:spTgt>
                                        </p:tgtEl>
                                        <p:attrNameLst>
                                          <p:attrName>ppt_y</p:attrName>
                                        </p:attrNameLst>
                                      </p:cBhvr>
                                    </p:anim>
                                    <p:animRot by="21600000">
                                      <p:cBhvr>
                                        <p:cTn id="19" dur="1000" fill="hold">
                                          <p:stCondLst>
                                            <p:cond delay="0"/>
                                          </p:stCondLst>
                                        </p:cTn>
                                        <p:tgtEl>
                                          <p:spTgt spid="163843">
                                            <p:txEl>
                                              <p:pRg st="2" end="2"/>
                                            </p:txEl>
                                          </p:spTgt>
                                        </p:tgtEl>
                                        <p:attrNameLst>
                                          <p:attrName>r</p:attrName>
                                        </p:attrNameLst>
                                      </p:cBhvr>
                                    </p:animRot>
                                  </p:childTnLst>
                                </p:cTn>
                              </p:par>
                            </p:childTnLst>
                          </p:cTn>
                        </p:par>
                      </p:childTnLst>
                    </p:cTn>
                  </p:par>
                  <p:par>
                    <p:cTn id="20" fill="hold" nodeType="clickPar">
                      <p:stCondLst>
                        <p:cond delay="indefinite"/>
                      </p:stCondLst>
                      <p:childTnLst>
                        <p:par>
                          <p:cTn id="21" fill="hold" nodeType="withGroup">
                            <p:stCondLst>
                              <p:cond delay="0"/>
                            </p:stCondLst>
                            <p:childTnLst>
                              <p:par>
                                <p:cTn id="22" presetID="34" presetClass="entr" presetSubtype="0" fill="hold" nodeType="clickEffect">
                                  <p:stCondLst>
                                    <p:cond delay="0"/>
                                  </p:stCondLst>
                                  <p:childTnLst>
                                    <p:set>
                                      <p:cBhvr>
                                        <p:cTn id="23" dur="1" fill="hold">
                                          <p:stCondLst>
                                            <p:cond delay="0"/>
                                          </p:stCondLst>
                                        </p:cTn>
                                        <p:tgtEl>
                                          <p:spTgt spid="163843">
                                            <p:txEl>
                                              <p:pRg st="3" end="3"/>
                                            </p:txEl>
                                          </p:spTgt>
                                        </p:tgtEl>
                                        <p:attrNameLst>
                                          <p:attrName>style.visibility</p:attrName>
                                        </p:attrNameLst>
                                      </p:cBhvr>
                                      <p:to>
                                        <p:strVal val="visible"/>
                                      </p:to>
                                    </p:set>
                                    <p:anim from="(-#ppt_w/2)" to="(#ppt_x)" calcmode="lin" valueType="num">
                                      <p:cBhvr>
                                        <p:cTn id="24" dur="600" fill="hold">
                                          <p:stCondLst>
                                            <p:cond delay="0"/>
                                          </p:stCondLst>
                                        </p:cTn>
                                        <p:tgtEl>
                                          <p:spTgt spid="163843">
                                            <p:txEl>
                                              <p:pRg st="3" end="3"/>
                                            </p:txEl>
                                          </p:spTgt>
                                        </p:tgtEl>
                                        <p:attrNameLst>
                                          <p:attrName>ppt_x</p:attrName>
                                        </p:attrNameLst>
                                      </p:cBhvr>
                                    </p:anim>
                                    <p:anim from="0" to="-1.0" calcmode="lin" valueType="num">
                                      <p:cBhvr>
                                        <p:cTn id="25" dur="200" decel="50000" autoRev="1" fill="hold">
                                          <p:stCondLst>
                                            <p:cond delay="600"/>
                                          </p:stCondLst>
                                        </p:cTn>
                                        <p:tgtEl>
                                          <p:spTgt spid="163843">
                                            <p:txEl>
                                              <p:pRg st="3" end="3"/>
                                            </p:txEl>
                                          </p:spTgt>
                                        </p:tgtEl>
                                        <p:attrNameLst>
                                          <p:attrName>xshear</p:attrName>
                                        </p:attrNameLst>
                                      </p:cBhvr>
                                    </p:anim>
                                    <p:animScale>
                                      <p:cBhvr>
                                        <p:cTn id="26" dur="200" decel="100000" autoRev="1" fill="hold">
                                          <p:stCondLst>
                                            <p:cond delay="600"/>
                                          </p:stCondLst>
                                        </p:cTn>
                                        <p:tgtEl>
                                          <p:spTgt spid="163843">
                                            <p:txEl>
                                              <p:pRg st="3" end="3"/>
                                            </p:txEl>
                                          </p:spTgt>
                                        </p:tgtEl>
                                      </p:cBhvr>
                                      <p:from x="100000" y="100000"/>
                                      <p:to x="80000" y="100000"/>
                                    </p:animScale>
                                    <p:anim by="(#ppt_h/3+#ppt_w*0.1)" calcmode="lin" valueType="num">
                                      <p:cBhvr additive="sum">
                                        <p:cTn id="27" dur="200" decel="100000" autoRev="1" fill="hold">
                                          <p:stCondLst>
                                            <p:cond delay="600"/>
                                          </p:stCondLst>
                                        </p:cTn>
                                        <p:tgtEl>
                                          <p:spTgt spid="163843">
                                            <p:txEl>
                                              <p:pRg st="3" end="3"/>
                                            </p:txEl>
                                          </p:spTgt>
                                        </p:tgtEl>
                                        <p:attrNameLst>
                                          <p:attrName>ppt_x</p:attrName>
                                        </p:attrNameLst>
                                      </p:cBhvr>
                                    </p:anim>
                                  </p:childTnLst>
                                </p:cTn>
                              </p:par>
                              <p:par>
                                <p:cTn id="28" presetID="34" presetClass="entr" presetSubtype="0" fill="hold" nodeType="withEffect">
                                  <p:stCondLst>
                                    <p:cond delay="0"/>
                                  </p:stCondLst>
                                  <p:childTnLst>
                                    <p:set>
                                      <p:cBhvr>
                                        <p:cTn id="29" dur="1" fill="hold">
                                          <p:stCondLst>
                                            <p:cond delay="0"/>
                                          </p:stCondLst>
                                        </p:cTn>
                                        <p:tgtEl>
                                          <p:spTgt spid="163843">
                                            <p:txEl>
                                              <p:pRg st="4" end="4"/>
                                            </p:txEl>
                                          </p:spTgt>
                                        </p:tgtEl>
                                        <p:attrNameLst>
                                          <p:attrName>style.visibility</p:attrName>
                                        </p:attrNameLst>
                                      </p:cBhvr>
                                      <p:to>
                                        <p:strVal val="visible"/>
                                      </p:to>
                                    </p:set>
                                    <p:anim from="(-#ppt_w/2)" to="(#ppt_x)" calcmode="lin" valueType="num">
                                      <p:cBhvr>
                                        <p:cTn id="30" dur="600" fill="hold">
                                          <p:stCondLst>
                                            <p:cond delay="0"/>
                                          </p:stCondLst>
                                        </p:cTn>
                                        <p:tgtEl>
                                          <p:spTgt spid="163843">
                                            <p:txEl>
                                              <p:pRg st="4" end="4"/>
                                            </p:txEl>
                                          </p:spTgt>
                                        </p:tgtEl>
                                        <p:attrNameLst>
                                          <p:attrName>ppt_x</p:attrName>
                                        </p:attrNameLst>
                                      </p:cBhvr>
                                    </p:anim>
                                    <p:anim from="0" to="-1.0" calcmode="lin" valueType="num">
                                      <p:cBhvr>
                                        <p:cTn id="31" dur="200" decel="50000" autoRev="1" fill="hold">
                                          <p:stCondLst>
                                            <p:cond delay="600"/>
                                          </p:stCondLst>
                                        </p:cTn>
                                        <p:tgtEl>
                                          <p:spTgt spid="163843">
                                            <p:txEl>
                                              <p:pRg st="4" end="4"/>
                                            </p:txEl>
                                          </p:spTgt>
                                        </p:tgtEl>
                                        <p:attrNameLst>
                                          <p:attrName>xshear</p:attrName>
                                        </p:attrNameLst>
                                      </p:cBhvr>
                                    </p:anim>
                                    <p:animScale>
                                      <p:cBhvr>
                                        <p:cTn id="32" dur="200" decel="100000" autoRev="1" fill="hold">
                                          <p:stCondLst>
                                            <p:cond delay="600"/>
                                          </p:stCondLst>
                                        </p:cTn>
                                        <p:tgtEl>
                                          <p:spTgt spid="163843">
                                            <p:txEl>
                                              <p:pRg st="4" end="4"/>
                                            </p:txEl>
                                          </p:spTgt>
                                        </p:tgtEl>
                                      </p:cBhvr>
                                      <p:from x="100000" y="100000"/>
                                      <p:to x="80000" y="100000"/>
                                    </p:animScale>
                                    <p:anim by="(#ppt_h/3+#ppt_w*0.1)" calcmode="lin" valueType="num">
                                      <p:cBhvr additive="sum">
                                        <p:cTn id="33" dur="200" decel="100000" autoRev="1" fill="hold">
                                          <p:stCondLst>
                                            <p:cond delay="600"/>
                                          </p:stCondLst>
                                        </p:cTn>
                                        <p:tgtEl>
                                          <p:spTgt spid="163843">
                                            <p:txEl>
                                              <p:pRg st="4" end="4"/>
                                            </p:txEl>
                                          </p:spTgt>
                                        </p:tgtEl>
                                        <p:attrNameLst>
                                          <p:attrName>ppt_x</p:attrName>
                                        </p:attrNameLst>
                                      </p:cBhvr>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58" presetClass="entr" presetSubtype="0" accel="100000" fill="hold" nodeType="clickEffect">
                                  <p:stCondLst>
                                    <p:cond delay="0"/>
                                  </p:stCondLst>
                                  <p:childTnLst>
                                    <p:set>
                                      <p:cBhvr>
                                        <p:cTn id="37" dur="1" fill="hold">
                                          <p:stCondLst>
                                            <p:cond delay="0"/>
                                          </p:stCondLst>
                                        </p:cTn>
                                        <p:tgtEl>
                                          <p:spTgt spid="163843">
                                            <p:txEl>
                                              <p:pRg st="5" end="5"/>
                                            </p:txEl>
                                          </p:spTgt>
                                        </p:tgtEl>
                                        <p:attrNameLst>
                                          <p:attrName>style.visibility</p:attrName>
                                        </p:attrNameLst>
                                      </p:cBhvr>
                                      <p:to>
                                        <p:strVal val="visible"/>
                                      </p:to>
                                    </p:set>
                                    <p:anim calcmode="lin" valueType="num">
                                      <p:cBhvr>
                                        <p:cTn id="38" dur="500" fill="hold"/>
                                        <p:tgtEl>
                                          <p:spTgt spid="163843">
                                            <p:txEl>
                                              <p:pRg st="5" end="5"/>
                                            </p:txEl>
                                          </p:spTgt>
                                        </p:tgtEl>
                                        <p:attrNameLst>
                                          <p:attrName>ppt_w</p:attrName>
                                        </p:attrNameLst>
                                      </p:cBhvr>
                                      <p:tavLst>
                                        <p:tav tm="0">
                                          <p:val>
                                            <p:strVal val="#ppt_w*2.5"/>
                                          </p:val>
                                        </p:tav>
                                        <p:tav tm="100000">
                                          <p:val>
                                            <p:strVal val="#ppt_w"/>
                                          </p:val>
                                        </p:tav>
                                      </p:tavLst>
                                    </p:anim>
                                    <p:anim calcmode="lin" valueType="num">
                                      <p:cBhvr>
                                        <p:cTn id="39" dur="500" fill="hold"/>
                                        <p:tgtEl>
                                          <p:spTgt spid="163843">
                                            <p:txEl>
                                              <p:pRg st="5" end="5"/>
                                            </p:txEl>
                                          </p:spTgt>
                                        </p:tgtEl>
                                        <p:attrNameLst>
                                          <p:attrName>ppt_h</p:attrName>
                                        </p:attrNameLst>
                                      </p:cBhvr>
                                      <p:tavLst>
                                        <p:tav tm="0">
                                          <p:val>
                                            <p:strVal val="#ppt_h*0.01"/>
                                          </p:val>
                                        </p:tav>
                                        <p:tav tm="100000">
                                          <p:val>
                                            <p:strVal val="#ppt_h"/>
                                          </p:val>
                                        </p:tav>
                                      </p:tavLst>
                                    </p:anim>
                                    <p:anim calcmode="lin" valueType="num">
                                      <p:cBhvr>
                                        <p:cTn id="40" dur="500" fill="hold"/>
                                        <p:tgtEl>
                                          <p:spTgt spid="163843">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63843">
                                            <p:txEl>
                                              <p:pRg st="5" end="5"/>
                                            </p:txEl>
                                          </p:spTgt>
                                        </p:tgtEl>
                                        <p:attrNameLst>
                                          <p:attrName>ppt_y</p:attrName>
                                        </p:attrNameLst>
                                      </p:cBhvr>
                                      <p:tavLst>
                                        <p:tav tm="0">
                                          <p:val>
                                            <p:strVal val="#ppt_h+1"/>
                                          </p:val>
                                        </p:tav>
                                        <p:tav tm="100000">
                                          <p:val>
                                            <p:strVal val="#ppt_y"/>
                                          </p:val>
                                        </p:tav>
                                      </p:tavLst>
                                    </p:anim>
                                    <p:animEffect transition="in" filter="fade">
                                      <p:cBhvr>
                                        <p:cTn id="42" dur="500"/>
                                        <p:tgtEl>
                                          <p:spTgt spid="163843">
                                            <p:txEl>
                                              <p:pRg st="5" end="5"/>
                                            </p:txEl>
                                          </p:spTgt>
                                        </p:tgtEl>
                                      </p:cBhvr>
                                    </p:animEffect>
                                  </p:childTnLst>
                                </p:cTn>
                              </p:par>
                              <p:par>
                                <p:cTn id="43" presetID="58" presetClass="entr" presetSubtype="0" accel="100000" fill="hold" nodeType="withEffect">
                                  <p:stCondLst>
                                    <p:cond delay="0"/>
                                  </p:stCondLst>
                                  <p:childTnLst>
                                    <p:set>
                                      <p:cBhvr>
                                        <p:cTn id="44" dur="1" fill="hold">
                                          <p:stCondLst>
                                            <p:cond delay="0"/>
                                          </p:stCondLst>
                                        </p:cTn>
                                        <p:tgtEl>
                                          <p:spTgt spid="163843">
                                            <p:txEl>
                                              <p:pRg st="6" end="6"/>
                                            </p:txEl>
                                          </p:spTgt>
                                        </p:tgtEl>
                                        <p:attrNameLst>
                                          <p:attrName>style.visibility</p:attrName>
                                        </p:attrNameLst>
                                      </p:cBhvr>
                                      <p:to>
                                        <p:strVal val="visible"/>
                                      </p:to>
                                    </p:set>
                                    <p:anim calcmode="lin" valueType="num">
                                      <p:cBhvr>
                                        <p:cTn id="45" dur="500" fill="hold"/>
                                        <p:tgtEl>
                                          <p:spTgt spid="163843">
                                            <p:txEl>
                                              <p:pRg st="6" end="6"/>
                                            </p:txEl>
                                          </p:spTgt>
                                        </p:tgtEl>
                                        <p:attrNameLst>
                                          <p:attrName>ppt_w</p:attrName>
                                        </p:attrNameLst>
                                      </p:cBhvr>
                                      <p:tavLst>
                                        <p:tav tm="0">
                                          <p:val>
                                            <p:strVal val="#ppt_w*2.5"/>
                                          </p:val>
                                        </p:tav>
                                        <p:tav tm="100000">
                                          <p:val>
                                            <p:strVal val="#ppt_w"/>
                                          </p:val>
                                        </p:tav>
                                      </p:tavLst>
                                    </p:anim>
                                    <p:anim calcmode="lin" valueType="num">
                                      <p:cBhvr>
                                        <p:cTn id="46" dur="500" fill="hold"/>
                                        <p:tgtEl>
                                          <p:spTgt spid="163843">
                                            <p:txEl>
                                              <p:pRg st="6" end="6"/>
                                            </p:txEl>
                                          </p:spTgt>
                                        </p:tgtEl>
                                        <p:attrNameLst>
                                          <p:attrName>ppt_h</p:attrName>
                                        </p:attrNameLst>
                                      </p:cBhvr>
                                      <p:tavLst>
                                        <p:tav tm="0">
                                          <p:val>
                                            <p:strVal val="#ppt_h*0.01"/>
                                          </p:val>
                                        </p:tav>
                                        <p:tav tm="100000">
                                          <p:val>
                                            <p:strVal val="#ppt_h"/>
                                          </p:val>
                                        </p:tav>
                                      </p:tavLst>
                                    </p:anim>
                                    <p:anim calcmode="lin" valueType="num">
                                      <p:cBhvr>
                                        <p:cTn id="47" dur="500" fill="hold"/>
                                        <p:tgtEl>
                                          <p:spTgt spid="163843">
                                            <p:txEl>
                                              <p:pRg st="6" end="6"/>
                                            </p:txEl>
                                          </p:spTgt>
                                        </p:tgtEl>
                                        <p:attrNameLst>
                                          <p:attrName>ppt_x</p:attrName>
                                        </p:attrNameLst>
                                      </p:cBhvr>
                                      <p:tavLst>
                                        <p:tav tm="0">
                                          <p:val>
                                            <p:strVal val="#ppt_x"/>
                                          </p:val>
                                        </p:tav>
                                        <p:tav tm="100000">
                                          <p:val>
                                            <p:strVal val="#ppt_x"/>
                                          </p:val>
                                        </p:tav>
                                      </p:tavLst>
                                    </p:anim>
                                    <p:anim calcmode="lin" valueType="num">
                                      <p:cBhvr>
                                        <p:cTn id="48" dur="500" fill="hold"/>
                                        <p:tgtEl>
                                          <p:spTgt spid="163843">
                                            <p:txEl>
                                              <p:pRg st="6" end="6"/>
                                            </p:txEl>
                                          </p:spTgt>
                                        </p:tgtEl>
                                        <p:attrNameLst>
                                          <p:attrName>ppt_y</p:attrName>
                                        </p:attrNameLst>
                                      </p:cBhvr>
                                      <p:tavLst>
                                        <p:tav tm="0">
                                          <p:val>
                                            <p:strVal val="#ppt_h+1"/>
                                          </p:val>
                                        </p:tav>
                                        <p:tav tm="100000">
                                          <p:val>
                                            <p:strVal val="#ppt_y"/>
                                          </p:val>
                                        </p:tav>
                                      </p:tavLst>
                                    </p:anim>
                                    <p:animEffect transition="in" filter="fade">
                                      <p:cBhvr>
                                        <p:cTn id="49" dur="500"/>
                                        <p:tgtEl>
                                          <p:spTgt spid="163843">
                                            <p:txEl>
                                              <p:pRg st="6" end="6"/>
                                            </p:txEl>
                                          </p:spTgt>
                                        </p:tgtEl>
                                      </p:cBhvr>
                                    </p:animEffect>
                                  </p:childTnLst>
                                </p:cTn>
                              </p:par>
                              <p:par>
                                <p:cTn id="50" presetID="58" presetClass="entr" presetSubtype="0" accel="100000" fill="hold" nodeType="withEffect">
                                  <p:stCondLst>
                                    <p:cond delay="0"/>
                                  </p:stCondLst>
                                  <p:childTnLst>
                                    <p:set>
                                      <p:cBhvr>
                                        <p:cTn id="51" dur="1" fill="hold">
                                          <p:stCondLst>
                                            <p:cond delay="0"/>
                                          </p:stCondLst>
                                        </p:cTn>
                                        <p:tgtEl>
                                          <p:spTgt spid="163843">
                                            <p:txEl>
                                              <p:pRg st="7" end="7"/>
                                            </p:txEl>
                                          </p:spTgt>
                                        </p:tgtEl>
                                        <p:attrNameLst>
                                          <p:attrName>style.visibility</p:attrName>
                                        </p:attrNameLst>
                                      </p:cBhvr>
                                      <p:to>
                                        <p:strVal val="visible"/>
                                      </p:to>
                                    </p:set>
                                    <p:anim calcmode="lin" valueType="num">
                                      <p:cBhvr>
                                        <p:cTn id="52" dur="500" fill="hold"/>
                                        <p:tgtEl>
                                          <p:spTgt spid="163843">
                                            <p:txEl>
                                              <p:pRg st="7" end="7"/>
                                            </p:txEl>
                                          </p:spTgt>
                                        </p:tgtEl>
                                        <p:attrNameLst>
                                          <p:attrName>ppt_w</p:attrName>
                                        </p:attrNameLst>
                                      </p:cBhvr>
                                      <p:tavLst>
                                        <p:tav tm="0">
                                          <p:val>
                                            <p:strVal val="#ppt_w*2.5"/>
                                          </p:val>
                                        </p:tav>
                                        <p:tav tm="100000">
                                          <p:val>
                                            <p:strVal val="#ppt_w"/>
                                          </p:val>
                                        </p:tav>
                                      </p:tavLst>
                                    </p:anim>
                                    <p:anim calcmode="lin" valueType="num">
                                      <p:cBhvr>
                                        <p:cTn id="53" dur="500" fill="hold"/>
                                        <p:tgtEl>
                                          <p:spTgt spid="163843">
                                            <p:txEl>
                                              <p:pRg st="7" end="7"/>
                                            </p:txEl>
                                          </p:spTgt>
                                        </p:tgtEl>
                                        <p:attrNameLst>
                                          <p:attrName>ppt_h</p:attrName>
                                        </p:attrNameLst>
                                      </p:cBhvr>
                                      <p:tavLst>
                                        <p:tav tm="0">
                                          <p:val>
                                            <p:strVal val="#ppt_h*0.01"/>
                                          </p:val>
                                        </p:tav>
                                        <p:tav tm="100000">
                                          <p:val>
                                            <p:strVal val="#ppt_h"/>
                                          </p:val>
                                        </p:tav>
                                      </p:tavLst>
                                    </p:anim>
                                    <p:anim calcmode="lin" valueType="num">
                                      <p:cBhvr>
                                        <p:cTn id="54" dur="500" fill="hold"/>
                                        <p:tgtEl>
                                          <p:spTgt spid="163843">
                                            <p:txEl>
                                              <p:pRg st="7" end="7"/>
                                            </p:txEl>
                                          </p:spTgt>
                                        </p:tgtEl>
                                        <p:attrNameLst>
                                          <p:attrName>ppt_x</p:attrName>
                                        </p:attrNameLst>
                                      </p:cBhvr>
                                      <p:tavLst>
                                        <p:tav tm="0">
                                          <p:val>
                                            <p:strVal val="#ppt_x"/>
                                          </p:val>
                                        </p:tav>
                                        <p:tav tm="100000">
                                          <p:val>
                                            <p:strVal val="#ppt_x"/>
                                          </p:val>
                                        </p:tav>
                                      </p:tavLst>
                                    </p:anim>
                                    <p:anim calcmode="lin" valueType="num">
                                      <p:cBhvr>
                                        <p:cTn id="55" dur="500" fill="hold"/>
                                        <p:tgtEl>
                                          <p:spTgt spid="163843">
                                            <p:txEl>
                                              <p:pRg st="7" end="7"/>
                                            </p:txEl>
                                          </p:spTgt>
                                        </p:tgtEl>
                                        <p:attrNameLst>
                                          <p:attrName>ppt_y</p:attrName>
                                        </p:attrNameLst>
                                      </p:cBhvr>
                                      <p:tavLst>
                                        <p:tav tm="0">
                                          <p:val>
                                            <p:strVal val="#ppt_h+1"/>
                                          </p:val>
                                        </p:tav>
                                        <p:tav tm="100000">
                                          <p:val>
                                            <p:strVal val="#ppt_y"/>
                                          </p:val>
                                        </p:tav>
                                      </p:tavLst>
                                    </p:anim>
                                    <p:animEffect transition="in" filter="fade">
                                      <p:cBhvr>
                                        <p:cTn id="56" dur="500"/>
                                        <p:tgtEl>
                                          <p:spTgt spid="163843">
                                            <p:txEl>
                                              <p:pRg st="7" end="7"/>
                                            </p:txEl>
                                          </p:spTgt>
                                        </p:tgtEl>
                                      </p:cBhvr>
                                    </p:animEffect>
                                  </p:childTnLst>
                                </p:cTn>
                              </p:par>
                              <p:par>
                                <p:cTn id="57" presetID="58" presetClass="entr" presetSubtype="0" accel="100000" fill="hold" nodeType="withEffect">
                                  <p:stCondLst>
                                    <p:cond delay="0"/>
                                  </p:stCondLst>
                                  <p:childTnLst>
                                    <p:set>
                                      <p:cBhvr>
                                        <p:cTn id="58" dur="1" fill="hold">
                                          <p:stCondLst>
                                            <p:cond delay="0"/>
                                          </p:stCondLst>
                                        </p:cTn>
                                        <p:tgtEl>
                                          <p:spTgt spid="163843">
                                            <p:txEl>
                                              <p:pRg st="8" end="8"/>
                                            </p:txEl>
                                          </p:spTgt>
                                        </p:tgtEl>
                                        <p:attrNameLst>
                                          <p:attrName>style.visibility</p:attrName>
                                        </p:attrNameLst>
                                      </p:cBhvr>
                                      <p:to>
                                        <p:strVal val="visible"/>
                                      </p:to>
                                    </p:set>
                                    <p:anim calcmode="lin" valueType="num">
                                      <p:cBhvr>
                                        <p:cTn id="59" dur="500" fill="hold"/>
                                        <p:tgtEl>
                                          <p:spTgt spid="163843">
                                            <p:txEl>
                                              <p:pRg st="8" end="8"/>
                                            </p:txEl>
                                          </p:spTgt>
                                        </p:tgtEl>
                                        <p:attrNameLst>
                                          <p:attrName>ppt_w</p:attrName>
                                        </p:attrNameLst>
                                      </p:cBhvr>
                                      <p:tavLst>
                                        <p:tav tm="0">
                                          <p:val>
                                            <p:strVal val="#ppt_w*2.5"/>
                                          </p:val>
                                        </p:tav>
                                        <p:tav tm="100000">
                                          <p:val>
                                            <p:strVal val="#ppt_w"/>
                                          </p:val>
                                        </p:tav>
                                      </p:tavLst>
                                    </p:anim>
                                    <p:anim calcmode="lin" valueType="num">
                                      <p:cBhvr>
                                        <p:cTn id="60" dur="500" fill="hold"/>
                                        <p:tgtEl>
                                          <p:spTgt spid="163843">
                                            <p:txEl>
                                              <p:pRg st="8" end="8"/>
                                            </p:txEl>
                                          </p:spTgt>
                                        </p:tgtEl>
                                        <p:attrNameLst>
                                          <p:attrName>ppt_h</p:attrName>
                                        </p:attrNameLst>
                                      </p:cBhvr>
                                      <p:tavLst>
                                        <p:tav tm="0">
                                          <p:val>
                                            <p:strVal val="#ppt_h*0.01"/>
                                          </p:val>
                                        </p:tav>
                                        <p:tav tm="100000">
                                          <p:val>
                                            <p:strVal val="#ppt_h"/>
                                          </p:val>
                                        </p:tav>
                                      </p:tavLst>
                                    </p:anim>
                                    <p:anim calcmode="lin" valueType="num">
                                      <p:cBhvr>
                                        <p:cTn id="61" dur="500" fill="hold"/>
                                        <p:tgtEl>
                                          <p:spTgt spid="163843">
                                            <p:txEl>
                                              <p:pRg st="8" end="8"/>
                                            </p:txEl>
                                          </p:spTgt>
                                        </p:tgtEl>
                                        <p:attrNameLst>
                                          <p:attrName>ppt_x</p:attrName>
                                        </p:attrNameLst>
                                      </p:cBhvr>
                                      <p:tavLst>
                                        <p:tav tm="0">
                                          <p:val>
                                            <p:strVal val="#ppt_x"/>
                                          </p:val>
                                        </p:tav>
                                        <p:tav tm="100000">
                                          <p:val>
                                            <p:strVal val="#ppt_x"/>
                                          </p:val>
                                        </p:tav>
                                      </p:tavLst>
                                    </p:anim>
                                    <p:anim calcmode="lin" valueType="num">
                                      <p:cBhvr>
                                        <p:cTn id="62" dur="500" fill="hold"/>
                                        <p:tgtEl>
                                          <p:spTgt spid="163843">
                                            <p:txEl>
                                              <p:pRg st="8" end="8"/>
                                            </p:txEl>
                                          </p:spTgt>
                                        </p:tgtEl>
                                        <p:attrNameLst>
                                          <p:attrName>ppt_y</p:attrName>
                                        </p:attrNameLst>
                                      </p:cBhvr>
                                      <p:tavLst>
                                        <p:tav tm="0">
                                          <p:val>
                                            <p:strVal val="#ppt_h+1"/>
                                          </p:val>
                                        </p:tav>
                                        <p:tav tm="100000">
                                          <p:val>
                                            <p:strVal val="#ppt_y"/>
                                          </p:val>
                                        </p:tav>
                                      </p:tavLst>
                                    </p:anim>
                                    <p:animEffect transition="in" filter="fade">
                                      <p:cBhvr>
                                        <p:cTn id="63" dur="500"/>
                                        <p:tgtEl>
                                          <p:spTgt spid="163843">
                                            <p:txEl>
                                              <p:pRg st="8" end="8"/>
                                            </p:txEl>
                                          </p:spTgt>
                                        </p:tgtEl>
                                      </p:cBhvr>
                                    </p:animEffect>
                                  </p:childTnLst>
                                </p:cTn>
                              </p:par>
                              <p:par>
                                <p:cTn id="64" presetID="58" presetClass="entr" presetSubtype="0" accel="100000" fill="hold" nodeType="withEffect">
                                  <p:stCondLst>
                                    <p:cond delay="0"/>
                                  </p:stCondLst>
                                  <p:childTnLst>
                                    <p:set>
                                      <p:cBhvr>
                                        <p:cTn id="65" dur="1" fill="hold">
                                          <p:stCondLst>
                                            <p:cond delay="0"/>
                                          </p:stCondLst>
                                        </p:cTn>
                                        <p:tgtEl>
                                          <p:spTgt spid="163843">
                                            <p:txEl>
                                              <p:pRg st="9" end="9"/>
                                            </p:txEl>
                                          </p:spTgt>
                                        </p:tgtEl>
                                        <p:attrNameLst>
                                          <p:attrName>style.visibility</p:attrName>
                                        </p:attrNameLst>
                                      </p:cBhvr>
                                      <p:to>
                                        <p:strVal val="visible"/>
                                      </p:to>
                                    </p:set>
                                    <p:anim calcmode="lin" valueType="num">
                                      <p:cBhvr>
                                        <p:cTn id="66" dur="500" fill="hold"/>
                                        <p:tgtEl>
                                          <p:spTgt spid="163843">
                                            <p:txEl>
                                              <p:pRg st="9" end="9"/>
                                            </p:txEl>
                                          </p:spTgt>
                                        </p:tgtEl>
                                        <p:attrNameLst>
                                          <p:attrName>ppt_w</p:attrName>
                                        </p:attrNameLst>
                                      </p:cBhvr>
                                      <p:tavLst>
                                        <p:tav tm="0">
                                          <p:val>
                                            <p:strVal val="#ppt_w*2.5"/>
                                          </p:val>
                                        </p:tav>
                                        <p:tav tm="100000">
                                          <p:val>
                                            <p:strVal val="#ppt_w"/>
                                          </p:val>
                                        </p:tav>
                                      </p:tavLst>
                                    </p:anim>
                                    <p:anim calcmode="lin" valueType="num">
                                      <p:cBhvr>
                                        <p:cTn id="67" dur="500" fill="hold"/>
                                        <p:tgtEl>
                                          <p:spTgt spid="163843">
                                            <p:txEl>
                                              <p:pRg st="9" end="9"/>
                                            </p:txEl>
                                          </p:spTgt>
                                        </p:tgtEl>
                                        <p:attrNameLst>
                                          <p:attrName>ppt_h</p:attrName>
                                        </p:attrNameLst>
                                      </p:cBhvr>
                                      <p:tavLst>
                                        <p:tav tm="0">
                                          <p:val>
                                            <p:strVal val="#ppt_h*0.01"/>
                                          </p:val>
                                        </p:tav>
                                        <p:tav tm="100000">
                                          <p:val>
                                            <p:strVal val="#ppt_h"/>
                                          </p:val>
                                        </p:tav>
                                      </p:tavLst>
                                    </p:anim>
                                    <p:anim calcmode="lin" valueType="num">
                                      <p:cBhvr>
                                        <p:cTn id="68" dur="500" fill="hold"/>
                                        <p:tgtEl>
                                          <p:spTgt spid="163843">
                                            <p:txEl>
                                              <p:pRg st="9" end="9"/>
                                            </p:txEl>
                                          </p:spTgt>
                                        </p:tgtEl>
                                        <p:attrNameLst>
                                          <p:attrName>ppt_x</p:attrName>
                                        </p:attrNameLst>
                                      </p:cBhvr>
                                      <p:tavLst>
                                        <p:tav tm="0">
                                          <p:val>
                                            <p:strVal val="#ppt_x"/>
                                          </p:val>
                                        </p:tav>
                                        <p:tav tm="100000">
                                          <p:val>
                                            <p:strVal val="#ppt_x"/>
                                          </p:val>
                                        </p:tav>
                                      </p:tavLst>
                                    </p:anim>
                                    <p:anim calcmode="lin" valueType="num">
                                      <p:cBhvr>
                                        <p:cTn id="69" dur="500" fill="hold"/>
                                        <p:tgtEl>
                                          <p:spTgt spid="163843">
                                            <p:txEl>
                                              <p:pRg st="9" end="9"/>
                                            </p:txEl>
                                          </p:spTgt>
                                        </p:tgtEl>
                                        <p:attrNameLst>
                                          <p:attrName>ppt_y</p:attrName>
                                        </p:attrNameLst>
                                      </p:cBhvr>
                                      <p:tavLst>
                                        <p:tav tm="0">
                                          <p:val>
                                            <p:strVal val="#ppt_h+1"/>
                                          </p:val>
                                        </p:tav>
                                        <p:tav tm="100000">
                                          <p:val>
                                            <p:strVal val="#ppt_y"/>
                                          </p:val>
                                        </p:tav>
                                      </p:tavLst>
                                    </p:anim>
                                    <p:animEffect transition="in" filter="fade">
                                      <p:cBhvr>
                                        <p:cTn id="70" dur="500"/>
                                        <p:tgtEl>
                                          <p:spTgt spid="1638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4BB09652-CD77-4DC2-8971-36D9A2B5D8BD}" type="slidenum">
              <a:rPr lang="zh-CN" altLang="en-AU"/>
              <a:pPr/>
              <a:t>44</a:t>
            </a:fld>
            <a:endParaRPr lang="en-AU" altLang="zh-CN"/>
          </a:p>
        </p:txBody>
      </p:sp>
      <p:sp>
        <p:nvSpPr>
          <p:cNvPr id="164867" name="Rectangle 3"/>
          <p:cNvSpPr>
            <a:spLocks noGrp="1" noChangeArrowheads="1"/>
          </p:cNvSpPr>
          <p:nvPr>
            <p:ph type="body" idx="1"/>
          </p:nvPr>
        </p:nvSpPr>
        <p:spPr>
          <a:xfrm>
            <a:off x="179388" y="404813"/>
            <a:ext cx="8713787" cy="6264275"/>
          </a:xfrm>
        </p:spPr>
        <p:txBody>
          <a:bodyPr/>
          <a:lstStyle/>
          <a:p>
            <a:pPr>
              <a:lnSpc>
                <a:spcPct val="90000"/>
              </a:lnSpc>
              <a:buFontTx/>
              <a:buNone/>
            </a:pPr>
            <a:r>
              <a:rPr lang="en-US" altLang="zh-CN">
                <a:ea typeface="宋体" charset="-122"/>
              </a:rPr>
              <a:t>LED:</a:t>
            </a:r>
          </a:p>
          <a:p>
            <a:pPr>
              <a:lnSpc>
                <a:spcPct val="90000"/>
              </a:lnSpc>
              <a:buFontTx/>
              <a:buNone/>
            </a:pPr>
            <a:r>
              <a:rPr lang="zh-CN" altLang="en-US" sz="2800">
                <a:ea typeface="宋体" charset="-122"/>
              </a:rPr>
              <a:t>概念</a:t>
            </a:r>
            <a:r>
              <a:rPr lang="en-US" altLang="zh-CN" sz="2800">
                <a:ea typeface="宋体" charset="-122"/>
              </a:rPr>
              <a:t>:</a:t>
            </a:r>
          </a:p>
          <a:p>
            <a:pPr>
              <a:buFontTx/>
              <a:buNone/>
            </a:pPr>
            <a:r>
              <a:rPr lang="zh-CN" altLang="en-US" sz="2800">
                <a:ea typeface="宋体" charset="-122"/>
              </a:rPr>
              <a:t>	发光二极管是一种将电信号转换成光信号的半导体器件</a:t>
            </a:r>
            <a:r>
              <a:rPr lang="en-US" altLang="zh-CN" sz="2800">
                <a:ea typeface="宋体" charset="-122"/>
              </a:rPr>
              <a:t>,</a:t>
            </a:r>
            <a:r>
              <a:rPr lang="zh-CN" altLang="en-US" sz="2800">
                <a:ea typeface="宋体" charset="-122"/>
              </a:rPr>
              <a:t>具有单向导电性</a:t>
            </a:r>
            <a:r>
              <a:rPr lang="en-US" altLang="zh-CN" sz="2800">
                <a:ea typeface="宋体" charset="-122"/>
              </a:rPr>
              <a:t>,</a:t>
            </a:r>
            <a:r>
              <a:rPr lang="zh-CN" altLang="en-US" sz="2800">
                <a:ea typeface="宋体" charset="-122"/>
              </a:rPr>
              <a:t>正向导通时才能发光</a:t>
            </a:r>
            <a:r>
              <a:rPr lang="en-US" altLang="zh-CN" sz="2800">
                <a:ea typeface="宋体" charset="-122"/>
              </a:rPr>
              <a:t>.</a:t>
            </a:r>
          </a:p>
          <a:p>
            <a:pPr>
              <a:buFontTx/>
              <a:buNone/>
            </a:pPr>
            <a:r>
              <a:rPr lang="zh-CN" altLang="en-US" sz="2800">
                <a:ea typeface="宋体" charset="-122"/>
              </a:rPr>
              <a:t>分类</a:t>
            </a:r>
            <a:r>
              <a:rPr lang="en-US" altLang="zh-CN" sz="2800">
                <a:ea typeface="宋体" charset="-122"/>
              </a:rPr>
              <a:t>:</a:t>
            </a:r>
          </a:p>
          <a:p>
            <a:pPr>
              <a:buFontTx/>
              <a:buNone/>
            </a:pPr>
            <a:r>
              <a:rPr lang="zh-CN" altLang="en-US" sz="2800">
                <a:ea typeface="宋体" charset="-122"/>
              </a:rPr>
              <a:t>	按发光管发光颜色</a:t>
            </a:r>
            <a:r>
              <a:rPr lang="en-US" altLang="zh-CN" sz="2800">
                <a:ea typeface="宋体" charset="-122"/>
              </a:rPr>
              <a:t>:</a:t>
            </a:r>
            <a:r>
              <a:rPr lang="zh-CN" altLang="en-US" sz="2400">
                <a:ea typeface="宋体" charset="-122"/>
              </a:rPr>
              <a:t>红色、橙色、绿色（又细分黄绿、标准绿和纯绿）、蓝光等</a:t>
            </a:r>
            <a:r>
              <a:rPr lang="en-US" altLang="zh-CN" sz="2400">
                <a:ea typeface="宋体" charset="-122"/>
              </a:rPr>
              <a:t>.</a:t>
            </a:r>
            <a:r>
              <a:rPr lang="zh-CN" altLang="en-US" sz="2400">
                <a:ea typeface="宋体" charset="-122"/>
              </a:rPr>
              <a:t> 发光二极管中也包含二种以下颜色的芯片</a:t>
            </a:r>
            <a:r>
              <a:rPr lang="en-US" altLang="zh-CN" sz="2400">
                <a:ea typeface="宋体" charset="-122"/>
              </a:rPr>
              <a:t>,</a:t>
            </a:r>
            <a:r>
              <a:rPr lang="zh-CN" altLang="en-US" sz="2400">
                <a:ea typeface="宋体" charset="-122"/>
              </a:rPr>
              <a:t>做成多彩灯</a:t>
            </a:r>
            <a:r>
              <a:rPr lang="en-US" altLang="zh-CN" sz="2400">
                <a:ea typeface="宋体" charset="-122"/>
              </a:rPr>
              <a:t>.</a:t>
            </a:r>
            <a:r>
              <a:rPr lang="zh-CN" altLang="en-US" sz="2400">
                <a:ea typeface="宋体" charset="-122"/>
              </a:rPr>
              <a:t>根据发光二极管出光处掺或不掺散射剂、有色还是无色</a:t>
            </a:r>
            <a:r>
              <a:rPr lang="en-US" altLang="zh-CN" sz="2400">
                <a:ea typeface="宋体" charset="-122"/>
              </a:rPr>
              <a:t>,</a:t>
            </a:r>
            <a:r>
              <a:rPr lang="zh-CN" altLang="en-US" sz="2400">
                <a:ea typeface="宋体" charset="-122"/>
              </a:rPr>
              <a:t>上述各种颜色的发光二极管还可分成有色透明、无色透明、有色散射和无色散射四种类型</a:t>
            </a:r>
            <a:r>
              <a:rPr lang="en-US" altLang="zh-CN" sz="2400">
                <a:ea typeface="宋体" charset="-122"/>
              </a:rPr>
              <a:t>.</a:t>
            </a:r>
            <a:r>
              <a:rPr lang="en-AU" altLang="zh-CN" sz="2400">
                <a:ea typeface="宋体" charset="-122"/>
              </a:rPr>
              <a:t> </a:t>
            </a:r>
          </a:p>
          <a:p>
            <a:pPr>
              <a:buFontTx/>
              <a:buNone/>
            </a:pPr>
            <a:r>
              <a:rPr lang="zh-CN" altLang="en-US" sz="2800">
                <a:ea typeface="宋体" charset="-122"/>
              </a:rPr>
              <a:t>	按发光管出光面特征</a:t>
            </a:r>
            <a:r>
              <a:rPr lang="zh-CN" altLang="en-AU" sz="2800">
                <a:ea typeface="宋体" charset="-122"/>
              </a:rPr>
              <a:t> </a:t>
            </a:r>
            <a:r>
              <a:rPr lang="en-AU" altLang="zh-CN" sz="2800">
                <a:ea typeface="宋体" charset="-122"/>
              </a:rPr>
              <a:t>:</a:t>
            </a:r>
            <a:r>
              <a:rPr lang="zh-CN" altLang="en-US" sz="2400">
                <a:ea typeface="宋体" charset="-122"/>
              </a:rPr>
              <a:t>圆灯、方灯、矩形、面发光管、侧向管、表面安装用微型管等</a:t>
            </a:r>
            <a:r>
              <a:rPr lang="en-US" altLang="zh-CN" sz="2400">
                <a:ea typeface="宋体" charset="-122"/>
              </a:rPr>
              <a:t>.</a:t>
            </a:r>
            <a:endParaRPr lang="en-AU" altLang="zh-CN" sz="2400">
              <a:ea typeface="宋体" charset="-122"/>
            </a:endParaRPr>
          </a:p>
          <a:p>
            <a:pPr>
              <a:buFontTx/>
              <a:buNone/>
            </a:pPr>
            <a:r>
              <a:rPr lang="zh-CN" altLang="en-US" sz="2800">
                <a:ea typeface="宋体" charset="-122"/>
              </a:rPr>
              <a:t>	按发光强度和工作电流</a:t>
            </a:r>
            <a:r>
              <a:rPr lang="zh-CN" altLang="en-AU" sz="2800">
                <a:ea typeface="宋体" charset="-122"/>
              </a:rPr>
              <a:t> </a:t>
            </a:r>
            <a:r>
              <a:rPr lang="en-AU" altLang="zh-CN" sz="2800">
                <a:ea typeface="宋体" charset="-122"/>
              </a:rPr>
              <a:t>:</a:t>
            </a:r>
            <a:r>
              <a:rPr lang="zh-CN" altLang="en-US" sz="2400">
                <a:ea typeface="宋体" charset="-122"/>
              </a:rPr>
              <a:t>普通（发光强度</a:t>
            </a:r>
            <a:r>
              <a:rPr lang="en-US" altLang="zh-CN" sz="2400">
                <a:ea typeface="宋体" charset="-122"/>
              </a:rPr>
              <a:t>&lt;10mcd;</a:t>
            </a:r>
            <a:r>
              <a:rPr lang="zh-CN" altLang="en-US" sz="2400">
                <a:ea typeface="宋体" charset="-122"/>
              </a:rPr>
              <a:t>高亮（发光强度</a:t>
            </a:r>
            <a:r>
              <a:rPr lang="en-US" altLang="zh-CN" sz="2400">
                <a:ea typeface="宋体" charset="-122"/>
              </a:rPr>
              <a:t>10</a:t>
            </a:r>
            <a:r>
              <a:rPr lang="zh-CN" altLang="en-US" sz="2400">
                <a:ea typeface="宋体" charset="-122"/>
              </a:rPr>
              <a:t>～</a:t>
            </a:r>
            <a:r>
              <a:rPr lang="en-US" altLang="zh-CN" sz="2400">
                <a:ea typeface="宋体" charset="-122"/>
              </a:rPr>
              <a:t>100mcd);</a:t>
            </a:r>
            <a:r>
              <a:rPr lang="zh-CN" altLang="en-US" sz="2400">
                <a:ea typeface="宋体" charset="-122"/>
              </a:rPr>
              <a:t>超高（发光强度</a:t>
            </a:r>
            <a:r>
              <a:rPr lang="en-US" altLang="zh-CN" sz="2400">
                <a:ea typeface="宋体" charset="-122"/>
              </a:rPr>
              <a:t>&gt;100mcd).</a:t>
            </a:r>
            <a:endParaRPr lang="en-AU" altLang="zh-CN" sz="2400">
              <a:ea typeface="宋体" charset="-122"/>
            </a:endParaRPr>
          </a:p>
        </p:txBody>
      </p:sp>
    </p:spTree>
    <p:extLst>
      <p:ext uri="{BB962C8B-B14F-4D97-AF65-F5344CB8AC3E}">
        <p14:creationId xmlns:p14="http://schemas.microsoft.com/office/powerpoint/2010/main" val="3825047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anim calcmode="lin" valueType="num">
                                      <p:cBhvr>
                                        <p:cTn id="7" dur="500" fill="hold"/>
                                        <p:tgtEl>
                                          <p:spTgt spid="164867">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164867">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164867">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164867">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16486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6" presetClass="entr" presetSubtype="0" fill="hold" nodeType="clickEffect">
                                  <p:stCondLst>
                                    <p:cond delay="0"/>
                                  </p:stCondLst>
                                  <p:iterate type="lt">
                                    <p:tmPct val="10000"/>
                                  </p:iterate>
                                  <p:childTnLst>
                                    <p:set>
                                      <p:cBhvr>
                                        <p:cTn id="15" dur="1" fill="hold">
                                          <p:stCondLst>
                                            <p:cond delay="0"/>
                                          </p:stCondLst>
                                        </p:cTn>
                                        <p:tgtEl>
                                          <p:spTgt spid="164867">
                                            <p:txEl>
                                              <p:pRg st="2" end="2"/>
                                            </p:txEl>
                                          </p:spTgt>
                                        </p:tgtEl>
                                        <p:attrNameLst>
                                          <p:attrName>style.visibility</p:attrName>
                                        </p:attrNameLst>
                                      </p:cBhvr>
                                      <p:to>
                                        <p:strVal val="visible"/>
                                      </p:to>
                                    </p:set>
                                    <p:anim by="(-#ppt_w*2)" calcmode="lin" valueType="num">
                                      <p:cBhvr rctx="PPT">
                                        <p:cTn id="16" dur="500" autoRev="1" fill="hold">
                                          <p:stCondLst>
                                            <p:cond delay="0"/>
                                          </p:stCondLst>
                                        </p:cTn>
                                        <p:tgtEl>
                                          <p:spTgt spid="164867">
                                            <p:txEl>
                                              <p:pRg st="2" end="2"/>
                                            </p:txEl>
                                          </p:spTgt>
                                        </p:tgtEl>
                                        <p:attrNameLst>
                                          <p:attrName>ppt_w</p:attrName>
                                        </p:attrNameLst>
                                      </p:cBhvr>
                                    </p:anim>
                                    <p:anim by="(#ppt_w*0.50)" calcmode="lin" valueType="num">
                                      <p:cBhvr>
                                        <p:cTn id="17" dur="500" decel="50000" autoRev="1" fill="hold">
                                          <p:stCondLst>
                                            <p:cond delay="0"/>
                                          </p:stCondLst>
                                        </p:cTn>
                                        <p:tgtEl>
                                          <p:spTgt spid="164867">
                                            <p:txEl>
                                              <p:pRg st="2" end="2"/>
                                            </p:txEl>
                                          </p:spTgt>
                                        </p:tgtEl>
                                        <p:attrNameLst>
                                          <p:attrName>ppt_x</p:attrName>
                                        </p:attrNameLst>
                                      </p:cBhvr>
                                    </p:anim>
                                    <p:anim from="(-#ppt_h/2)" to="(#ppt_y)" calcmode="lin" valueType="num">
                                      <p:cBhvr>
                                        <p:cTn id="18" dur="1000" fill="hold">
                                          <p:stCondLst>
                                            <p:cond delay="0"/>
                                          </p:stCondLst>
                                        </p:cTn>
                                        <p:tgtEl>
                                          <p:spTgt spid="164867">
                                            <p:txEl>
                                              <p:pRg st="2" end="2"/>
                                            </p:txEl>
                                          </p:spTgt>
                                        </p:tgtEl>
                                        <p:attrNameLst>
                                          <p:attrName>ppt_y</p:attrName>
                                        </p:attrNameLst>
                                      </p:cBhvr>
                                    </p:anim>
                                    <p:animRot by="21600000">
                                      <p:cBhvr>
                                        <p:cTn id="19" dur="1000" fill="hold">
                                          <p:stCondLst>
                                            <p:cond delay="0"/>
                                          </p:stCondLst>
                                        </p:cTn>
                                        <p:tgtEl>
                                          <p:spTgt spid="164867">
                                            <p:txEl>
                                              <p:pRg st="2" end="2"/>
                                            </p:txEl>
                                          </p:spTgt>
                                        </p:tgtEl>
                                        <p:attrNameLst>
                                          <p:attrName>r</p:attrName>
                                        </p:attrNameLst>
                                      </p:cBhvr>
                                    </p:animRot>
                                  </p:childTnLst>
                                </p:cTn>
                              </p:par>
                            </p:childTnLst>
                          </p:cTn>
                        </p:par>
                      </p:childTnLst>
                    </p:cTn>
                  </p:par>
                  <p:par>
                    <p:cTn id="20" fill="hold" nodeType="clickPar">
                      <p:stCondLst>
                        <p:cond delay="indefinite"/>
                      </p:stCondLst>
                      <p:childTnLst>
                        <p:par>
                          <p:cTn id="21" fill="hold" nodeType="withGroup">
                            <p:stCondLst>
                              <p:cond delay="0"/>
                            </p:stCondLst>
                            <p:childTnLst>
                              <p:par>
                                <p:cTn id="22" presetID="25" presetClass="entr" presetSubtype="0" fill="hold" nodeType="clickEffect">
                                  <p:stCondLst>
                                    <p:cond delay="0"/>
                                  </p:stCondLst>
                                  <p:childTnLst>
                                    <p:set>
                                      <p:cBhvr>
                                        <p:cTn id="23" dur="1" fill="hold">
                                          <p:stCondLst>
                                            <p:cond delay="0"/>
                                          </p:stCondLst>
                                        </p:cTn>
                                        <p:tgtEl>
                                          <p:spTgt spid="164867">
                                            <p:txEl>
                                              <p:pRg st="3" end="3"/>
                                            </p:txEl>
                                          </p:spTgt>
                                        </p:tgtEl>
                                        <p:attrNameLst>
                                          <p:attrName>style.visibility</p:attrName>
                                        </p:attrNameLst>
                                      </p:cBhvr>
                                      <p:to>
                                        <p:strVal val="visible"/>
                                      </p:to>
                                    </p:set>
                                    <p:anim calcmode="lin" valueType="num">
                                      <p:cBhvr>
                                        <p:cTn id="24" dur="500" decel="50000" fill="hold">
                                          <p:stCondLst>
                                            <p:cond delay="0"/>
                                          </p:stCondLst>
                                        </p:cTn>
                                        <p:tgtEl>
                                          <p:spTgt spid="164867">
                                            <p:txEl>
                                              <p:pRg st="3" end="3"/>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64867">
                                            <p:txEl>
                                              <p:pRg st="3" end="3"/>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64867">
                                            <p:txEl>
                                              <p:pRg st="3" end="3"/>
                                            </p:txEl>
                                          </p:spTgt>
                                        </p:tgtEl>
                                        <p:attrNameLst>
                                          <p:attrName>ppt_w</p:attrName>
                                        </p:attrNameLst>
                                      </p:cBhvr>
                                      <p:tavLst>
                                        <p:tav tm="0">
                                          <p:val>
                                            <p:strVal val="#ppt_w*.05"/>
                                          </p:val>
                                        </p:tav>
                                        <p:tav tm="100000">
                                          <p:val>
                                            <p:strVal val="#ppt_w"/>
                                          </p:val>
                                        </p:tav>
                                      </p:tavLst>
                                    </p:anim>
                                    <p:anim calcmode="lin" valueType="num">
                                      <p:cBhvr>
                                        <p:cTn id="27" dur="1000" fill="hold"/>
                                        <p:tgtEl>
                                          <p:spTgt spid="164867">
                                            <p:txEl>
                                              <p:pRg st="3" end="3"/>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64867">
                                            <p:txEl>
                                              <p:pRg st="3" end="3"/>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64867">
                                            <p:txEl>
                                              <p:pRg st="3" end="3"/>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64867">
                                            <p:txEl>
                                              <p:pRg st="3" end="3"/>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64867">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7" presetClass="entr" presetSubtype="0" fill="hold" nodeType="clickEffect">
                                  <p:stCondLst>
                                    <p:cond delay="0"/>
                                  </p:stCondLst>
                                  <p:childTnLst>
                                    <p:set>
                                      <p:cBhvr>
                                        <p:cTn id="35" dur="1" fill="hold">
                                          <p:stCondLst>
                                            <p:cond delay="0"/>
                                          </p:stCondLst>
                                        </p:cTn>
                                        <p:tgtEl>
                                          <p:spTgt spid="164867">
                                            <p:txEl>
                                              <p:pRg st="4" end="4"/>
                                            </p:txEl>
                                          </p:spTgt>
                                        </p:tgtEl>
                                        <p:attrNameLst>
                                          <p:attrName>style.visibility</p:attrName>
                                        </p:attrNameLst>
                                      </p:cBhvr>
                                      <p:to>
                                        <p:strVal val="visible"/>
                                      </p:to>
                                    </p:set>
                                    <p:animEffect transition="in" filter="fade">
                                      <p:cBhvr>
                                        <p:cTn id="36" dur="1000"/>
                                        <p:tgtEl>
                                          <p:spTgt spid="164867">
                                            <p:txEl>
                                              <p:pRg st="4" end="4"/>
                                            </p:txEl>
                                          </p:spTgt>
                                        </p:tgtEl>
                                      </p:cBhvr>
                                    </p:animEffect>
                                    <p:anim calcmode="lin" valueType="num">
                                      <p:cBhvr>
                                        <p:cTn id="37" dur="1000" fill="hold"/>
                                        <p:tgtEl>
                                          <p:spTgt spid="164867">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164867">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486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ntr" presetSubtype="0" fill="hold" nodeType="clickEffect">
                                  <p:stCondLst>
                                    <p:cond delay="0"/>
                                  </p:stCondLst>
                                  <p:childTnLst>
                                    <p:set>
                                      <p:cBhvr>
                                        <p:cTn id="43" dur="1" fill="hold">
                                          <p:stCondLst>
                                            <p:cond delay="0"/>
                                          </p:stCondLst>
                                        </p:cTn>
                                        <p:tgtEl>
                                          <p:spTgt spid="164867">
                                            <p:txEl>
                                              <p:pRg st="5" end="5"/>
                                            </p:txEl>
                                          </p:spTgt>
                                        </p:tgtEl>
                                        <p:attrNameLst>
                                          <p:attrName>style.visibility</p:attrName>
                                        </p:attrNameLst>
                                      </p:cBhvr>
                                      <p:to>
                                        <p:strVal val="visible"/>
                                      </p:to>
                                    </p:set>
                                    <p:animEffect transition="in" filter="fade">
                                      <p:cBhvr>
                                        <p:cTn id="44" dur="1000"/>
                                        <p:tgtEl>
                                          <p:spTgt spid="164867">
                                            <p:txEl>
                                              <p:pRg st="5" end="5"/>
                                            </p:txEl>
                                          </p:spTgt>
                                        </p:tgtEl>
                                      </p:cBhvr>
                                    </p:animEffect>
                                    <p:anim calcmode="lin" valueType="num">
                                      <p:cBhvr>
                                        <p:cTn id="45" dur="1000" fill="hold"/>
                                        <p:tgtEl>
                                          <p:spTgt spid="164867">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1648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2" presetClass="entr" presetSubtype="0" fill="hold" nodeType="clickEffect">
                                  <p:stCondLst>
                                    <p:cond delay="0"/>
                                  </p:stCondLst>
                                  <p:childTnLst>
                                    <p:set>
                                      <p:cBhvr>
                                        <p:cTn id="50" dur="1" fill="hold">
                                          <p:stCondLst>
                                            <p:cond delay="0"/>
                                          </p:stCondLst>
                                        </p:cTn>
                                        <p:tgtEl>
                                          <p:spTgt spid="164867">
                                            <p:txEl>
                                              <p:pRg st="6" end="6"/>
                                            </p:txEl>
                                          </p:spTgt>
                                        </p:tgtEl>
                                        <p:attrNameLst>
                                          <p:attrName>style.visibility</p:attrName>
                                        </p:attrNameLst>
                                      </p:cBhvr>
                                      <p:to>
                                        <p:strVal val="visible"/>
                                      </p:to>
                                    </p:set>
                                    <p:animEffect transition="in" filter="fade">
                                      <p:cBhvr>
                                        <p:cTn id="51" dur="1000"/>
                                        <p:tgtEl>
                                          <p:spTgt spid="164867">
                                            <p:txEl>
                                              <p:pRg st="6" end="6"/>
                                            </p:txEl>
                                          </p:spTgt>
                                        </p:tgtEl>
                                      </p:cBhvr>
                                    </p:animEffect>
                                    <p:anim calcmode="lin" valueType="num">
                                      <p:cBhvr>
                                        <p:cTn id="52" dur="1000" fill="hold"/>
                                        <p:tgtEl>
                                          <p:spTgt spid="16486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6486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灯片编号占位符 6"/>
          <p:cNvSpPr>
            <a:spLocks noGrp="1"/>
          </p:cNvSpPr>
          <p:nvPr>
            <p:ph type="sldNum" sz="quarter" idx="11"/>
          </p:nvPr>
        </p:nvSpPr>
        <p:spPr/>
        <p:txBody>
          <a:bodyPr/>
          <a:lstStyle/>
          <a:p>
            <a:fld id="{44B9030C-033A-4D45-968B-8EBF1D0B054E}" type="slidenum">
              <a:rPr lang="zh-CN" altLang="en-AU"/>
              <a:pPr/>
              <a:t>45</a:t>
            </a:fld>
            <a:endParaRPr lang="en-AU" altLang="zh-CN"/>
          </a:p>
        </p:txBody>
      </p:sp>
      <p:sp>
        <p:nvSpPr>
          <p:cNvPr id="89090" name="Rectangle 2"/>
          <p:cNvSpPr>
            <a:spLocks noGrp="1" noChangeArrowheads="1"/>
          </p:cNvSpPr>
          <p:nvPr>
            <p:ph type="title"/>
          </p:nvPr>
        </p:nvSpPr>
        <p:spPr>
          <a:xfrm>
            <a:off x="457200" y="292100"/>
            <a:ext cx="8229600" cy="1192213"/>
          </a:xfrm>
        </p:spPr>
        <p:txBody>
          <a:bodyPr/>
          <a:lstStyle/>
          <a:p>
            <a:pPr algn="l"/>
            <a:r>
              <a:rPr lang="en-US" altLang="zh-CN" dirty="0">
                <a:ea typeface="宋体" charset="-122"/>
              </a:rPr>
              <a:t>6.</a:t>
            </a:r>
            <a:r>
              <a:rPr lang="zh-CN" altLang="en-US" dirty="0">
                <a:ea typeface="宋体" charset="-122"/>
              </a:rPr>
              <a:t>二极管正负极</a:t>
            </a:r>
            <a:r>
              <a:rPr lang="zh-CN" altLang="en-US" b="1" dirty="0">
                <a:ea typeface="宋体" charset="-122"/>
              </a:rPr>
              <a:t>判断</a:t>
            </a:r>
            <a:r>
              <a:rPr lang="zh-CN" altLang="en-AU" dirty="0">
                <a:ea typeface="宋体" charset="-122"/>
              </a:rPr>
              <a:t> </a:t>
            </a:r>
            <a:r>
              <a:rPr lang="en-AU" altLang="zh-CN" dirty="0">
                <a:ea typeface="宋体" charset="-122"/>
              </a:rPr>
              <a:t>:</a:t>
            </a:r>
          </a:p>
        </p:txBody>
      </p:sp>
      <p:sp>
        <p:nvSpPr>
          <p:cNvPr id="89091" name="Rectangle 3"/>
          <p:cNvSpPr>
            <a:spLocks noGrp="1" noChangeArrowheads="1"/>
          </p:cNvSpPr>
          <p:nvPr>
            <p:ph type="body" sz="half" idx="1"/>
          </p:nvPr>
        </p:nvSpPr>
        <p:spPr>
          <a:xfrm>
            <a:off x="250825" y="1341438"/>
            <a:ext cx="8497888" cy="2663825"/>
          </a:xfrm>
        </p:spPr>
        <p:txBody>
          <a:bodyPr/>
          <a:lstStyle/>
          <a:p>
            <a:pPr marL="609600" indent="-609600">
              <a:buFontTx/>
              <a:buNone/>
            </a:pPr>
            <a:r>
              <a:rPr lang="en-US" altLang="zh-CN">
                <a:ea typeface="宋体" charset="-122"/>
              </a:rPr>
              <a:t>a.</a:t>
            </a:r>
            <a:r>
              <a:rPr lang="zh-CN" altLang="en-US">
                <a:ea typeface="宋体" charset="-122"/>
              </a:rPr>
              <a:t>看外壳上的符号标记：</a:t>
            </a:r>
            <a:r>
              <a:rPr lang="zh-CN" altLang="en-AU" sz="2800">
                <a:ea typeface="宋体" charset="-122"/>
              </a:rPr>
              <a:t> </a:t>
            </a:r>
          </a:p>
          <a:p>
            <a:pPr marL="609600" indent="-609600">
              <a:buFontTx/>
              <a:buNone/>
            </a:pPr>
            <a:r>
              <a:rPr lang="zh-CN" altLang="en-US" sz="2800">
                <a:ea typeface="宋体" charset="-122"/>
              </a:rPr>
              <a:t>		普通二极管一般为玻璃封装和塑料封装</a:t>
            </a:r>
            <a:r>
              <a:rPr lang="en-US" altLang="zh-CN" sz="2800">
                <a:ea typeface="宋体" charset="-122"/>
              </a:rPr>
              <a:t>,</a:t>
            </a:r>
            <a:r>
              <a:rPr lang="zh-CN" altLang="en-US" sz="2800">
                <a:ea typeface="宋体" charset="-122"/>
              </a:rPr>
              <a:t>外壳上均印有型号和标记</a:t>
            </a:r>
            <a:r>
              <a:rPr lang="en-US" altLang="zh-CN" sz="2800">
                <a:ea typeface="宋体" charset="-122"/>
              </a:rPr>
              <a:t>.</a:t>
            </a:r>
            <a:r>
              <a:rPr lang="zh-CN" altLang="en-US" sz="2800">
                <a:ea typeface="宋体" charset="-122"/>
              </a:rPr>
              <a:t>标记有箭头、色点、色环三种</a:t>
            </a:r>
            <a:r>
              <a:rPr lang="en-US" altLang="zh-CN" sz="2800">
                <a:ea typeface="宋体" charset="-122"/>
              </a:rPr>
              <a:t>.</a:t>
            </a:r>
            <a:r>
              <a:rPr lang="zh-CN" altLang="en-US" sz="2800">
                <a:ea typeface="宋体" charset="-122"/>
              </a:rPr>
              <a:t>箭头所指方向或靠近色环一端为阴极</a:t>
            </a:r>
            <a:r>
              <a:rPr lang="en-US" altLang="zh-CN" sz="2800">
                <a:ea typeface="宋体" charset="-122"/>
              </a:rPr>
              <a:t>,</a:t>
            </a:r>
            <a:r>
              <a:rPr lang="zh-CN" altLang="en-US" sz="2800">
                <a:ea typeface="宋体" charset="-122"/>
              </a:rPr>
              <a:t>有色点一端为阳极</a:t>
            </a:r>
            <a:r>
              <a:rPr lang="en-US" altLang="zh-CN" sz="2800">
                <a:ea typeface="宋体" charset="-122"/>
              </a:rPr>
              <a:t>.</a:t>
            </a:r>
            <a:endParaRPr lang="zh-CN" altLang="en-AU" sz="2800">
              <a:ea typeface="宋体" charset="-122"/>
            </a:endParaRPr>
          </a:p>
        </p:txBody>
      </p:sp>
      <p:pic>
        <p:nvPicPr>
          <p:cNvPr id="89092"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187450" y="4868863"/>
            <a:ext cx="2905125" cy="542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9094" name="Picture 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003800" y="4724400"/>
            <a:ext cx="3105150" cy="1181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097" name="Line 9"/>
          <p:cNvSpPr>
            <a:spLocks noChangeShapeType="1"/>
          </p:cNvSpPr>
          <p:nvPr/>
        </p:nvSpPr>
        <p:spPr bwMode="auto">
          <a:xfrm>
            <a:off x="1619250" y="4149725"/>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89100" name="Group 12"/>
          <p:cNvGrpSpPr>
            <a:grpSpLocks/>
          </p:cNvGrpSpPr>
          <p:nvPr/>
        </p:nvGrpSpPr>
        <p:grpSpPr bwMode="auto">
          <a:xfrm>
            <a:off x="1116013" y="3860800"/>
            <a:ext cx="1223962" cy="1223963"/>
            <a:chOff x="703" y="2432"/>
            <a:chExt cx="771" cy="771"/>
          </a:xfrm>
        </p:grpSpPr>
        <p:sp>
          <p:nvSpPr>
            <p:cNvPr id="89098" name="Line 10"/>
            <p:cNvSpPr>
              <a:spLocks noChangeShapeType="1"/>
            </p:cNvSpPr>
            <p:nvPr/>
          </p:nvSpPr>
          <p:spPr bwMode="auto">
            <a:xfrm>
              <a:off x="1020" y="2750"/>
              <a:ext cx="454" cy="4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9099" name="Text Box 11"/>
            <p:cNvSpPr txBox="1">
              <a:spLocks noChangeArrowheads="1"/>
            </p:cNvSpPr>
            <p:nvPr/>
          </p:nvSpPr>
          <p:spPr bwMode="auto">
            <a:xfrm>
              <a:off x="703" y="2432"/>
              <a:ext cx="5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charset="-122"/>
                </a:rPr>
                <a:t>负极</a:t>
              </a:r>
              <a:endParaRPr lang="zh-CN" altLang="en-AU">
                <a:ea typeface="宋体" charset="-122"/>
              </a:endParaRPr>
            </a:p>
          </p:txBody>
        </p:sp>
      </p:grpSp>
      <p:grpSp>
        <p:nvGrpSpPr>
          <p:cNvPr id="89103" name="Group 15"/>
          <p:cNvGrpSpPr>
            <a:grpSpLocks/>
          </p:cNvGrpSpPr>
          <p:nvPr/>
        </p:nvGrpSpPr>
        <p:grpSpPr bwMode="auto">
          <a:xfrm>
            <a:off x="5364163" y="3860800"/>
            <a:ext cx="936625" cy="1008063"/>
            <a:chOff x="3379" y="2432"/>
            <a:chExt cx="590" cy="635"/>
          </a:xfrm>
        </p:grpSpPr>
        <p:sp>
          <p:nvSpPr>
            <p:cNvPr id="89101" name="Line 13"/>
            <p:cNvSpPr>
              <a:spLocks noChangeShapeType="1"/>
            </p:cNvSpPr>
            <p:nvPr/>
          </p:nvSpPr>
          <p:spPr bwMode="auto">
            <a:xfrm>
              <a:off x="3651" y="2659"/>
              <a:ext cx="318" cy="4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9102" name="Text Box 14"/>
            <p:cNvSpPr txBox="1">
              <a:spLocks noChangeArrowheads="1"/>
            </p:cNvSpPr>
            <p:nvPr/>
          </p:nvSpPr>
          <p:spPr bwMode="auto">
            <a:xfrm>
              <a:off x="3379" y="2432"/>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charset="-122"/>
                </a:rPr>
                <a:t>负极</a:t>
              </a:r>
              <a:endParaRPr lang="zh-CN" altLang="en-AU">
                <a:ea typeface="宋体" charset="-122"/>
              </a:endParaRPr>
            </a:p>
          </p:txBody>
        </p:sp>
      </p:grpSp>
      <p:pic>
        <p:nvPicPr>
          <p:cNvPr id="8910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5949950"/>
            <a:ext cx="29622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290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p:cTn id="7" dur="1000" fill="hold"/>
                                        <p:tgtEl>
                                          <p:spTgt spid="8909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890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909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89091">
                                            <p:txEl>
                                              <p:pRg st="1" end="1"/>
                                            </p:txEl>
                                          </p:spTgt>
                                        </p:tgtEl>
                                        <p:attrNameLst>
                                          <p:attrName>style.visibility</p:attrName>
                                        </p:attrNameLst>
                                      </p:cBhvr>
                                      <p:to>
                                        <p:strVal val="visible"/>
                                      </p:to>
                                    </p:set>
                                    <p:anim by="(-#ppt_w*2)" calcmode="lin" valueType="num">
                                      <p:cBhvr rctx="PPT">
                                        <p:cTn id="14" dur="500" autoRev="1" fill="hold">
                                          <p:stCondLst>
                                            <p:cond delay="0"/>
                                          </p:stCondLst>
                                        </p:cTn>
                                        <p:tgtEl>
                                          <p:spTgt spid="89091">
                                            <p:txEl>
                                              <p:pRg st="1" end="1"/>
                                            </p:txEl>
                                          </p:spTgt>
                                        </p:tgtEl>
                                        <p:attrNameLst>
                                          <p:attrName>ppt_w</p:attrName>
                                        </p:attrNameLst>
                                      </p:cBhvr>
                                    </p:anim>
                                    <p:anim by="(#ppt_w*0.50)" calcmode="lin" valueType="num">
                                      <p:cBhvr>
                                        <p:cTn id="15" dur="500" decel="50000" autoRev="1" fill="hold">
                                          <p:stCondLst>
                                            <p:cond delay="0"/>
                                          </p:stCondLst>
                                        </p:cTn>
                                        <p:tgtEl>
                                          <p:spTgt spid="89091">
                                            <p:txEl>
                                              <p:pRg st="1" end="1"/>
                                            </p:txEl>
                                          </p:spTgt>
                                        </p:tgtEl>
                                        <p:attrNameLst>
                                          <p:attrName>ppt_x</p:attrName>
                                        </p:attrNameLst>
                                      </p:cBhvr>
                                    </p:anim>
                                    <p:anim from="(-#ppt_h/2)" to="(#ppt_y)" calcmode="lin" valueType="num">
                                      <p:cBhvr>
                                        <p:cTn id="16" dur="1000" fill="hold">
                                          <p:stCondLst>
                                            <p:cond delay="0"/>
                                          </p:stCondLst>
                                        </p:cTn>
                                        <p:tgtEl>
                                          <p:spTgt spid="89091">
                                            <p:txEl>
                                              <p:pRg st="1" end="1"/>
                                            </p:txEl>
                                          </p:spTgt>
                                        </p:tgtEl>
                                        <p:attrNameLst>
                                          <p:attrName>ppt_y</p:attrName>
                                        </p:attrNameLst>
                                      </p:cBhvr>
                                    </p:anim>
                                    <p:animRot by="21600000">
                                      <p:cBhvr>
                                        <p:cTn id="17" dur="1000" fill="hold">
                                          <p:stCondLst>
                                            <p:cond delay="0"/>
                                          </p:stCondLst>
                                        </p:cTn>
                                        <p:tgtEl>
                                          <p:spTgt spid="89091">
                                            <p:txEl>
                                              <p:pRg st="1" end="1"/>
                                            </p:txEl>
                                          </p:spTgt>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35" presetClass="entr" presetSubtype="0" fill="hold" nodeType="clickEffect">
                                  <p:stCondLst>
                                    <p:cond delay="0"/>
                                  </p:stCondLst>
                                  <p:childTnLst>
                                    <p:set>
                                      <p:cBhvr>
                                        <p:cTn id="21" dur="1" fill="hold">
                                          <p:stCondLst>
                                            <p:cond delay="0"/>
                                          </p:stCondLst>
                                        </p:cTn>
                                        <p:tgtEl>
                                          <p:spTgt spid="89092"/>
                                        </p:tgtEl>
                                        <p:attrNameLst>
                                          <p:attrName>style.visibility</p:attrName>
                                        </p:attrNameLst>
                                      </p:cBhvr>
                                      <p:to>
                                        <p:strVal val="visible"/>
                                      </p:to>
                                    </p:set>
                                    <p:animEffect transition="in" filter="fade">
                                      <p:cBhvr>
                                        <p:cTn id="22" dur="2000"/>
                                        <p:tgtEl>
                                          <p:spTgt spid="89092"/>
                                        </p:tgtEl>
                                      </p:cBhvr>
                                    </p:animEffect>
                                    <p:anim calcmode="lin" valueType="num">
                                      <p:cBhvr>
                                        <p:cTn id="23" dur="2000" fill="hold"/>
                                        <p:tgtEl>
                                          <p:spTgt spid="89092"/>
                                        </p:tgtEl>
                                        <p:attrNameLst>
                                          <p:attrName>style.rotation</p:attrName>
                                        </p:attrNameLst>
                                      </p:cBhvr>
                                      <p:tavLst>
                                        <p:tav tm="0">
                                          <p:val>
                                            <p:fltVal val="720"/>
                                          </p:val>
                                        </p:tav>
                                        <p:tav tm="100000">
                                          <p:val>
                                            <p:fltVal val="0"/>
                                          </p:val>
                                        </p:tav>
                                      </p:tavLst>
                                    </p:anim>
                                    <p:anim calcmode="lin" valueType="num">
                                      <p:cBhvr>
                                        <p:cTn id="24" dur="2000" fill="hold"/>
                                        <p:tgtEl>
                                          <p:spTgt spid="89092"/>
                                        </p:tgtEl>
                                        <p:attrNameLst>
                                          <p:attrName>ppt_h</p:attrName>
                                        </p:attrNameLst>
                                      </p:cBhvr>
                                      <p:tavLst>
                                        <p:tav tm="0">
                                          <p:val>
                                            <p:fltVal val="0"/>
                                          </p:val>
                                        </p:tav>
                                        <p:tav tm="100000">
                                          <p:val>
                                            <p:strVal val="#ppt_h"/>
                                          </p:val>
                                        </p:tav>
                                      </p:tavLst>
                                    </p:anim>
                                    <p:anim calcmode="lin" valueType="num">
                                      <p:cBhvr>
                                        <p:cTn id="25" dur="2000" fill="hold"/>
                                        <p:tgtEl>
                                          <p:spTgt spid="89092"/>
                                        </p:tgtEl>
                                        <p:attrNameLst>
                                          <p:attrName>ppt_w</p:attrName>
                                        </p:attrNameLst>
                                      </p:cBhvr>
                                      <p:tavLst>
                                        <p:tav tm="0">
                                          <p:val>
                                            <p:fltVal val="0"/>
                                          </p:val>
                                        </p:tav>
                                        <p:tav tm="100000">
                                          <p:val>
                                            <p:strVal val="#ppt_w"/>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ntr" presetSubtype="0" fill="hold" nodeType="clickEffect">
                                  <p:stCondLst>
                                    <p:cond delay="0"/>
                                  </p:stCondLst>
                                  <p:childTnLst>
                                    <p:set>
                                      <p:cBhvr>
                                        <p:cTn id="29" dur="1" fill="hold">
                                          <p:stCondLst>
                                            <p:cond delay="0"/>
                                          </p:stCondLst>
                                        </p:cTn>
                                        <p:tgtEl>
                                          <p:spTgt spid="89100"/>
                                        </p:tgtEl>
                                        <p:attrNameLst>
                                          <p:attrName>style.visibility</p:attrName>
                                        </p:attrNameLst>
                                      </p:cBhvr>
                                      <p:to>
                                        <p:strVal val="visible"/>
                                      </p:to>
                                    </p:set>
                                    <p:anim calcmode="lin" valueType="num">
                                      <p:cBhvr>
                                        <p:cTn id="30" dur="500" decel="50000" fill="hold">
                                          <p:stCondLst>
                                            <p:cond delay="0"/>
                                          </p:stCondLst>
                                        </p:cTn>
                                        <p:tgtEl>
                                          <p:spTgt spid="89100"/>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9100"/>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9100"/>
                                        </p:tgtEl>
                                        <p:attrNameLst>
                                          <p:attrName>ppt_w</p:attrName>
                                        </p:attrNameLst>
                                      </p:cBhvr>
                                      <p:tavLst>
                                        <p:tav tm="0">
                                          <p:val>
                                            <p:strVal val="#ppt_w*.05"/>
                                          </p:val>
                                        </p:tav>
                                        <p:tav tm="100000">
                                          <p:val>
                                            <p:strVal val="#ppt_w"/>
                                          </p:val>
                                        </p:tav>
                                      </p:tavLst>
                                    </p:anim>
                                    <p:anim calcmode="lin" valueType="num">
                                      <p:cBhvr>
                                        <p:cTn id="33" dur="1000" fill="hold"/>
                                        <p:tgtEl>
                                          <p:spTgt spid="89100"/>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9100"/>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9100"/>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9100"/>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910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5" presetClass="entr" presetSubtype="0" fill="hold" nodeType="clickEffect">
                                  <p:stCondLst>
                                    <p:cond delay="0"/>
                                  </p:stCondLst>
                                  <p:childTnLst>
                                    <p:set>
                                      <p:cBhvr>
                                        <p:cTn id="41" dur="1" fill="hold">
                                          <p:stCondLst>
                                            <p:cond delay="0"/>
                                          </p:stCondLst>
                                        </p:cTn>
                                        <p:tgtEl>
                                          <p:spTgt spid="89094"/>
                                        </p:tgtEl>
                                        <p:attrNameLst>
                                          <p:attrName>style.visibility</p:attrName>
                                        </p:attrNameLst>
                                      </p:cBhvr>
                                      <p:to>
                                        <p:strVal val="visible"/>
                                      </p:to>
                                    </p:set>
                                    <p:animEffect transition="in" filter="fade">
                                      <p:cBhvr>
                                        <p:cTn id="42" dur="2000"/>
                                        <p:tgtEl>
                                          <p:spTgt spid="89094"/>
                                        </p:tgtEl>
                                      </p:cBhvr>
                                    </p:animEffect>
                                    <p:anim calcmode="lin" valueType="num">
                                      <p:cBhvr>
                                        <p:cTn id="43" dur="2000" fill="hold"/>
                                        <p:tgtEl>
                                          <p:spTgt spid="89094"/>
                                        </p:tgtEl>
                                        <p:attrNameLst>
                                          <p:attrName>style.rotation</p:attrName>
                                        </p:attrNameLst>
                                      </p:cBhvr>
                                      <p:tavLst>
                                        <p:tav tm="0">
                                          <p:val>
                                            <p:fltVal val="720"/>
                                          </p:val>
                                        </p:tav>
                                        <p:tav tm="100000">
                                          <p:val>
                                            <p:fltVal val="0"/>
                                          </p:val>
                                        </p:tav>
                                      </p:tavLst>
                                    </p:anim>
                                    <p:anim calcmode="lin" valueType="num">
                                      <p:cBhvr>
                                        <p:cTn id="44" dur="2000" fill="hold"/>
                                        <p:tgtEl>
                                          <p:spTgt spid="89094"/>
                                        </p:tgtEl>
                                        <p:attrNameLst>
                                          <p:attrName>ppt_h</p:attrName>
                                        </p:attrNameLst>
                                      </p:cBhvr>
                                      <p:tavLst>
                                        <p:tav tm="0">
                                          <p:val>
                                            <p:fltVal val="0"/>
                                          </p:val>
                                        </p:tav>
                                        <p:tav tm="100000">
                                          <p:val>
                                            <p:strVal val="#ppt_h"/>
                                          </p:val>
                                        </p:tav>
                                      </p:tavLst>
                                    </p:anim>
                                    <p:anim calcmode="lin" valueType="num">
                                      <p:cBhvr>
                                        <p:cTn id="45" dur="2000" fill="hold"/>
                                        <p:tgtEl>
                                          <p:spTgt spid="89094"/>
                                        </p:tgtEl>
                                        <p:attrNameLst>
                                          <p:attrName>ppt_w</p:attrName>
                                        </p:attrNameLst>
                                      </p:cBhvr>
                                      <p:tavLst>
                                        <p:tav tm="0">
                                          <p:val>
                                            <p:fltVal val="0"/>
                                          </p:val>
                                        </p:tav>
                                        <p:tav tm="100000">
                                          <p:val>
                                            <p:strVal val="#ppt_w"/>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50" presetClass="entr" presetSubtype="0" decel="100000" fill="hold" nodeType="clickEffect">
                                  <p:stCondLst>
                                    <p:cond delay="0"/>
                                  </p:stCondLst>
                                  <p:childTnLst>
                                    <p:set>
                                      <p:cBhvr>
                                        <p:cTn id="49" dur="1" fill="hold">
                                          <p:stCondLst>
                                            <p:cond delay="0"/>
                                          </p:stCondLst>
                                        </p:cTn>
                                        <p:tgtEl>
                                          <p:spTgt spid="89103"/>
                                        </p:tgtEl>
                                        <p:attrNameLst>
                                          <p:attrName>style.visibility</p:attrName>
                                        </p:attrNameLst>
                                      </p:cBhvr>
                                      <p:to>
                                        <p:strVal val="visible"/>
                                      </p:to>
                                    </p:set>
                                    <p:anim calcmode="lin" valueType="num">
                                      <p:cBhvr>
                                        <p:cTn id="50" dur="1000" fill="hold"/>
                                        <p:tgtEl>
                                          <p:spTgt spid="89103"/>
                                        </p:tgtEl>
                                        <p:attrNameLst>
                                          <p:attrName>ppt_w</p:attrName>
                                        </p:attrNameLst>
                                      </p:cBhvr>
                                      <p:tavLst>
                                        <p:tav tm="0">
                                          <p:val>
                                            <p:strVal val="#ppt_w+.3"/>
                                          </p:val>
                                        </p:tav>
                                        <p:tav tm="100000">
                                          <p:val>
                                            <p:strVal val="#ppt_w"/>
                                          </p:val>
                                        </p:tav>
                                      </p:tavLst>
                                    </p:anim>
                                    <p:anim calcmode="lin" valueType="num">
                                      <p:cBhvr>
                                        <p:cTn id="51" dur="1000" fill="hold"/>
                                        <p:tgtEl>
                                          <p:spTgt spid="89103"/>
                                        </p:tgtEl>
                                        <p:attrNameLst>
                                          <p:attrName>ppt_h</p:attrName>
                                        </p:attrNameLst>
                                      </p:cBhvr>
                                      <p:tavLst>
                                        <p:tav tm="0">
                                          <p:val>
                                            <p:strVal val="#ppt_h"/>
                                          </p:val>
                                        </p:tav>
                                        <p:tav tm="100000">
                                          <p:val>
                                            <p:strVal val="#ppt_h"/>
                                          </p:val>
                                        </p:tav>
                                      </p:tavLst>
                                    </p:anim>
                                    <p:animEffect transition="in" filter="fade">
                                      <p:cBhvr>
                                        <p:cTn id="52" dur="1000"/>
                                        <p:tgtEl>
                                          <p:spTgt spid="8910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5" presetClass="entr" presetSubtype="0" fill="hold" nodeType="clickEffect">
                                  <p:stCondLst>
                                    <p:cond delay="0"/>
                                  </p:stCondLst>
                                  <p:childTnLst>
                                    <p:set>
                                      <p:cBhvr>
                                        <p:cTn id="56" dur="1" fill="hold">
                                          <p:stCondLst>
                                            <p:cond delay="0"/>
                                          </p:stCondLst>
                                        </p:cTn>
                                        <p:tgtEl>
                                          <p:spTgt spid="89104"/>
                                        </p:tgtEl>
                                        <p:attrNameLst>
                                          <p:attrName>style.visibility</p:attrName>
                                        </p:attrNameLst>
                                      </p:cBhvr>
                                      <p:to>
                                        <p:strVal val="visible"/>
                                      </p:to>
                                    </p:set>
                                    <p:anim calcmode="lin" valueType="num">
                                      <p:cBhvr>
                                        <p:cTn id="57" dur="1000" fill="hold"/>
                                        <p:tgtEl>
                                          <p:spTgt spid="89104"/>
                                        </p:tgtEl>
                                        <p:attrNameLst>
                                          <p:attrName>ppt_w</p:attrName>
                                        </p:attrNameLst>
                                      </p:cBhvr>
                                      <p:tavLst>
                                        <p:tav tm="0">
                                          <p:val>
                                            <p:fltVal val="0"/>
                                          </p:val>
                                        </p:tav>
                                        <p:tav tm="100000">
                                          <p:val>
                                            <p:strVal val="#ppt_w"/>
                                          </p:val>
                                        </p:tav>
                                      </p:tavLst>
                                    </p:anim>
                                    <p:anim calcmode="lin" valueType="num">
                                      <p:cBhvr>
                                        <p:cTn id="58" dur="1000" fill="hold"/>
                                        <p:tgtEl>
                                          <p:spTgt spid="89104"/>
                                        </p:tgtEl>
                                        <p:attrNameLst>
                                          <p:attrName>ppt_h</p:attrName>
                                        </p:attrNameLst>
                                      </p:cBhvr>
                                      <p:tavLst>
                                        <p:tav tm="0">
                                          <p:val>
                                            <p:fltVal val="0"/>
                                          </p:val>
                                        </p:tav>
                                        <p:tav tm="100000">
                                          <p:val>
                                            <p:strVal val="#ppt_h"/>
                                          </p:val>
                                        </p:tav>
                                      </p:tavLst>
                                    </p:anim>
                                    <p:anim calcmode="lin" valueType="num">
                                      <p:cBhvr>
                                        <p:cTn id="59" dur="1000" fill="hold"/>
                                        <p:tgtEl>
                                          <p:spTgt spid="8910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8910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36F755AE-A517-472D-B594-35BE90014583}" type="slidenum">
              <a:rPr lang="zh-CN" altLang="en-AU"/>
              <a:pPr/>
              <a:t>46</a:t>
            </a:fld>
            <a:endParaRPr lang="en-AU" altLang="zh-CN"/>
          </a:p>
        </p:txBody>
      </p:sp>
      <p:sp>
        <p:nvSpPr>
          <p:cNvPr id="160771" name="Rectangle 3"/>
          <p:cNvSpPr>
            <a:spLocks noGrp="1" noChangeArrowheads="1"/>
          </p:cNvSpPr>
          <p:nvPr>
            <p:ph type="body" idx="1"/>
          </p:nvPr>
        </p:nvSpPr>
        <p:spPr>
          <a:xfrm>
            <a:off x="457200" y="1124793"/>
            <a:ext cx="8229600" cy="5616575"/>
          </a:xfrm>
        </p:spPr>
        <p:txBody>
          <a:bodyPr/>
          <a:lstStyle/>
          <a:p>
            <a:pPr>
              <a:lnSpc>
                <a:spcPct val="110000"/>
              </a:lnSpc>
              <a:buFontTx/>
              <a:buNone/>
            </a:pPr>
            <a:r>
              <a:rPr lang="en-US" altLang="zh-CN" sz="2800" dirty="0">
                <a:ea typeface="宋体" charset="-122"/>
              </a:rPr>
              <a:t>b.</a:t>
            </a:r>
            <a:r>
              <a:rPr lang="zh-CN" altLang="en-US" sz="2800" dirty="0">
                <a:ea typeface="宋体" charset="-122"/>
              </a:rPr>
              <a:t>透过玻璃看触针：</a:t>
            </a:r>
          </a:p>
          <a:p>
            <a:pPr>
              <a:lnSpc>
                <a:spcPct val="110000"/>
              </a:lnSpc>
              <a:buFontTx/>
              <a:buNone/>
            </a:pPr>
            <a:r>
              <a:rPr lang="zh-CN" altLang="en-US" sz="2400" dirty="0">
                <a:ea typeface="宋体" charset="-122"/>
              </a:rPr>
              <a:t>	对于点接触型玻璃外壳二极管</a:t>
            </a:r>
            <a:r>
              <a:rPr lang="en-US" altLang="zh-CN" sz="2400" dirty="0">
                <a:ea typeface="宋体" charset="-122"/>
              </a:rPr>
              <a:t>,</a:t>
            </a:r>
            <a:r>
              <a:rPr lang="zh-CN" altLang="en-US" sz="2400" dirty="0">
                <a:ea typeface="宋体" charset="-122"/>
              </a:rPr>
              <a:t>如果标记已磨掉</a:t>
            </a:r>
            <a:r>
              <a:rPr lang="en-US" altLang="zh-CN" sz="2400" dirty="0">
                <a:ea typeface="宋体" charset="-122"/>
              </a:rPr>
              <a:t>,</a:t>
            </a:r>
            <a:r>
              <a:rPr lang="zh-CN" altLang="en-US" sz="2400" dirty="0">
                <a:ea typeface="宋体" charset="-122"/>
              </a:rPr>
              <a:t>则可将外壳上的漆层（黑色或白色）轻轻刮掉一点</a:t>
            </a:r>
            <a:r>
              <a:rPr lang="en-US" altLang="zh-CN" sz="2400" dirty="0">
                <a:ea typeface="宋体" charset="-122"/>
              </a:rPr>
              <a:t>,</a:t>
            </a:r>
            <a:r>
              <a:rPr lang="zh-CN" altLang="en-US" sz="2400" dirty="0">
                <a:ea typeface="宋体" charset="-122"/>
              </a:rPr>
              <a:t>透过玻璃看那头是金属触针</a:t>
            </a:r>
            <a:r>
              <a:rPr lang="en-US" altLang="zh-CN" sz="2400" dirty="0">
                <a:ea typeface="宋体" charset="-122"/>
              </a:rPr>
              <a:t>,</a:t>
            </a:r>
            <a:r>
              <a:rPr lang="zh-CN" altLang="en-US" sz="2400" dirty="0">
                <a:ea typeface="宋体" charset="-122"/>
              </a:rPr>
              <a:t>那头是</a:t>
            </a:r>
            <a:r>
              <a:rPr lang="en-US" altLang="zh-CN" sz="2400" dirty="0">
                <a:ea typeface="宋体" charset="-122"/>
              </a:rPr>
              <a:t>N</a:t>
            </a:r>
            <a:r>
              <a:rPr lang="zh-CN" altLang="en-US" sz="2400" dirty="0">
                <a:ea typeface="宋体" charset="-122"/>
              </a:rPr>
              <a:t>型锗片</a:t>
            </a:r>
            <a:r>
              <a:rPr lang="en-US" altLang="zh-CN" sz="2400" dirty="0">
                <a:ea typeface="宋体" charset="-122"/>
              </a:rPr>
              <a:t>.</a:t>
            </a:r>
            <a:r>
              <a:rPr lang="zh-CN" altLang="en-US" sz="2400" dirty="0">
                <a:ea typeface="宋体" charset="-122"/>
              </a:rPr>
              <a:t>有金属触针的那头就是正极</a:t>
            </a:r>
            <a:r>
              <a:rPr lang="zh-CN" altLang="en-AU" sz="2400" dirty="0">
                <a:ea typeface="宋体" charset="-122"/>
              </a:rPr>
              <a:t> </a:t>
            </a:r>
            <a:r>
              <a:rPr lang="en-AU" altLang="zh-CN" sz="2400" dirty="0">
                <a:ea typeface="宋体" charset="-122"/>
              </a:rPr>
              <a:t>.</a:t>
            </a:r>
          </a:p>
          <a:p>
            <a:pPr>
              <a:lnSpc>
                <a:spcPct val="110000"/>
              </a:lnSpc>
              <a:buFontTx/>
              <a:buNone/>
            </a:pPr>
            <a:r>
              <a:rPr lang="en-US" altLang="zh-CN" sz="2800" dirty="0">
                <a:ea typeface="宋体" charset="-122"/>
              </a:rPr>
              <a:t>c.</a:t>
            </a:r>
            <a:r>
              <a:rPr lang="zh-CN" altLang="en-US" sz="2800" dirty="0">
                <a:ea typeface="宋体" charset="-122"/>
              </a:rPr>
              <a:t>万用表测试</a:t>
            </a:r>
            <a:r>
              <a:rPr lang="en-US" altLang="zh-CN" sz="2800" dirty="0">
                <a:ea typeface="宋体" charset="-122"/>
              </a:rPr>
              <a:t>:</a:t>
            </a:r>
            <a:endParaRPr lang="en-AU" altLang="zh-CN" sz="2800" dirty="0">
              <a:ea typeface="宋体" charset="-122"/>
            </a:endParaRPr>
          </a:p>
          <a:p>
            <a:pPr>
              <a:lnSpc>
                <a:spcPct val="110000"/>
              </a:lnSpc>
              <a:buFontTx/>
              <a:buNone/>
            </a:pPr>
            <a:r>
              <a:rPr lang="zh-CN" altLang="en-AU" sz="2400" dirty="0">
                <a:ea typeface="宋体" charset="-122"/>
              </a:rPr>
              <a:t>	用万用表</a:t>
            </a:r>
            <a:r>
              <a:rPr lang="en-AU" altLang="zh-CN" sz="2400" dirty="0">
                <a:ea typeface="宋体" charset="-122"/>
              </a:rPr>
              <a:t>R*100</a:t>
            </a:r>
            <a:r>
              <a:rPr lang="zh-CN" altLang="en-AU" sz="2400" dirty="0">
                <a:ea typeface="宋体" charset="-122"/>
              </a:rPr>
              <a:t>或</a:t>
            </a:r>
            <a:r>
              <a:rPr lang="en-AU" altLang="zh-CN" sz="2400" dirty="0">
                <a:ea typeface="宋体" charset="-122"/>
              </a:rPr>
              <a:t>R*1K</a:t>
            </a:r>
            <a:r>
              <a:rPr lang="zh-CN" altLang="en-AU" sz="2400" dirty="0">
                <a:ea typeface="宋体" charset="-122"/>
              </a:rPr>
              <a:t>档</a:t>
            </a:r>
            <a:r>
              <a:rPr lang="en-AU" altLang="zh-CN" sz="2400" dirty="0">
                <a:ea typeface="宋体" charset="-122"/>
              </a:rPr>
              <a:t>,</a:t>
            </a:r>
            <a:r>
              <a:rPr lang="zh-CN" altLang="en-AU" sz="2400" dirty="0">
                <a:ea typeface="宋体" charset="-122"/>
              </a:rPr>
              <a:t>任意测量二极管的两根引线</a:t>
            </a:r>
            <a:r>
              <a:rPr lang="en-AU" altLang="zh-CN" sz="2400" dirty="0">
                <a:ea typeface="宋体" charset="-122"/>
              </a:rPr>
              <a:t>,</a:t>
            </a:r>
            <a:r>
              <a:rPr lang="zh-CN" altLang="en-AU" sz="2400" dirty="0">
                <a:ea typeface="宋体" charset="-122"/>
              </a:rPr>
              <a:t>如果量出的电阻只有几百欧姆（正向电阻）</a:t>
            </a:r>
            <a:r>
              <a:rPr lang="en-AU" altLang="zh-CN" sz="2400" dirty="0">
                <a:ea typeface="宋体" charset="-122"/>
              </a:rPr>
              <a:t>,</a:t>
            </a:r>
            <a:r>
              <a:rPr lang="zh-CN" altLang="en-AU" sz="2400" dirty="0">
                <a:ea typeface="宋体" charset="-122"/>
              </a:rPr>
              <a:t>则黑表笔（既万用表内电池正极）所接引线为正极</a:t>
            </a:r>
            <a:r>
              <a:rPr lang="en-AU" altLang="zh-CN" sz="2400" dirty="0">
                <a:ea typeface="宋体" charset="-122"/>
              </a:rPr>
              <a:t>,</a:t>
            </a:r>
            <a:r>
              <a:rPr lang="zh-CN" altLang="en-AU" sz="2400" dirty="0">
                <a:ea typeface="宋体" charset="-122"/>
              </a:rPr>
              <a:t>红表笔（既万用表内电源负极）所接引线为负极</a:t>
            </a:r>
            <a:r>
              <a:rPr lang="en-AU" altLang="zh-CN" sz="2400" dirty="0">
                <a:ea typeface="宋体" charset="-122"/>
              </a:rPr>
              <a:t>.</a:t>
            </a:r>
            <a:endParaRPr lang="zh-CN" altLang="en-AU" sz="2400" dirty="0">
              <a:ea typeface="宋体" charset="-122"/>
            </a:endParaRPr>
          </a:p>
        </p:txBody>
      </p:sp>
    </p:spTree>
    <p:extLst>
      <p:ext uri="{BB962C8B-B14F-4D97-AF65-F5344CB8AC3E}">
        <p14:creationId xmlns:p14="http://schemas.microsoft.com/office/powerpoint/2010/main" val="1100501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fade">
                                      <p:cBhvr>
                                        <p:cTn id="7" dur="800" decel="100000"/>
                                        <p:tgtEl>
                                          <p:spTgt spid="160771">
                                            <p:txEl>
                                              <p:pRg st="0" end="0"/>
                                            </p:txEl>
                                          </p:spTgt>
                                        </p:tgtEl>
                                      </p:cBhvr>
                                    </p:animEffect>
                                    <p:anim calcmode="lin" valueType="num">
                                      <p:cBhvr>
                                        <p:cTn id="8" dur="800" decel="100000" fill="hold"/>
                                        <p:tgtEl>
                                          <p:spTgt spid="16077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6077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6077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077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077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2" presetClass="entr" presetSubtype="0" fill="hold" nodeType="clickEffect">
                                  <p:stCondLst>
                                    <p:cond delay="0"/>
                                  </p:stCondLst>
                                  <p:childTnLst>
                                    <p:set>
                                      <p:cBhvr>
                                        <p:cTn id="16" dur="1" fill="hold">
                                          <p:stCondLst>
                                            <p:cond delay="0"/>
                                          </p:stCondLst>
                                        </p:cTn>
                                        <p:tgtEl>
                                          <p:spTgt spid="160771">
                                            <p:txEl>
                                              <p:pRg st="1" end="1"/>
                                            </p:txEl>
                                          </p:spTgt>
                                        </p:tgtEl>
                                        <p:attrNameLst>
                                          <p:attrName>style.visibility</p:attrName>
                                        </p:attrNameLst>
                                      </p:cBhvr>
                                      <p:to>
                                        <p:strVal val="visible"/>
                                      </p:to>
                                    </p:set>
                                    <p:animScale>
                                      <p:cBhvr>
                                        <p:cTn id="17" dur="1000" decel="50000" fill="hold">
                                          <p:stCondLst>
                                            <p:cond delay="0"/>
                                          </p:stCondLst>
                                        </p:cTn>
                                        <p:tgtEl>
                                          <p:spTgt spid="16077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60771">
                                            <p:txEl>
                                              <p:pRg st="1" end="1"/>
                                            </p:txEl>
                                          </p:spTgt>
                                        </p:tgtEl>
                                        <p:attrNameLst>
                                          <p:attrName>ppt_x</p:attrName>
                                          <p:attrName>ppt_y</p:attrName>
                                        </p:attrNameLst>
                                      </p:cBhvr>
                                    </p:animMotion>
                                    <p:animEffect transition="in" filter="fade">
                                      <p:cBhvr>
                                        <p:cTn id="19" dur="1000"/>
                                        <p:tgtEl>
                                          <p:spTgt spid="16077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60771">
                                            <p:txEl>
                                              <p:pRg st="2" end="2"/>
                                            </p:txEl>
                                          </p:spTgt>
                                        </p:tgtEl>
                                        <p:attrNameLst>
                                          <p:attrName>style.visibility</p:attrName>
                                        </p:attrNameLst>
                                      </p:cBhvr>
                                      <p:to>
                                        <p:strVal val="visible"/>
                                      </p:to>
                                    </p:set>
                                    <p:anim calcmode="lin" valueType="num">
                                      <p:cBhvr>
                                        <p:cTn id="24" dur="1000" fill="hold"/>
                                        <p:tgtEl>
                                          <p:spTgt spid="160771">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160771">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60771">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3" presetClass="entr" presetSubtype="0" fill="hold" nodeType="clickEffect">
                                  <p:stCondLst>
                                    <p:cond delay="0"/>
                                  </p:stCondLst>
                                  <p:childTnLst>
                                    <p:set>
                                      <p:cBhvr>
                                        <p:cTn id="30" dur="1" fill="hold">
                                          <p:stCondLst>
                                            <p:cond delay="0"/>
                                          </p:stCondLst>
                                        </p:cTn>
                                        <p:tgtEl>
                                          <p:spTgt spid="160771">
                                            <p:txEl>
                                              <p:pRg st="3" end="3"/>
                                            </p:txEl>
                                          </p:spTgt>
                                        </p:tgtEl>
                                        <p:attrNameLst>
                                          <p:attrName>style.visibility</p:attrName>
                                        </p:attrNameLst>
                                      </p:cBhvr>
                                      <p:to>
                                        <p:strVal val="visible"/>
                                      </p:to>
                                    </p:set>
                                    <p:animEffect transition="in" filter="fade">
                                      <p:cBhvr>
                                        <p:cTn id="31" dur="100"/>
                                        <p:tgtEl>
                                          <p:spTgt spid="160771">
                                            <p:txEl>
                                              <p:pRg st="3" end="3"/>
                                            </p:txEl>
                                          </p:spTgt>
                                        </p:tgtEl>
                                      </p:cBhvr>
                                    </p:animEffect>
                                    <p:anim calcmode="lin" valueType="num">
                                      <p:cBhvr>
                                        <p:cTn id="32" dur="400" fill="hold"/>
                                        <p:tgtEl>
                                          <p:spTgt spid="160771">
                                            <p:txEl>
                                              <p:pRg st="3" end="3"/>
                                            </p:txEl>
                                          </p:spTgt>
                                        </p:tgtEl>
                                        <p:attrNameLst>
                                          <p:attrName>ppt_x</p:attrName>
                                        </p:attrNameLst>
                                      </p:cBhvr>
                                      <p:tavLst>
                                        <p:tav tm="0">
                                          <p:val>
                                            <p:strVal val="#ppt_x"/>
                                          </p:val>
                                        </p:tav>
                                        <p:tav tm="100000">
                                          <p:val>
                                            <p:strVal val="#ppt_x"/>
                                          </p:val>
                                        </p:tav>
                                      </p:tavLst>
                                    </p:anim>
                                    <p:anim calcmode="lin" valueType="num">
                                      <p:cBhvr>
                                        <p:cTn id="33" dur="400" fill="hold"/>
                                        <p:tgtEl>
                                          <p:spTgt spid="160771">
                                            <p:txEl>
                                              <p:pRg st="3" end="3"/>
                                            </p:txEl>
                                          </p:spTgt>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160771">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160771">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198A8D5A-B55F-41C1-BB85-34206143D78D}" type="slidenum">
              <a:rPr lang="zh-CN" altLang="en-AU"/>
              <a:pPr/>
              <a:t>47</a:t>
            </a:fld>
            <a:endParaRPr lang="en-AU" altLang="zh-CN"/>
          </a:p>
        </p:txBody>
      </p:sp>
      <p:sp>
        <p:nvSpPr>
          <p:cNvPr id="165890" name="Rectangle 2"/>
          <p:cNvSpPr>
            <a:spLocks noGrp="1" noChangeArrowheads="1"/>
          </p:cNvSpPr>
          <p:nvPr>
            <p:ph type="title"/>
          </p:nvPr>
        </p:nvSpPr>
        <p:spPr>
          <a:xfrm>
            <a:off x="457200" y="292100"/>
            <a:ext cx="8229600" cy="904875"/>
          </a:xfrm>
        </p:spPr>
        <p:txBody>
          <a:bodyPr/>
          <a:lstStyle/>
          <a:p>
            <a:pPr algn="l"/>
            <a:r>
              <a:rPr lang="en-US" altLang="zh-CN" dirty="0">
                <a:ea typeface="宋体" charset="-122"/>
              </a:rPr>
              <a:t>7.</a:t>
            </a:r>
            <a:r>
              <a:rPr lang="zh-CN" altLang="en-US" dirty="0">
                <a:ea typeface="宋体" charset="-122"/>
              </a:rPr>
              <a:t>二极管检测</a:t>
            </a:r>
            <a:r>
              <a:rPr lang="en-US" altLang="zh-CN" dirty="0">
                <a:ea typeface="宋体" charset="-122"/>
              </a:rPr>
              <a:t>:</a:t>
            </a:r>
            <a:endParaRPr lang="en-AU" altLang="zh-CN" dirty="0">
              <a:ea typeface="宋体" charset="-122"/>
            </a:endParaRPr>
          </a:p>
        </p:txBody>
      </p:sp>
      <p:sp>
        <p:nvSpPr>
          <p:cNvPr id="165891" name="Rectangle 3"/>
          <p:cNvSpPr>
            <a:spLocks noGrp="1" noChangeArrowheads="1"/>
          </p:cNvSpPr>
          <p:nvPr>
            <p:ph type="body" idx="1"/>
          </p:nvPr>
        </p:nvSpPr>
        <p:spPr>
          <a:xfrm>
            <a:off x="457200" y="1196975"/>
            <a:ext cx="8229600" cy="4822825"/>
          </a:xfrm>
        </p:spPr>
        <p:txBody>
          <a:bodyPr/>
          <a:lstStyle/>
          <a:p>
            <a:endParaRPr lang="zh-CN" altLang="en-US" dirty="0">
              <a:ea typeface="宋体" charset="-122"/>
            </a:endParaRPr>
          </a:p>
          <a:p>
            <a:pPr>
              <a:lnSpc>
                <a:spcPct val="110000"/>
              </a:lnSpc>
            </a:pPr>
            <a:r>
              <a:rPr lang="zh-CN" altLang="en-US" dirty="0">
                <a:ea typeface="宋体" charset="-122"/>
              </a:rPr>
              <a:t>用万用表</a:t>
            </a:r>
            <a:r>
              <a:rPr lang="en-US" altLang="zh-CN" dirty="0">
                <a:ea typeface="宋体" charset="-122"/>
              </a:rPr>
              <a:t>R*10K</a:t>
            </a:r>
            <a:r>
              <a:rPr lang="zh-CN" altLang="en-US" dirty="0">
                <a:ea typeface="宋体" charset="-122"/>
              </a:rPr>
              <a:t>档测正</a:t>
            </a:r>
            <a:r>
              <a:rPr lang="en-US" altLang="zh-CN" dirty="0">
                <a:ea typeface="宋体" charset="-122"/>
              </a:rPr>
              <a:t>,</a:t>
            </a:r>
            <a:r>
              <a:rPr lang="zh-CN" altLang="en-US" dirty="0">
                <a:ea typeface="宋体" charset="-122"/>
              </a:rPr>
              <a:t>反向电阻</a:t>
            </a:r>
            <a:r>
              <a:rPr lang="en-US" altLang="zh-CN" dirty="0">
                <a:ea typeface="宋体" charset="-122"/>
              </a:rPr>
              <a:t>,</a:t>
            </a:r>
            <a:r>
              <a:rPr lang="zh-CN" altLang="en-US" dirty="0">
                <a:ea typeface="宋体" charset="-122"/>
              </a:rPr>
              <a:t>一般正向电阻小于</a:t>
            </a:r>
            <a:r>
              <a:rPr lang="en-US" altLang="zh-CN" dirty="0">
                <a:ea typeface="宋体" charset="-122"/>
              </a:rPr>
              <a:t>30K,</a:t>
            </a:r>
            <a:r>
              <a:rPr lang="zh-CN" altLang="en-US" dirty="0">
                <a:ea typeface="宋体" charset="-122"/>
              </a:rPr>
              <a:t>反向电阻大于</a:t>
            </a:r>
            <a:r>
              <a:rPr lang="en-US" altLang="zh-CN" dirty="0">
                <a:ea typeface="宋体" charset="-122"/>
              </a:rPr>
              <a:t>1M.</a:t>
            </a:r>
            <a:r>
              <a:rPr lang="zh-CN" altLang="en-US" dirty="0">
                <a:ea typeface="宋体" charset="-122"/>
              </a:rPr>
              <a:t>若正、反向电阻均为零</a:t>
            </a:r>
            <a:r>
              <a:rPr lang="en-US" altLang="zh-CN" dirty="0">
                <a:ea typeface="宋体" charset="-122"/>
              </a:rPr>
              <a:t>,</a:t>
            </a:r>
            <a:r>
              <a:rPr lang="zh-CN" altLang="en-US" dirty="0">
                <a:ea typeface="宋体" charset="-122"/>
              </a:rPr>
              <a:t>说明内部击穿短路</a:t>
            </a:r>
            <a:r>
              <a:rPr lang="en-US" altLang="zh-CN" dirty="0">
                <a:ea typeface="宋体" charset="-122"/>
              </a:rPr>
              <a:t>.</a:t>
            </a:r>
            <a:r>
              <a:rPr lang="zh-CN" altLang="en-US" dirty="0">
                <a:ea typeface="宋体" charset="-122"/>
              </a:rPr>
              <a:t>若正、反电阻均为无穷大</a:t>
            </a:r>
            <a:r>
              <a:rPr lang="en-US" altLang="zh-CN" dirty="0">
                <a:ea typeface="宋体" charset="-122"/>
              </a:rPr>
              <a:t>,</a:t>
            </a:r>
            <a:r>
              <a:rPr lang="zh-CN" altLang="en-US" dirty="0">
                <a:ea typeface="宋体" charset="-122"/>
              </a:rPr>
              <a:t>说明内部开路</a:t>
            </a:r>
            <a:r>
              <a:rPr lang="en-US" altLang="zh-CN" dirty="0">
                <a:ea typeface="宋体" charset="-122"/>
              </a:rPr>
              <a:t>.</a:t>
            </a:r>
            <a:endParaRPr lang="zh-CN" altLang="en-AU" dirty="0">
              <a:ea typeface="宋体" charset="-122"/>
            </a:endParaRPr>
          </a:p>
        </p:txBody>
      </p:sp>
    </p:spTree>
    <p:extLst>
      <p:ext uri="{BB962C8B-B14F-4D97-AF65-F5344CB8AC3E}">
        <p14:creationId xmlns:p14="http://schemas.microsoft.com/office/powerpoint/2010/main" val="924171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65891">
                                            <p:txEl>
                                              <p:pRg st="1" end="1"/>
                                            </p:txEl>
                                          </p:spTgt>
                                        </p:tgtEl>
                                        <p:attrNameLst>
                                          <p:attrName>style.visibility</p:attrName>
                                        </p:attrNameLst>
                                      </p:cBhvr>
                                      <p:to>
                                        <p:strVal val="visible"/>
                                      </p:to>
                                    </p:set>
                                    <p:anim calcmode="lin" valueType="num">
                                      <p:cBhvr>
                                        <p:cTn id="7" dur="500" fill="hold"/>
                                        <p:tgtEl>
                                          <p:spTgt spid="16589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5891">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16589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589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5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21A8F6B5-9E93-4BAC-AE13-51F36C289AE9}" type="slidenum">
              <a:rPr lang="zh-CN" altLang="en-AU"/>
              <a:pPr/>
              <a:t>48</a:t>
            </a:fld>
            <a:endParaRPr lang="en-AU" altLang="zh-CN"/>
          </a:p>
        </p:txBody>
      </p:sp>
      <p:sp>
        <p:nvSpPr>
          <p:cNvPr id="141315" name="Rectangle 3"/>
          <p:cNvSpPr>
            <a:spLocks noGrp="1" noChangeArrowheads="1"/>
          </p:cNvSpPr>
          <p:nvPr>
            <p:ph type="body" idx="1"/>
          </p:nvPr>
        </p:nvSpPr>
        <p:spPr/>
        <p:txBody>
          <a:bodyPr/>
          <a:lstStyle/>
          <a:p>
            <a:pPr algn="ctr">
              <a:buFontTx/>
              <a:buNone/>
            </a:pPr>
            <a:r>
              <a:rPr lang="zh-CN" altLang="en-US" sz="8000">
                <a:ea typeface="宋体" charset="-122"/>
              </a:rPr>
              <a:t>三 极 管</a:t>
            </a:r>
            <a:endParaRPr lang="zh-CN" altLang="en-AU" sz="8000">
              <a:ea typeface="宋体" charset="-122"/>
            </a:endParaRPr>
          </a:p>
        </p:txBody>
      </p:sp>
    </p:spTree>
    <p:extLst>
      <p:ext uri="{BB962C8B-B14F-4D97-AF65-F5344CB8AC3E}">
        <p14:creationId xmlns:p14="http://schemas.microsoft.com/office/powerpoint/2010/main" val="2279849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fade">
                                      <p:cBhvr>
                                        <p:cTn id="7" dur="770" decel="100000"/>
                                        <p:tgtEl>
                                          <p:spTgt spid="141315">
                                            <p:txEl>
                                              <p:pRg st="0" end="0"/>
                                            </p:txEl>
                                          </p:spTgt>
                                        </p:tgtEl>
                                      </p:cBhvr>
                                    </p:animEffect>
                                    <p:animScale>
                                      <p:cBhvr>
                                        <p:cTn id="8" dur="770" decel="100000"/>
                                        <p:tgtEl>
                                          <p:spTgt spid="141315">
                                            <p:txEl>
                                              <p:pRg st="0" end="0"/>
                                            </p:txEl>
                                          </p:spTgt>
                                        </p:tgtEl>
                                      </p:cBhvr>
                                      <p:from x="10000" y="10000"/>
                                      <p:to x="200000" y="450000"/>
                                    </p:animScale>
                                    <p:animScale>
                                      <p:cBhvr>
                                        <p:cTn id="9" dur="1230" accel="100000" fill="hold">
                                          <p:stCondLst>
                                            <p:cond delay="770"/>
                                          </p:stCondLst>
                                        </p:cTn>
                                        <p:tgtEl>
                                          <p:spTgt spid="141315">
                                            <p:txEl>
                                              <p:pRg st="0" end="0"/>
                                            </p:txEl>
                                          </p:spTgt>
                                        </p:tgtEl>
                                      </p:cBhvr>
                                      <p:from x="200000" y="450000"/>
                                      <p:to x="100000" y="100000"/>
                                    </p:animScale>
                                    <p:set>
                                      <p:cBhvr>
                                        <p:cTn id="10" dur="770" fill="hold"/>
                                        <p:tgtEl>
                                          <p:spTgt spid="141315">
                                            <p:txEl>
                                              <p:pRg st="0" end="0"/>
                                            </p:txEl>
                                          </p:spTgt>
                                        </p:tgtEl>
                                        <p:attrNameLst>
                                          <p:attrName>ppt_x</p:attrName>
                                        </p:attrNameLst>
                                      </p:cBhvr>
                                      <p:to>
                                        <p:strVal val="(0.5)"/>
                                      </p:to>
                                    </p:set>
                                    <p:anim from="(0.5)" to="(#ppt_x)" calcmode="lin" valueType="num">
                                      <p:cBhvr>
                                        <p:cTn id="11" dur="1230" accel="100000" fill="hold">
                                          <p:stCondLst>
                                            <p:cond delay="770"/>
                                          </p:stCondLst>
                                        </p:cTn>
                                        <p:tgtEl>
                                          <p:spTgt spid="141315">
                                            <p:txEl>
                                              <p:pRg st="0" end="0"/>
                                            </p:txEl>
                                          </p:spTgt>
                                        </p:tgtEl>
                                        <p:attrNameLst>
                                          <p:attrName>ppt_x</p:attrName>
                                        </p:attrNameLst>
                                      </p:cBhvr>
                                    </p:anim>
                                    <p:set>
                                      <p:cBhvr>
                                        <p:cTn id="12" dur="770" fill="hold"/>
                                        <p:tgtEl>
                                          <p:spTgt spid="14131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41315">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175551C8-153F-4440-8284-02D65EEE99FF}" type="slidenum">
              <a:rPr lang="zh-CN" altLang="en-AU"/>
              <a:pPr/>
              <a:t>49</a:t>
            </a:fld>
            <a:endParaRPr lang="en-AU" altLang="zh-CN"/>
          </a:p>
        </p:txBody>
      </p:sp>
      <p:sp>
        <p:nvSpPr>
          <p:cNvPr id="92163" name="Rectangle 3"/>
          <p:cNvSpPr>
            <a:spLocks noGrp="1" noChangeArrowheads="1"/>
          </p:cNvSpPr>
          <p:nvPr>
            <p:ph type="body" idx="1"/>
          </p:nvPr>
        </p:nvSpPr>
        <p:spPr>
          <a:xfrm>
            <a:off x="395536" y="332656"/>
            <a:ext cx="8229600" cy="5327650"/>
          </a:xfrm>
        </p:spPr>
        <p:txBody>
          <a:bodyPr/>
          <a:lstStyle/>
          <a:p>
            <a:pPr>
              <a:buFontTx/>
              <a:buNone/>
            </a:pPr>
            <a:r>
              <a:rPr lang="en-US" altLang="zh-CN" sz="4400" dirty="0">
                <a:ea typeface="宋体" charset="-122"/>
              </a:rPr>
              <a:t>1.</a:t>
            </a:r>
            <a:r>
              <a:rPr lang="zh-CN" altLang="en-US" sz="4400" dirty="0">
                <a:ea typeface="宋体" charset="-122"/>
              </a:rPr>
              <a:t>概念</a:t>
            </a:r>
            <a:r>
              <a:rPr lang="en-US" altLang="zh-CN" sz="4400" dirty="0">
                <a:ea typeface="宋体" charset="-122"/>
              </a:rPr>
              <a:t>:</a:t>
            </a:r>
          </a:p>
          <a:p>
            <a:pPr>
              <a:lnSpc>
                <a:spcPct val="120000"/>
              </a:lnSpc>
              <a:buFontTx/>
              <a:buNone/>
            </a:pPr>
            <a:r>
              <a:rPr lang="zh-CN" altLang="en-US" dirty="0">
                <a:ea typeface="宋体" charset="-122"/>
              </a:rPr>
              <a:t>		半导体三极管也称双极型晶体管</a:t>
            </a:r>
            <a:r>
              <a:rPr lang="en-US" altLang="zh-CN" dirty="0">
                <a:ea typeface="宋体" charset="-122"/>
              </a:rPr>
              <a:t>,</a:t>
            </a:r>
            <a:r>
              <a:rPr lang="zh-CN" altLang="en-US" dirty="0">
                <a:ea typeface="宋体" charset="-122"/>
              </a:rPr>
              <a:t>晶体三极管</a:t>
            </a:r>
            <a:r>
              <a:rPr lang="en-US" altLang="zh-CN" dirty="0">
                <a:ea typeface="宋体" charset="-122"/>
              </a:rPr>
              <a:t>,</a:t>
            </a:r>
            <a:r>
              <a:rPr lang="zh-CN" altLang="en-US" dirty="0">
                <a:ea typeface="宋体" charset="-122"/>
              </a:rPr>
              <a:t>简称三极管</a:t>
            </a:r>
            <a:r>
              <a:rPr lang="en-US" altLang="zh-CN" dirty="0">
                <a:ea typeface="宋体" charset="-122"/>
              </a:rPr>
              <a:t>,</a:t>
            </a:r>
            <a:r>
              <a:rPr lang="zh-CN" altLang="en-US" dirty="0">
                <a:ea typeface="宋体" charset="-122"/>
              </a:rPr>
              <a:t>是一种电流控制电流的半导体器件</a:t>
            </a:r>
            <a:r>
              <a:rPr lang="en-US" altLang="zh-CN" dirty="0">
                <a:ea typeface="宋体" charset="-122"/>
              </a:rPr>
              <a:t>.</a:t>
            </a:r>
            <a:r>
              <a:rPr lang="zh-CN" altLang="en-US" dirty="0">
                <a:ea typeface="宋体" charset="-122"/>
              </a:rPr>
              <a:t> </a:t>
            </a:r>
            <a:r>
              <a:rPr lang="en-US" altLang="zh-CN" dirty="0">
                <a:ea typeface="宋体" charset="-122"/>
              </a:rPr>
              <a:t>	</a:t>
            </a:r>
          </a:p>
          <a:p>
            <a:pPr>
              <a:lnSpc>
                <a:spcPct val="120000"/>
              </a:lnSpc>
              <a:buFontTx/>
              <a:buNone/>
            </a:pPr>
            <a:endParaRPr lang="en-US" altLang="zh-CN" dirty="0">
              <a:ea typeface="宋体" charset="-122"/>
            </a:endParaRPr>
          </a:p>
          <a:p>
            <a:pPr>
              <a:lnSpc>
                <a:spcPct val="120000"/>
              </a:lnSpc>
              <a:buFontTx/>
              <a:buNone/>
            </a:pPr>
            <a:r>
              <a:rPr lang="zh-CN" altLang="en-US" dirty="0">
                <a:ea typeface="宋体" charset="-122"/>
              </a:rPr>
              <a:t>	作用</a:t>
            </a:r>
            <a:r>
              <a:rPr lang="en-US" altLang="zh-CN" dirty="0">
                <a:ea typeface="宋体" charset="-122"/>
              </a:rPr>
              <a:t>:</a:t>
            </a:r>
          </a:p>
          <a:p>
            <a:pPr>
              <a:lnSpc>
                <a:spcPct val="120000"/>
              </a:lnSpc>
              <a:buFontTx/>
              <a:buNone/>
            </a:pPr>
            <a:r>
              <a:rPr lang="zh-CN" altLang="en-US" dirty="0">
                <a:ea typeface="宋体" charset="-122"/>
              </a:rPr>
              <a:t>		把微弱信号放大成辐值较大的电信号</a:t>
            </a:r>
            <a:r>
              <a:rPr lang="en-US" altLang="zh-CN" dirty="0">
                <a:ea typeface="宋体" charset="-122"/>
              </a:rPr>
              <a:t>, </a:t>
            </a:r>
            <a:r>
              <a:rPr lang="zh-CN" altLang="en-US" dirty="0">
                <a:ea typeface="宋体" charset="-122"/>
              </a:rPr>
              <a:t>也用作无触点开关</a:t>
            </a:r>
            <a:r>
              <a:rPr lang="zh-CN" altLang="en-AU" dirty="0">
                <a:ea typeface="宋体" charset="-122"/>
              </a:rPr>
              <a:t> </a:t>
            </a:r>
            <a:r>
              <a:rPr lang="en-AU" altLang="zh-CN" dirty="0">
                <a:ea typeface="宋体" charset="-122"/>
              </a:rPr>
              <a:t>.</a:t>
            </a:r>
          </a:p>
        </p:txBody>
      </p:sp>
    </p:spTree>
    <p:extLst>
      <p:ext uri="{BB962C8B-B14F-4D97-AF65-F5344CB8AC3E}">
        <p14:creationId xmlns:p14="http://schemas.microsoft.com/office/powerpoint/2010/main" val="884327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92163">
                                            <p:txEl>
                                              <p:pRg st="1" end="1"/>
                                            </p:txEl>
                                          </p:spTgt>
                                        </p:tgtEl>
                                        <p:attrNameLst>
                                          <p:attrName>style.visibility</p:attrName>
                                        </p:attrNameLst>
                                      </p:cBhvr>
                                      <p:to>
                                        <p:strVal val="visible"/>
                                      </p:to>
                                    </p:set>
                                    <p:set>
                                      <p:cBhvr>
                                        <p:cTn id="7" dur="455" fill="hold">
                                          <p:stCondLst>
                                            <p:cond delay="0"/>
                                          </p:stCondLst>
                                        </p:cTn>
                                        <p:tgtEl>
                                          <p:spTgt spid="92163">
                                            <p:txEl>
                                              <p:pRg st="1" end="1"/>
                                            </p:txEl>
                                          </p:spTgt>
                                        </p:tgtEl>
                                        <p:attrNameLst>
                                          <p:attrName>style.rotation</p:attrName>
                                        </p:attrNameLst>
                                      </p:cBhvr>
                                      <p:to>
                                        <p:strVal val="-45.0"/>
                                      </p:to>
                                    </p:set>
                                    <p:anim calcmode="lin" valueType="num">
                                      <p:cBhvr>
                                        <p:cTn id="8" dur="455" fill="hold">
                                          <p:stCondLst>
                                            <p:cond delay="455"/>
                                          </p:stCondLst>
                                        </p:cTn>
                                        <p:tgtEl>
                                          <p:spTgt spid="9216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2163">
                                            <p:txEl>
                                              <p:pRg st="1" end="1"/>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216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216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0" presetClass="entr" presetSubtype="0" fill="hold" nodeType="clickEffect">
                                  <p:stCondLst>
                                    <p:cond delay="0"/>
                                  </p:stCondLst>
                                  <p:childTnLst>
                                    <p:set>
                                      <p:cBhvr>
                                        <p:cTn id="15" dur="1" fill="hold">
                                          <p:stCondLst>
                                            <p:cond delay="0"/>
                                          </p:stCondLst>
                                        </p:cTn>
                                        <p:tgtEl>
                                          <p:spTgt spid="92163">
                                            <p:txEl>
                                              <p:pRg st="3" end="3"/>
                                            </p:txEl>
                                          </p:spTgt>
                                        </p:tgtEl>
                                        <p:attrNameLst>
                                          <p:attrName>style.visibility</p:attrName>
                                        </p:attrNameLst>
                                      </p:cBhvr>
                                      <p:to>
                                        <p:strVal val="visible"/>
                                      </p:to>
                                    </p:set>
                                    <p:animEffect transition="in" filter="fade">
                                      <p:cBhvr>
                                        <p:cTn id="16" dur="800" decel="100000"/>
                                        <p:tgtEl>
                                          <p:spTgt spid="92163">
                                            <p:txEl>
                                              <p:pRg st="3" end="3"/>
                                            </p:txEl>
                                          </p:spTgt>
                                        </p:tgtEl>
                                      </p:cBhvr>
                                    </p:animEffect>
                                    <p:anim calcmode="lin" valueType="num">
                                      <p:cBhvr>
                                        <p:cTn id="17" dur="800" decel="100000" fill="hold"/>
                                        <p:tgtEl>
                                          <p:spTgt spid="92163">
                                            <p:txEl>
                                              <p:pRg st="3" end="3"/>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92163">
                                            <p:txEl>
                                              <p:pRg st="3" end="3"/>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92163">
                                            <p:txEl>
                                              <p:pRg st="3" end="3"/>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92163">
                                            <p:txEl>
                                              <p:pRg st="3" end="3"/>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9216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2" presetClass="entr" presetSubtype="0" fill="hold" nodeType="clickEffect">
                                  <p:stCondLst>
                                    <p:cond delay="0"/>
                                  </p:stCondLst>
                                  <p:childTnLst>
                                    <p:set>
                                      <p:cBhvr>
                                        <p:cTn id="25" dur="1" fill="hold">
                                          <p:stCondLst>
                                            <p:cond delay="0"/>
                                          </p:stCondLst>
                                        </p:cTn>
                                        <p:tgtEl>
                                          <p:spTgt spid="92163">
                                            <p:txEl>
                                              <p:pRg st="4" end="4"/>
                                            </p:txEl>
                                          </p:spTgt>
                                        </p:tgtEl>
                                        <p:attrNameLst>
                                          <p:attrName>style.visibility</p:attrName>
                                        </p:attrNameLst>
                                      </p:cBhvr>
                                      <p:to>
                                        <p:strVal val="visible"/>
                                      </p:to>
                                    </p:set>
                                    <p:animScale>
                                      <p:cBhvr>
                                        <p:cTn id="26" dur="1000" decel="50000" fill="hold">
                                          <p:stCondLst>
                                            <p:cond delay="0"/>
                                          </p:stCondLst>
                                        </p:cTn>
                                        <p:tgtEl>
                                          <p:spTgt spid="9216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92163">
                                            <p:txEl>
                                              <p:pRg st="4" end="4"/>
                                            </p:txEl>
                                          </p:spTgt>
                                        </p:tgtEl>
                                        <p:attrNameLst>
                                          <p:attrName>ppt_x</p:attrName>
                                          <p:attrName>ppt_y</p:attrName>
                                        </p:attrNameLst>
                                      </p:cBhvr>
                                    </p:animMotion>
                                    <p:animEffect transition="in" filter="fade">
                                      <p:cBhvr>
                                        <p:cTn id="28" dur="1000"/>
                                        <p:tgtEl>
                                          <p:spTgt spid="92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F7409029-B69C-4BB1-B928-AE1FD706BE8C}" type="slidenum">
              <a:rPr lang="zh-CN" altLang="en-AU"/>
              <a:pPr/>
              <a:t>5</a:t>
            </a:fld>
            <a:endParaRPr lang="en-AU" altLang="zh-CN"/>
          </a:p>
        </p:txBody>
      </p:sp>
      <p:sp>
        <p:nvSpPr>
          <p:cNvPr id="40966" name="Rectangle 6"/>
          <p:cNvSpPr>
            <a:spLocks noGrp="1" noChangeArrowheads="1"/>
          </p:cNvSpPr>
          <p:nvPr>
            <p:ph type="body" idx="1"/>
          </p:nvPr>
        </p:nvSpPr>
        <p:spPr>
          <a:xfrm>
            <a:off x="179388" y="475580"/>
            <a:ext cx="8785225" cy="5473700"/>
          </a:xfrm>
        </p:spPr>
        <p:txBody>
          <a:bodyPr/>
          <a:lstStyle/>
          <a:p>
            <a:pPr>
              <a:lnSpc>
                <a:spcPct val="80000"/>
              </a:lnSpc>
              <a:buFontTx/>
              <a:buNone/>
            </a:pPr>
            <a:r>
              <a:rPr lang="en-US" altLang="zh-CN" sz="4400" dirty="0">
                <a:ea typeface="宋体" charset="-122"/>
              </a:rPr>
              <a:t>2.</a:t>
            </a:r>
            <a:r>
              <a:rPr lang="zh-CN" altLang="en-US" sz="4400" dirty="0">
                <a:ea typeface="宋体" charset="-122"/>
              </a:rPr>
              <a:t>电阻的分类</a:t>
            </a:r>
            <a:r>
              <a:rPr lang="en-US" altLang="zh-CN" sz="4400" dirty="0">
                <a:ea typeface="宋体" charset="-122"/>
              </a:rPr>
              <a:t>:</a:t>
            </a:r>
          </a:p>
          <a:p>
            <a:pPr>
              <a:lnSpc>
                <a:spcPct val="110000"/>
              </a:lnSpc>
              <a:buFontTx/>
              <a:buNone/>
            </a:pPr>
            <a:r>
              <a:rPr lang="en-US" altLang="zh-CN" dirty="0">
                <a:ea typeface="標楷體" pitchFamily="65" charset="-120"/>
              </a:rPr>
              <a:t>a.</a:t>
            </a:r>
            <a:r>
              <a:rPr lang="zh-TW" altLang="en-US" dirty="0">
                <a:ea typeface="標楷體" pitchFamily="65" charset="-120"/>
              </a:rPr>
              <a:t>按阻</a:t>
            </a:r>
            <a:r>
              <a:rPr lang="zh-CN" altLang="en-US" dirty="0">
                <a:ea typeface="標楷體" pitchFamily="65" charset="-120"/>
              </a:rPr>
              <a:t>值</a:t>
            </a:r>
            <a:r>
              <a:rPr lang="zh-TW" altLang="en-US" dirty="0">
                <a:ea typeface="標楷體" pitchFamily="65" charset="-120"/>
              </a:rPr>
              <a:t>特性</a:t>
            </a:r>
            <a:r>
              <a:rPr lang="en-US" altLang="zh-CN" dirty="0">
                <a:ea typeface="標楷體" pitchFamily="65" charset="-120"/>
              </a:rPr>
              <a:t>:</a:t>
            </a:r>
            <a:r>
              <a:rPr lang="zh-CN" altLang="en-US" sz="2800" dirty="0">
                <a:ea typeface="宋体" charset="-122"/>
              </a:rPr>
              <a:t>固定电阻、可调电阻、特种电阻</a:t>
            </a:r>
            <a:r>
              <a:rPr lang="en-US" altLang="zh-CN" sz="2800" dirty="0">
                <a:ea typeface="宋体" charset="-122"/>
              </a:rPr>
              <a:t>(</a:t>
            </a:r>
            <a:r>
              <a:rPr lang="zh-CN" altLang="en-US" sz="2800" dirty="0">
                <a:ea typeface="宋体" charset="-122"/>
              </a:rPr>
              <a:t>敏感		     电阻</a:t>
            </a:r>
            <a:r>
              <a:rPr lang="en-US" altLang="zh-CN" sz="2800" dirty="0">
                <a:ea typeface="宋体" charset="-122"/>
              </a:rPr>
              <a:t>)</a:t>
            </a:r>
            <a:r>
              <a:rPr lang="en-AU" altLang="zh-CN" sz="2800" dirty="0">
                <a:ea typeface="宋体" charset="-122"/>
              </a:rPr>
              <a:t> .</a:t>
            </a:r>
          </a:p>
          <a:p>
            <a:pPr>
              <a:lnSpc>
                <a:spcPct val="110000"/>
              </a:lnSpc>
              <a:buFontTx/>
              <a:buNone/>
            </a:pPr>
            <a:r>
              <a:rPr lang="zh-TW" altLang="zh-CN" sz="2400" dirty="0">
                <a:ea typeface="標楷體" pitchFamily="65" charset="-120"/>
              </a:rPr>
              <a:t> </a:t>
            </a:r>
            <a:r>
              <a:rPr lang="zh-TW" altLang="en-US" sz="2400" dirty="0">
                <a:ea typeface="標楷體" pitchFamily="65" charset="-120"/>
              </a:rPr>
              <a:t> </a:t>
            </a:r>
            <a:r>
              <a:rPr lang="zh-CN" altLang="en-US" sz="2400" dirty="0">
                <a:ea typeface="標楷體" pitchFamily="65" charset="-120"/>
              </a:rPr>
              <a:t> 		</a:t>
            </a:r>
            <a:r>
              <a:rPr lang="zh-TW" altLang="en-US" sz="2800" dirty="0">
                <a:ea typeface="標楷體" pitchFamily="65" charset="-120"/>
              </a:rPr>
              <a:t>不能调节的</a:t>
            </a:r>
            <a:r>
              <a:rPr lang="en-US" altLang="zh-CN" sz="2800" dirty="0">
                <a:ea typeface="標楷體" pitchFamily="65" charset="-120"/>
              </a:rPr>
              <a:t>,</a:t>
            </a:r>
            <a:r>
              <a:rPr lang="zh-TW" altLang="en-US" sz="2800" dirty="0">
                <a:ea typeface="標楷體" pitchFamily="65" charset="-120"/>
              </a:rPr>
              <a:t>我们称之为</a:t>
            </a:r>
            <a:r>
              <a:rPr lang="zh-TW" altLang="en-US" sz="2800" dirty="0">
                <a:solidFill>
                  <a:srgbClr val="FF0066"/>
                </a:solidFill>
                <a:ea typeface="標楷體" pitchFamily="65" charset="-120"/>
              </a:rPr>
              <a:t>固定电阻</a:t>
            </a:r>
            <a:r>
              <a:rPr lang="en-US" altLang="zh-CN" sz="2800" dirty="0">
                <a:ea typeface="標楷體" pitchFamily="65" charset="-120"/>
              </a:rPr>
              <a:t>,</a:t>
            </a:r>
            <a:r>
              <a:rPr lang="zh-TW" altLang="en-US" sz="2800" dirty="0">
                <a:ea typeface="標楷體" pitchFamily="65" charset="-120"/>
              </a:rPr>
              <a:t>而可以调节的</a:t>
            </a:r>
            <a:r>
              <a:rPr lang="en-US" altLang="zh-CN" sz="2800" dirty="0">
                <a:ea typeface="標楷體" pitchFamily="65" charset="-120"/>
              </a:rPr>
              <a:t>,</a:t>
            </a:r>
            <a:r>
              <a:rPr lang="zh-TW" altLang="en-US" sz="2800" dirty="0">
                <a:ea typeface="標楷體" pitchFamily="65" charset="-120"/>
              </a:rPr>
              <a:t>我们称之为</a:t>
            </a:r>
            <a:r>
              <a:rPr lang="zh-TW" altLang="en-US" sz="2800" dirty="0">
                <a:solidFill>
                  <a:srgbClr val="FF0066"/>
                </a:solidFill>
                <a:ea typeface="標楷體" pitchFamily="65" charset="-120"/>
              </a:rPr>
              <a:t>可调电阻</a:t>
            </a:r>
            <a:r>
              <a:rPr lang="en-US" altLang="zh-CN" sz="2800" dirty="0">
                <a:ea typeface="標楷體" pitchFamily="65" charset="-120"/>
              </a:rPr>
              <a:t>.</a:t>
            </a:r>
            <a:r>
              <a:rPr lang="zh-TW" altLang="en-US" sz="2800" dirty="0">
                <a:ea typeface="標楷體" pitchFamily="65" charset="-120"/>
              </a:rPr>
              <a:t>常见的例如收音机音量调节的</a:t>
            </a:r>
            <a:r>
              <a:rPr lang="en-US" altLang="zh-CN" sz="2800" dirty="0">
                <a:ea typeface="標楷體" pitchFamily="65" charset="-120"/>
              </a:rPr>
              <a:t>,</a:t>
            </a:r>
            <a:r>
              <a:rPr lang="zh-TW" altLang="en-US" sz="2800" dirty="0">
                <a:ea typeface="標楷體" pitchFamily="65" charset="-120"/>
              </a:rPr>
              <a:t>主要应用于电压分配的</a:t>
            </a:r>
            <a:r>
              <a:rPr lang="en-US" altLang="zh-CN" sz="2800" dirty="0">
                <a:ea typeface="標楷體" pitchFamily="65" charset="-120"/>
              </a:rPr>
              <a:t>,</a:t>
            </a:r>
            <a:r>
              <a:rPr lang="zh-TW" altLang="en-US" sz="2800" dirty="0">
                <a:ea typeface="標楷體" pitchFamily="65" charset="-120"/>
              </a:rPr>
              <a:t>我们称之为</a:t>
            </a:r>
            <a:r>
              <a:rPr lang="zh-TW" altLang="en-US" sz="2800" dirty="0">
                <a:solidFill>
                  <a:srgbClr val="FF0066"/>
                </a:solidFill>
                <a:ea typeface="標楷體" pitchFamily="65" charset="-120"/>
              </a:rPr>
              <a:t>电位器</a:t>
            </a:r>
            <a:r>
              <a:rPr lang="en-US" altLang="zh-CN" sz="2400" dirty="0">
                <a:ea typeface="標楷體" pitchFamily="65" charset="-120"/>
              </a:rPr>
              <a:t>.</a:t>
            </a:r>
          </a:p>
          <a:p>
            <a:pPr>
              <a:lnSpc>
                <a:spcPct val="110000"/>
              </a:lnSpc>
              <a:buFontTx/>
              <a:buNone/>
            </a:pPr>
            <a:endParaRPr lang="en-US" altLang="zh-CN" sz="2400" dirty="0">
              <a:ea typeface="宋体" charset="-122"/>
            </a:endParaRPr>
          </a:p>
          <a:p>
            <a:pPr>
              <a:lnSpc>
                <a:spcPct val="110000"/>
              </a:lnSpc>
              <a:buFontTx/>
              <a:buNone/>
            </a:pPr>
            <a:r>
              <a:rPr lang="en-US" altLang="zh-CN" dirty="0">
                <a:ea typeface="宋体" charset="-122"/>
              </a:rPr>
              <a:t>b.</a:t>
            </a:r>
            <a:r>
              <a:rPr lang="zh-CN" altLang="en-US" dirty="0">
                <a:ea typeface="宋体" charset="-122"/>
              </a:rPr>
              <a:t>按制造材料</a:t>
            </a:r>
            <a:r>
              <a:rPr lang="en-AU" altLang="zh-CN" dirty="0">
                <a:ea typeface="宋体" charset="-122"/>
              </a:rPr>
              <a:t>:</a:t>
            </a:r>
            <a:r>
              <a:rPr lang="zh-CN" altLang="en-US" sz="2800" dirty="0">
                <a:ea typeface="宋体" charset="-122"/>
              </a:rPr>
              <a:t>碳膜电阻、金属膜电阻、线绕电阻</a:t>
            </a:r>
            <a:r>
              <a:rPr lang="zh-CN" altLang="en-AU" sz="2800" dirty="0">
                <a:ea typeface="宋体" charset="-122"/>
              </a:rPr>
              <a:t>等</a:t>
            </a:r>
            <a:r>
              <a:rPr lang="en-AU" altLang="zh-CN" sz="2800" dirty="0">
                <a:ea typeface="宋体" charset="-122"/>
              </a:rPr>
              <a:t>.</a:t>
            </a:r>
          </a:p>
          <a:p>
            <a:pPr>
              <a:lnSpc>
                <a:spcPct val="110000"/>
              </a:lnSpc>
              <a:buFontTx/>
              <a:buNone/>
            </a:pPr>
            <a:endParaRPr lang="en-AU" altLang="zh-CN" sz="2400" dirty="0">
              <a:ea typeface="宋体" charset="-122"/>
            </a:endParaRPr>
          </a:p>
          <a:p>
            <a:pPr>
              <a:lnSpc>
                <a:spcPct val="110000"/>
              </a:lnSpc>
              <a:buFontTx/>
              <a:buNone/>
            </a:pPr>
            <a:r>
              <a:rPr lang="en-US" altLang="zh-CN" dirty="0">
                <a:ea typeface="宋体" charset="-122"/>
              </a:rPr>
              <a:t>C.</a:t>
            </a:r>
            <a:r>
              <a:rPr lang="zh-CN" altLang="en-US" dirty="0">
                <a:ea typeface="宋体" charset="-122"/>
              </a:rPr>
              <a:t>按安装方式</a:t>
            </a:r>
            <a:r>
              <a:rPr lang="en-US" altLang="zh-CN" dirty="0">
                <a:ea typeface="宋体" charset="-122"/>
              </a:rPr>
              <a:t>: </a:t>
            </a:r>
            <a:r>
              <a:rPr lang="zh-CN" altLang="en-US" sz="2800" dirty="0">
                <a:ea typeface="宋体" charset="-122"/>
              </a:rPr>
              <a:t>插件电阻、贴片电阻</a:t>
            </a:r>
            <a:r>
              <a:rPr lang="en-US" altLang="zh-CN" sz="2800" dirty="0">
                <a:ea typeface="宋体" charset="-122"/>
              </a:rPr>
              <a:t>.</a:t>
            </a:r>
            <a:endParaRPr lang="en-AU" altLang="zh-CN" sz="2800" dirty="0">
              <a:ea typeface="宋体" charset="-122"/>
            </a:endParaRPr>
          </a:p>
        </p:txBody>
      </p:sp>
    </p:spTree>
    <p:extLst>
      <p:ext uri="{BB962C8B-B14F-4D97-AF65-F5344CB8AC3E}">
        <p14:creationId xmlns:p14="http://schemas.microsoft.com/office/powerpoint/2010/main" val="4065187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0966">
                                            <p:txEl>
                                              <p:pRg st="1" end="1"/>
                                            </p:txEl>
                                          </p:spTgt>
                                        </p:tgtEl>
                                        <p:attrNameLst>
                                          <p:attrName>style.visibility</p:attrName>
                                        </p:attrNameLst>
                                      </p:cBhvr>
                                      <p:to>
                                        <p:strVal val="visible"/>
                                      </p:to>
                                    </p:set>
                                    <p:animEffect transition="in" filter="fade">
                                      <p:cBhvr>
                                        <p:cTn id="7" dur="1000"/>
                                        <p:tgtEl>
                                          <p:spTgt spid="40966">
                                            <p:txEl>
                                              <p:pRg st="1" end="1"/>
                                            </p:txEl>
                                          </p:spTgt>
                                        </p:tgtEl>
                                      </p:cBhvr>
                                    </p:animEffect>
                                    <p:anim calcmode="lin" valueType="num">
                                      <p:cBhvr>
                                        <p:cTn id="8" dur="1000" fill="hold"/>
                                        <p:tgtEl>
                                          <p:spTgt spid="40966">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0966">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6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40966">
                                            <p:txEl>
                                              <p:pRg st="2" end="2"/>
                                            </p:txEl>
                                          </p:spTgt>
                                        </p:tgtEl>
                                        <p:attrNameLst>
                                          <p:attrName>style.visibility</p:attrName>
                                        </p:attrNameLst>
                                      </p:cBhvr>
                                      <p:to>
                                        <p:strVal val="visible"/>
                                      </p:to>
                                    </p:set>
                                    <p:anim calcmode="lin" valueType="num">
                                      <p:cBhvr>
                                        <p:cTn id="15" dur="500" fill="hold"/>
                                        <p:tgtEl>
                                          <p:spTgt spid="40966">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40966">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40966">
                                            <p:txEl>
                                              <p:pRg st="2" end="2"/>
                                            </p:txEl>
                                          </p:spTgt>
                                        </p:tgtEl>
                                        <p:attrNameLst>
                                          <p:attrName>style.rotation</p:attrName>
                                        </p:attrNameLst>
                                      </p:cBhvr>
                                      <p:tavLst>
                                        <p:tav tm="0">
                                          <p:val>
                                            <p:fltVal val="360"/>
                                          </p:val>
                                        </p:tav>
                                        <p:tav tm="100000">
                                          <p:val>
                                            <p:fltVal val="0"/>
                                          </p:val>
                                        </p:tav>
                                      </p:tavLst>
                                    </p:anim>
                                    <p:animEffect transition="in" filter="fade">
                                      <p:cBhvr>
                                        <p:cTn id="18" dur="500"/>
                                        <p:tgtEl>
                                          <p:spTgt spid="40966">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40966">
                                            <p:txEl>
                                              <p:pRg st="4" end="4"/>
                                            </p:txEl>
                                          </p:spTgt>
                                        </p:tgtEl>
                                        <p:attrNameLst>
                                          <p:attrName>style.visibility</p:attrName>
                                        </p:attrNameLst>
                                      </p:cBhvr>
                                      <p:to>
                                        <p:strVal val="visible"/>
                                      </p:to>
                                    </p:set>
                                    <p:animEffect transition="in" filter="fade">
                                      <p:cBhvr>
                                        <p:cTn id="23" dur="1000"/>
                                        <p:tgtEl>
                                          <p:spTgt spid="40966">
                                            <p:txEl>
                                              <p:pRg st="4" end="4"/>
                                            </p:txEl>
                                          </p:spTgt>
                                        </p:tgtEl>
                                      </p:cBhvr>
                                    </p:animEffect>
                                    <p:anim calcmode="lin" valueType="num">
                                      <p:cBhvr>
                                        <p:cTn id="24" dur="1000" fill="hold"/>
                                        <p:tgtEl>
                                          <p:spTgt spid="4096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096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40966">
                                            <p:txEl>
                                              <p:pRg st="6" end="6"/>
                                            </p:txEl>
                                          </p:spTgt>
                                        </p:tgtEl>
                                        <p:attrNameLst>
                                          <p:attrName>style.visibility</p:attrName>
                                        </p:attrNameLst>
                                      </p:cBhvr>
                                      <p:to>
                                        <p:strVal val="visible"/>
                                      </p:to>
                                    </p:set>
                                    <p:animEffect transition="in" filter="fade">
                                      <p:cBhvr>
                                        <p:cTn id="30" dur="1000"/>
                                        <p:tgtEl>
                                          <p:spTgt spid="40966">
                                            <p:txEl>
                                              <p:pRg st="6" end="6"/>
                                            </p:txEl>
                                          </p:spTgt>
                                        </p:tgtEl>
                                      </p:cBhvr>
                                    </p:animEffect>
                                    <p:anim calcmode="lin" valueType="num">
                                      <p:cBhvr>
                                        <p:cTn id="31" dur="1000" fill="hold"/>
                                        <p:tgtEl>
                                          <p:spTgt spid="40966">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4096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88F4EA45-7F6F-46D7-9FB7-DB752C1D78B4}" type="slidenum">
              <a:rPr lang="zh-CN" altLang="en-AU"/>
              <a:pPr/>
              <a:t>50</a:t>
            </a:fld>
            <a:endParaRPr lang="en-AU" altLang="zh-CN"/>
          </a:p>
        </p:txBody>
      </p:sp>
      <p:sp>
        <p:nvSpPr>
          <p:cNvPr id="93186" name="Rectangle 2"/>
          <p:cNvSpPr>
            <a:spLocks noGrp="1" noChangeArrowheads="1"/>
          </p:cNvSpPr>
          <p:nvPr>
            <p:ph type="title"/>
          </p:nvPr>
        </p:nvSpPr>
        <p:spPr>
          <a:xfrm>
            <a:off x="468313" y="404813"/>
            <a:ext cx="8229600" cy="688975"/>
          </a:xfrm>
        </p:spPr>
        <p:txBody>
          <a:bodyPr/>
          <a:lstStyle/>
          <a:p>
            <a:pPr algn="l"/>
            <a:r>
              <a:rPr lang="en-US" altLang="zh-CN" dirty="0">
                <a:ea typeface="宋体" charset="-122"/>
              </a:rPr>
              <a:t>2.</a:t>
            </a:r>
            <a:r>
              <a:rPr lang="zh-CN" altLang="en-US" dirty="0">
                <a:ea typeface="宋体" charset="-122"/>
              </a:rPr>
              <a:t>三极管的分类</a:t>
            </a:r>
            <a:r>
              <a:rPr lang="en-US" altLang="zh-CN" dirty="0">
                <a:ea typeface="宋体" charset="-122"/>
              </a:rPr>
              <a:t>:</a:t>
            </a:r>
            <a:r>
              <a:rPr lang="en-US" altLang="zh-CN" sz="2800" dirty="0">
                <a:ea typeface="宋体" charset="-122"/>
              </a:rPr>
              <a:t/>
            </a:r>
            <a:br>
              <a:rPr lang="en-US" altLang="zh-CN" sz="2800" dirty="0">
                <a:ea typeface="宋体" charset="-122"/>
              </a:rPr>
            </a:br>
            <a:endParaRPr lang="en-AU" altLang="zh-CN" sz="2800" dirty="0">
              <a:ea typeface="宋体" charset="-122"/>
            </a:endParaRPr>
          </a:p>
        </p:txBody>
      </p:sp>
      <p:sp>
        <p:nvSpPr>
          <p:cNvPr id="93187" name="Rectangle 3"/>
          <p:cNvSpPr>
            <a:spLocks noGrp="1" noChangeArrowheads="1"/>
          </p:cNvSpPr>
          <p:nvPr>
            <p:ph type="body" idx="1"/>
          </p:nvPr>
        </p:nvSpPr>
        <p:spPr>
          <a:xfrm>
            <a:off x="323850" y="1125538"/>
            <a:ext cx="8640763" cy="5256212"/>
          </a:xfrm>
        </p:spPr>
        <p:txBody>
          <a:bodyPr/>
          <a:lstStyle/>
          <a:p>
            <a:pPr>
              <a:buFontTx/>
              <a:buNone/>
            </a:pPr>
            <a:r>
              <a:rPr lang="en-US" altLang="zh-CN" sz="3600">
                <a:ea typeface="宋体" charset="-122"/>
              </a:rPr>
              <a:t>a.</a:t>
            </a:r>
            <a:r>
              <a:rPr lang="zh-CN" altLang="en-US" sz="3600">
                <a:ea typeface="宋体" charset="-122"/>
              </a:rPr>
              <a:t>按材质分</a:t>
            </a:r>
            <a:r>
              <a:rPr lang="en-US" altLang="zh-CN" sz="3600">
                <a:ea typeface="宋体" charset="-122"/>
              </a:rPr>
              <a:t>: </a:t>
            </a:r>
            <a:r>
              <a:rPr lang="zh-CN" altLang="en-US" sz="3600">
                <a:ea typeface="宋体" charset="-122"/>
              </a:rPr>
              <a:t>硅管</a:t>
            </a:r>
            <a:r>
              <a:rPr lang="zh-CN" altLang="en-US">
                <a:ea typeface="宋体" charset="-122"/>
              </a:rPr>
              <a:t>、</a:t>
            </a:r>
            <a:r>
              <a:rPr lang="zh-CN" altLang="en-US" sz="3600">
                <a:ea typeface="宋体" charset="-122"/>
              </a:rPr>
              <a:t>锗管 </a:t>
            </a:r>
          </a:p>
          <a:p>
            <a:pPr>
              <a:buFontTx/>
              <a:buNone/>
            </a:pPr>
            <a:endParaRPr lang="zh-CN" altLang="en-US" sz="3600">
              <a:ea typeface="宋体" charset="-122"/>
            </a:endParaRPr>
          </a:p>
          <a:p>
            <a:pPr>
              <a:buFontTx/>
              <a:buNone/>
            </a:pPr>
            <a:r>
              <a:rPr lang="en-US" altLang="zh-CN" sz="3600">
                <a:ea typeface="宋体" charset="-122"/>
              </a:rPr>
              <a:t>b.</a:t>
            </a:r>
            <a:r>
              <a:rPr lang="zh-CN" altLang="en-US" sz="3600">
                <a:ea typeface="宋体" charset="-122"/>
              </a:rPr>
              <a:t>按结构分</a:t>
            </a:r>
            <a:r>
              <a:rPr lang="en-US" altLang="zh-CN" sz="3600">
                <a:ea typeface="宋体" charset="-122"/>
              </a:rPr>
              <a:t>: NPN </a:t>
            </a:r>
            <a:r>
              <a:rPr lang="zh-CN" altLang="en-US">
                <a:ea typeface="宋体" charset="-122"/>
              </a:rPr>
              <a:t>、</a:t>
            </a:r>
            <a:r>
              <a:rPr lang="en-US" altLang="zh-CN" sz="3600">
                <a:ea typeface="宋体" charset="-122"/>
              </a:rPr>
              <a:t> PNP</a:t>
            </a:r>
          </a:p>
          <a:p>
            <a:pPr>
              <a:buFontTx/>
              <a:buNone/>
            </a:pPr>
            <a:endParaRPr lang="en-US" altLang="zh-CN" sz="3600">
              <a:ea typeface="宋体" charset="-122"/>
            </a:endParaRPr>
          </a:p>
          <a:p>
            <a:pPr>
              <a:buFontTx/>
              <a:buNone/>
            </a:pPr>
            <a:r>
              <a:rPr lang="en-US" altLang="zh-CN" sz="3600">
                <a:ea typeface="宋体" charset="-122"/>
              </a:rPr>
              <a:t>c.</a:t>
            </a:r>
            <a:r>
              <a:rPr lang="zh-CN" altLang="en-US" sz="3600">
                <a:ea typeface="宋体" charset="-122"/>
              </a:rPr>
              <a:t>按功能分</a:t>
            </a:r>
            <a:r>
              <a:rPr lang="en-US" altLang="zh-CN" sz="3600">
                <a:ea typeface="宋体" charset="-122"/>
              </a:rPr>
              <a:t>: </a:t>
            </a:r>
            <a:r>
              <a:rPr lang="zh-CN" altLang="en-US" sz="3600">
                <a:ea typeface="宋体" charset="-122"/>
              </a:rPr>
              <a:t>开关管</a:t>
            </a:r>
            <a:r>
              <a:rPr lang="zh-CN" altLang="en-US">
                <a:ea typeface="宋体" charset="-122"/>
              </a:rPr>
              <a:t>、</a:t>
            </a:r>
            <a:r>
              <a:rPr lang="zh-CN" altLang="en-US" sz="3600">
                <a:ea typeface="宋体" charset="-122"/>
              </a:rPr>
              <a:t>功率管</a:t>
            </a:r>
            <a:r>
              <a:rPr lang="zh-CN" altLang="en-US">
                <a:ea typeface="宋体" charset="-122"/>
              </a:rPr>
              <a:t>、</a:t>
            </a:r>
            <a:r>
              <a:rPr lang="zh-CN" altLang="en-US" sz="3600">
                <a:ea typeface="宋体" charset="-122"/>
              </a:rPr>
              <a:t>达林顿管</a:t>
            </a:r>
            <a:r>
              <a:rPr lang="zh-CN" altLang="en-US">
                <a:ea typeface="宋体" charset="-122"/>
              </a:rPr>
              <a:t>、		    </a:t>
            </a:r>
            <a:r>
              <a:rPr lang="zh-CN" altLang="en-US" sz="3600">
                <a:ea typeface="宋体" charset="-122"/>
              </a:rPr>
              <a:t>光敏管等</a:t>
            </a:r>
            <a:r>
              <a:rPr lang="en-US" altLang="zh-CN" sz="3600">
                <a:ea typeface="宋体" charset="-122"/>
              </a:rPr>
              <a:t>.</a:t>
            </a:r>
            <a:endParaRPr lang="en-AU" altLang="zh-CN" sz="3600">
              <a:ea typeface="宋体" charset="-122"/>
            </a:endParaRPr>
          </a:p>
        </p:txBody>
      </p:sp>
    </p:spTree>
    <p:extLst>
      <p:ext uri="{BB962C8B-B14F-4D97-AF65-F5344CB8AC3E}">
        <p14:creationId xmlns:p14="http://schemas.microsoft.com/office/powerpoint/2010/main" val="2594622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fade">
                                      <p:cBhvr>
                                        <p:cTn id="7" dur="1000"/>
                                        <p:tgtEl>
                                          <p:spTgt spid="93187">
                                            <p:txEl>
                                              <p:pRg st="0" end="0"/>
                                            </p:txEl>
                                          </p:spTgt>
                                        </p:tgtEl>
                                      </p:cBhvr>
                                    </p:animEffect>
                                    <p:anim calcmode="lin" valueType="num">
                                      <p:cBhvr>
                                        <p:cTn id="8" dur="10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318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318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93187">
                                            <p:txEl>
                                              <p:pRg st="2" end="2"/>
                                            </p:txEl>
                                          </p:spTgt>
                                        </p:tgtEl>
                                        <p:attrNameLst>
                                          <p:attrName>style.visibility</p:attrName>
                                        </p:attrNameLst>
                                      </p:cBhvr>
                                      <p:to>
                                        <p:strVal val="visible"/>
                                      </p:to>
                                    </p:set>
                                    <p:animEffect transition="in" filter="fade">
                                      <p:cBhvr>
                                        <p:cTn id="15" dur="1000"/>
                                        <p:tgtEl>
                                          <p:spTgt spid="93187">
                                            <p:txEl>
                                              <p:pRg st="2" end="2"/>
                                            </p:txEl>
                                          </p:spTgt>
                                        </p:tgtEl>
                                      </p:cBhvr>
                                    </p:animEffect>
                                    <p:anim calcmode="lin" valueType="num">
                                      <p:cBhvr>
                                        <p:cTn id="16" dur="10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93187">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318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93187">
                                            <p:txEl>
                                              <p:pRg st="4" end="4"/>
                                            </p:txEl>
                                          </p:spTgt>
                                        </p:tgtEl>
                                        <p:attrNameLst>
                                          <p:attrName>style.visibility</p:attrName>
                                        </p:attrNameLst>
                                      </p:cBhvr>
                                      <p:to>
                                        <p:strVal val="visible"/>
                                      </p:to>
                                    </p:set>
                                    <p:animEffect transition="in" filter="fade">
                                      <p:cBhvr>
                                        <p:cTn id="23" dur="1000"/>
                                        <p:tgtEl>
                                          <p:spTgt spid="93187">
                                            <p:txEl>
                                              <p:pRg st="4" end="4"/>
                                            </p:txEl>
                                          </p:spTgt>
                                        </p:tgtEl>
                                      </p:cBhvr>
                                    </p:animEffect>
                                    <p:anim calcmode="lin" valueType="num">
                                      <p:cBhvr>
                                        <p:cTn id="24" dur="10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93187">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318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1"/>
          </p:nvPr>
        </p:nvSpPr>
        <p:spPr/>
        <p:txBody>
          <a:bodyPr/>
          <a:lstStyle/>
          <a:p>
            <a:fld id="{454480B9-74B4-4A31-95C4-81BB311BF0FD}" type="slidenum">
              <a:rPr lang="zh-CN" altLang="en-AU"/>
              <a:pPr/>
              <a:t>51</a:t>
            </a:fld>
            <a:endParaRPr lang="en-AU" altLang="zh-CN"/>
          </a:p>
        </p:txBody>
      </p:sp>
      <p:sp>
        <p:nvSpPr>
          <p:cNvPr id="94210" name="Rectangle 2"/>
          <p:cNvSpPr>
            <a:spLocks noGrp="1" noChangeArrowheads="1"/>
          </p:cNvSpPr>
          <p:nvPr>
            <p:ph type="title"/>
          </p:nvPr>
        </p:nvSpPr>
        <p:spPr>
          <a:xfrm>
            <a:off x="457200" y="292100"/>
            <a:ext cx="8229600" cy="760413"/>
          </a:xfrm>
        </p:spPr>
        <p:txBody>
          <a:bodyPr/>
          <a:lstStyle/>
          <a:p>
            <a:pPr algn="l"/>
            <a:r>
              <a:rPr lang="en-US" altLang="zh-CN" dirty="0">
                <a:ea typeface="宋体" charset="-122"/>
              </a:rPr>
              <a:t>3.</a:t>
            </a:r>
            <a:r>
              <a:rPr lang="zh-CN" altLang="en-US" dirty="0">
                <a:ea typeface="宋体" charset="-122"/>
              </a:rPr>
              <a:t>常用三极管图示</a:t>
            </a:r>
            <a:r>
              <a:rPr lang="en-US" altLang="zh-CN" dirty="0">
                <a:ea typeface="宋体" charset="-122"/>
              </a:rPr>
              <a:t>:</a:t>
            </a:r>
            <a:endParaRPr lang="en-AU" altLang="zh-CN" dirty="0">
              <a:ea typeface="宋体" charset="-122"/>
            </a:endParaRPr>
          </a:p>
        </p:txBody>
      </p:sp>
      <p:pic>
        <p:nvPicPr>
          <p:cNvPr id="94212"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484438" y="1268413"/>
            <a:ext cx="6481762" cy="558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4214"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1268413"/>
            <a:ext cx="2484438" cy="558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83060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4214"/>
                                        </p:tgtEl>
                                        <p:attrNameLst>
                                          <p:attrName>style.visibility</p:attrName>
                                        </p:attrNameLst>
                                      </p:cBhvr>
                                      <p:to>
                                        <p:strVal val="visible"/>
                                      </p:to>
                                    </p:set>
                                    <p:animEffect transition="in" filter="diamond(in)">
                                      <p:cBhvr>
                                        <p:cTn id="7" dur="2000"/>
                                        <p:tgtEl>
                                          <p:spTgt spid="94214"/>
                                        </p:tgtEl>
                                      </p:cBhvr>
                                    </p:animEffect>
                                  </p:childTnLst>
                                </p:cTn>
                              </p:par>
                              <p:par>
                                <p:cTn id="8" presetID="8" presetClass="entr" presetSubtype="16" fill="hold" nodeType="withEffect">
                                  <p:stCondLst>
                                    <p:cond delay="0"/>
                                  </p:stCondLst>
                                  <p:childTnLst>
                                    <p:set>
                                      <p:cBhvr>
                                        <p:cTn id="9" dur="1" fill="hold">
                                          <p:stCondLst>
                                            <p:cond delay="0"/>
                                          </p:stCondLst>
                                        </p:cTn>
                                        <p:tgtEl>
                                          <p:spTgt spid="94212"/>
                                        </p:tgtEl>
                                        <p:attrNameLst>
                                          <p:attrName>style.visibility</p:attrName>
                                        </p:attrNameLst>
                                      </p:cBhvr>
                                      <p:to>
                                        <p:strVal val="visible"/>
                                      </p:to>
                                    </p:set>
                                    <p:animEffect transition="in" filter="diamond(in)">
                                      <p:cBhvr>
                                        <p:cTn id="10" dur="20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77CF48DA-5ED7-432D-83EF-9EC3BAD88070}" type="slidenum">
              <a:rPr lang="zh-CN" altLang="en-AU"/>
              <a:pPr/>
              <a:t>52</a:t>
            </a:fld>
            <a:endParaRPr lang="en-AU" altLang="zh-CN"/>
          </a:p>
        </p:txBody>
      </p:sp>
      <p:sp>
        <p:nvSpPr>
          <p:cNvPr id="97282" name="Rectangle 2"/>
          <p:cNvSpPr>
            <a:spLocks noGrp="1" noChangeArrowheads="1"/>
          </p:cNvSpPr>
          <p:nvPr>
            <p:ph type="title"/>
          </p:nvPr>
        </p:nvSpPr>
        <p:spPr>
          <a:xfrm>
            <a:off x="250825" y="260648"/>
            <a:ext cx="8229600" cy="904875"/>
          </a:xfrm>
        </p:spPr>
        <p:txBody>
          <a:bodyPr/>
          <a:lstStyle/>
          <a:p>
            <a:pPr algn="l"/>
            <a:r>
              <a:rPr lang="en-US" altLang="zh-CN" dirty="0">
                <a:ea typeface="宋体" charset="-122"/>
              </a:rPr>
              <a:t>4.</a:t>
            </a:r>
            <a:r>
              <a:rPr lang="zh-CN" altLang="en-US" dirty="0">
                <a:ea typeface="宋体" charset="-122"/>
              </a:rPr>
              <a:t>三极管的主要参数</a:t>
            </a:r>
            <a:r>
              <a:rPr lang="en-US" altLang="zh-CN" dirty="0">
                <a:ea typeface="宋体" charset="-122"/>
              </a:rPr>
              <a:t>:</a:t>
            </a:r>
            <a:endParaRPr lang="en-AU" altLang="zh-CN" dirty="0">
              <a:ea typeface="宋体" charset="-122"/>
            </a:endParaRPr>
          </a:p>
        </p:txBody>
      </p:sp>
      <p:sp>
        <p:nvSpPr>
          <p:cNvPr id="97283" name="Rectangle 3"/>
          <p:cNvSpPr>
            <a:spLocks noGrp="1" noChangeArrowheads="1"/>
          </p:cNvSpPr>
          <p:nvPr>
            <p:ph type="body" idx="1"/>
          </p:nvPr>
        </p:nvSpPr>
        <p:spPr>
          <a:xfrm>
            <a:off x="457200" y="1052513"/>
            <a:ext cx="8229600" cy="5400675"/>
          </a:xfrm>
        </p:spPr>
        <p:txBody>
          <a:bodyPr/>
          <a:lstStyle/>
          <a:p>
            <a:pPr>
              <a:lnSpc>
                <a:spcPct val="110000"/>
              </a:lnSpc>
              <a:buFontTx/>
              <a:buNone/>
            </a:pPr>
            <a:r>
              <a:rPr lang="en-AU" altLang="zh-CN">
                <a:ea typeface="宋体" charset="-122"/>
              </a:rPr>
              <a:t>a. </a:t>
            </a:r>
            <a:r>
              <a:rPr lang="zh-CN" altLang="en-AU">
                <a:ea typeface="宋体" charset="-122"/>
              </a:rPr>
              <a:t>特征</a:t>
            </a:r>
            <a:r>
              <a:rPr lang="zh-CN" altLang="en-US">
                <a:ea typeface="宋体" charset="-122"/>
              </a:rPr>
              <a:t>频率</a:t>
            </a:r>
            <a:r>
              <a:rPr lang="en-US" altLang="zh-CN">
                <a:ea typeface="宋体" charset="-122"/>
              </a:rPr>
              <a:t>f</a:t>
            </a:r>
            <a:r>
              <a:rPr lang="en-US" altLang="zh-CN" sz="2000">
                <a:ea typeface="宋体" charset="-122"/>
              </a:rPr>
              <a:t>T</a:t>
            </a:r>
            <a:r>
              <a:rPr lang="en-US" altLang="zh-CN">
                <a:ea typeface="宋体" charset="-122"/>
              </a:rPr>
              <a:t>:</a:t>
            </a:r>
            <a:r>
              <a:rPr lang="zh-CN" altLang="en-US" sz="2800">
                <a:ea typeface="宋体" charset="-122"/>
              </a:rPr>
              <a:t>当</a:t>
            </a:r>
            <a:r>
              <a:rPr lang="en-US" altLang="zh-CN" sz="2800">
                <a:ea typeface="宋体" charset="-122"/>
              </a:rPr>
              <a:t>f= f</a:t>
            </a:r>
            <a:r>
              <a:rPr lang="en-US" altLang="zh-CN" sz="2000">
                <a:ea typeface="宋体" charset="-122"/>
              </a:rPr>
              <a:t>T</a:t>
            </a:r>
            <a:r>
              <a:rPr lang="zh-CN" altLang="en-US" sz="2800">
                <a:ea typeface="宋体" charset="-122"/>
              </a:rPr>
              <a:t>时</a:t>
            </a:r>
            <a:r>
              <a:rPr lang="en-US" altLang="zh-CN" sz="2800">
                <a:ea typeface="宋体" charset="-122"/>
              </a:rPr>
              <a:t>,</a:t>
            </a:r>
            <a:r>
              <a:rPr lang="zh-CN" altLang="en-US" sz="2800">
                <a:ea typeface="宋体" charset="-122"/>
              </a:rPr>
              <a:t>三极管完全失去电流放大功能</a:t>
            </a:r>
            <a:r>
              <a:rPr lang="en-US" altLang="zh-CN" sz="2800">
                <a:ea typeface="宋体" charset="-122"/>
              </a:rPr>
              <a:t>.</a:t>
            </a:r>
            <a:r>
              <a:rPr lang="zh-CN" altLang="en-US" sz="2800">
                <a:ea typeface="宋体" charset="-122"/>
              </a:rPr>
              <a:t>如果工作频率大于</a:t>
            </a:r>
            <a:r>
              <a:rPr lang="en-US" altLang="zh-CN" sz="2800">
                <a:ea typeface="宋体" charset="-122"/>
              </a:rPr>
              <a:t>f</a:t>
            </a:r>
            <a:r>
              <a:rPr lang="en-US" altLang="zh-CN" sz="2000">
                <a:ea typeface="宋体" charset="-122"/>
              </a:rPr>
              <a:t>T</a:t>
            </a:r>
            <a:r>
              <a:rPr lang="en-US" altLang="zh-CN" sz="2800">
                <a:ea typeface="宋体" charset="-122"/>
              </a:rPr>
              <a:t>,</a:t>
            </a:r>
            <a:r>
              <a:rPr lang="zh-CN" altLang="en-US" sz="2800">
                <a:ea typeface="宋体" charset="-122"/>
              </a:rPr>
              <a:t>电路将不</a:t>
            </a:r>
            <a:r>
              <a:rPr lang="zh-CN" altLang="en-AU" sz="2800">
                <a:ea typeface="宋体" charset="-122"/>
              </a:rPr>
              <a:t>正常</a:t>
            </a:r>
            <a:r>
              <a:rPr lang="zh-CN" altLang="en-US" sz="2800">
                <a:ea typeface="宋体" charset="-122"/>
              </a:rPr>
              <a:t>工作</a:t>
            </a:r>
            <a:r>
              <a:rPr lang="en-US" altLang="zh-CN" sz="2800">
                <a:ea typeface="宋体" charset="-122"/>
              </a:rPr>
              <a:t>.</a:t>
            </a:r>
          </a:p>
          <a:p>
            <a:pPr>
              <a:lnSpc>
                <a:spcPct val="110000"/>
              </a:lnSpc>
              <a:buFontTx/>
              <a:buNone/>
            </a:pPr>
            <a:r>
              <a:rPr lang="en-US" altLang="zh-CN" sz="2800">
                <a:ea typeface="宋体" charset="-122"/>
              </a:rPr>
              <a:t>b. </a:t>
            </a:r>
            <a:r>
              <a:rPr lang="zh-CN" altLang="en-US" sz="2800">
                <a:ea typeface="宋体" charset="-122"/>
              </a:rPr>
              <a:t>工作电压</a:t>
            </a:r>
            <a:r>
              <a:rPr lang="en-US" altLang="zh-CN" sz="2800">
                <a:ea typeface="宋体" charset="-122"/>
              </a:rPr>
              <a:t>/</a:t>
            </a:r>
            <a:r>
              <a:rPr lang="zh-CN" altLang="en-US" sz="2800">
                <a:ea typeface="宋体" charset="-122"/>
              </a:rPr>
              <a:t>电流</a:t>
            </a:r>
            <a:r>
              <a:rPr lang="en-US" altLang="zh-CN" sz="2800">
                <a:ea typeface="宋体" charset="-122"/>
              </a:rPr>
              <a:t>:</a:t>
            </a:r>
            <a:r>
              <a:rPr lang="zh-CN" altLang="en-US" sz="2800">
                <a:ea typeface="宋体" charset="-122"/>
              </a:rPr>
              <a:t>用这个参数可以指定该管的电压电流使用范围</a:t>
            </a:r>
            <a:r>
              <a:rPr lang="en-US" altLang="zh-CN" sz="2800">
                <a:ea typeface="宋体" charset="-122"/>
              </a:rPr>
              <a:t>.</a:t>
            </a:r>
            <a:r>
              <a:rPr lang="en-AU" altLang="zh-CN" sz="2800">
                <a:ea typeface="宋体" charset="-122"/>
              </a:rPr>
              <a:t> </a:t>
            </a:r>
            <a:endParaRPr lang="en-US" altLang="zh-CN" sz="2800">
              <a:ea typeface="宋体" charset="-122"/>
            </a:endParaRPr>
          </a:p>
          <a:p>
            <a:pPr>
              <a:lnSpc>
                <a:spcPct val="110000"/>
              </a:lnSpc>
              <a:buFontTx/>
              <a:buNone/>
            </a:pPr>
            <a:r>
              <a:rPr lang="en-US" altLang="zh-CN" sz="2800">
                <a:ea typeface="宋体" charset="-122"/>
              </a:rPr>
              <a:t>c. h</a:t>
            </a:r>
            <a:r>
              <a:rPr lang="en-US" altLang="zh-CN" sz="2000">
                <a:ea typeface="宋体" charset="-122"/>
              </a:rPr>
              <a:t>FE</a:t>
            </a:r>
            <a:r>
              <a:rPr lang="en-US" altLang="zh-CN" sz="2800">
                <a:ea typeface="宋体" charset="-122"/>
              </a:rPr>
              <a:t>:</a:t>
            </a:r>
            <a:r>
              <a:rPr lang="zh-CN" altLang="en-US" sz="2800">
                <a:ea typeface="宋体" charset="-122"/>
              </a:rPr>
              <a:t>电流放大倍数</a:t>
            </a:r>
            <a:r>
              <a:rPr lang="en-AU" altLang="zh-CN" sz="2800">
                <a:ea typeface="宋体" charset="-122"/>
              </a:rPr>
              <a:t>.</a:t>
            </a:r>
          </a:p>
          <a:p>
            <a:pPr>
              <a:lnSpc>
                <a:spcPct val="110000"/>
              </a:lnSpc>
              <a:buFontTx/>
              <a:buNone/>
            </a:pPr>
            <a:r>
              <a:rPr lang="en-US" altLang="zh-CN" sz="2800">
                <a:ea typeface="宋体" charset="-122"/>
              </a:rPr>
              <a:t>d. V</a:t>
            </a:r>
            <a:r>
              <a:rPr lang="en-US" altLang="zh-CN" sz="2000">
                <a:ea typeface="宋体" charset="-122"/>
              </a:rPr>
              <a:t>CEO</a:t>
            </a:r>
            <a:r>
              <a:rPr lang="en-US" altLang="zh-CN" sz="2800">
                <a:ea typeface="宋体" charset="-122"/>
              </a:rPr>
              <a:t>:</a:t>
            </a:r>
            <a:r>
              <a:rPr lang="zh-CN" altLang="en-US" sz="2800">
                <a:ea typeface="宋体" charset="-122"/>
              </a:rPr>
              <a:t>集电极发射极反向击穿电压</a:t>
            </a:r>
            <a:r>
              <a:rPr lang="en-US" altLang="zh-CN" sz="2800">
                <a:ea typeface="宋体" charset="-122"/>
              </a:rPr>
              <a:t>,</a:t>
            </a:r>
            <a:r>
              <a:rPr lang="zh-CN" altLang="en-US" sz="2800">
                <a:ea typeface="宋体" charset="-122"/>
              </a:rPr>
              <a:t>表示临界饱和时的饱和电压</a:t>
            </a:r>
            <a:r>
              <a:rPr lang="en-US" altLang="zh-CN" sz="2800">
                <a:ea typeface="宋体" charset="-122"/>
              </a:rPr>
              <a:t>.</a:t>
            </a:r>
            <a:r>
              <a:rPr lang="en-AU" altLang="zh-CN" sz="2800">
                <a:ea typeface="宋体" charset="-122"/>
              </a:rPr>
              <a:t> </a:t>
            </a:r>
          </a:p>
          <a:p>
            <a:pPr>
              <a:lnSpc>
                <a:spcPct val="110000"/>
              </a:lnSpc>
              <a:buFontTx/>
              <a:buNone/>
            </a:pPr>
            <a:r>
              <a:rPr lang="en-US" altLang="zh-CN" sz="2800">
                <a:ea typeface="宋体" charset="-122"/>
              </a:rPr>
              <a:t>e. P</a:t>
            </a:r>
            <a:r>
              <a:rPr lang="en-US" altLang="zh-CN" sz="2000">
                <a:ea typeface="宋体" charset="-122"/>
              </a:rPr>
              <a:t>CM</a:t>
            </a:r>
            <a:r>
              <a:rPr lang="en-US" altLang="zh-CN" sz="2800">
                <a:ea typeface="宋体" charset="-122"/>
              </a:rPr>
              <a:t>:</a:t>
            </a:r>
            <a:r>
              <a:rPr lang="zh-CN" altLang="en-US" sz="2800">
                <a:ea typeface="宋体" charset="-122"/>
              </a:rPr>
              <a:t>最大允许耗散功率</a:t>
            </a:r>
            <a:r>
              <a:rPr lang="en-US" altLang="zh-CN" sz="2800">
                <a:ea typeface="宋体" charset="-122"/>
              </a:rPr>
              <a:t>.</a:t>
            </a:r>
          </a:p>
          <a:p>
            <a:pPr>
              <a:lnSpc>
                <a:spcPct val="110000"/>
              </a:lnSpc>
              <a:buFontTx/>
              <a:buNone/>
            </a:pPr>
            <a:r>
              <a:rPr lang="en-US" altLang="zh-CN" sz="2800">
                <a:ea typeface="宋体" charset="-122"/>
              </a:rPr>
              <a:t>f. </a:t>
            </a:r>
            <a:r>
              <a:rPr lang="zh-CN" altLang="en-US" sz="2800">
                <a:ea typeface="宋体" charset="-122"/>
              </a:rPr>
              <a:t>封装形式：指定该管的外观形状</a:t>
            </a:r>
            <a:r>
              <a:rPr lang="en-US" altLang="zh-CN" sz="2800">
                <a:ea typeface="宋体" charset="-122"/>
              </a:rPr>
              <a:t>,</a:t>
            </a:r>
            <a:r>
              <a:rPr lang="zh-CN" altLang="en-US" sz="2800">
                <a:ea typeface="宋体" charset="-122"/>
              </a:rPr>
              <a:t>如果其它参数都正确，封装不同将导致组件无法在</a:t>
            </a:r>
            <a:r>
              <a:rPr lang="en-US" altLang="zh-CN" sz="2800">
                <a:ea typeface="宋体" charset="-122"/>
              </a:rPr>
              <a:t>.</a:t>
            </a:r>
            <a:endParaRPr lang="zh-CN" altLang="en-AU" sz="2800">
              <a:ea typeface="宋体" charset="-122"/>
            </a:endParaRPr>
          </a:p>
        </p:txBody>
      </p:sp>
    </p:spTree>
    <p:extLst>
      <p:ext uri="{BB962C8B-B14F-4D97-AF65-F5344CB8AC3E}">
        <p14:creationId xmlns:p14="http://schemas.microsoft.com/office/powerpoint/2010/main" val="3260083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Scale>
                                      <p:cBhvr>
                                        <p:cTn id="7" dur="1000" decel="50000" fill="hold">
                                          <p:stCondLst>
                                            <p:cond delay="0"/>
                                          </p:stCondLst>
                                        </p:cTn>
                                        <p:tgtEl>
                                          <p:spTgt spid="9728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7283">
                                            <p:txEl>
                                              <p:pRg st="0" end="0"/>
                                            </p:txEl>
                                          </p:spTgt>
                                        </p:tgtEl>
                                        <p:attrNameLst>
                                          <p:attrName>ppt_x</p:attrName>
                                          <p:attrName>ppt_y</p:attrName>
                                        </p:attrNameLst>
                                      </p:cBhvr>
                                    </p:animMotion>
                                    <p:animEffect transition="in" filter="fade">
                                      <p:cBhvr>
                                        <p:cTn id="9" dur="1000"/>
                                        <p:tgtEl>
                                          <p:spTgt spid="9728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97283">
                                            <p:txEl>
                                              <p:pRg st="1" end="1"/>
                                            </p:txEl>
                                          </p:spTgt>
                                        </p:tgtEl>
                                        <p:attrNameLst>
                                          <p:attrName>style.visibility</p:attrName>
                                        </p:attrNameLst>
                                      </p:cBhvr>
                                      <p:to>
                                        <p:strVal val="visible"/>
                                      </p:to>
                                    </p:set>
                                    <p:animScale>
                                      <p:cBhvr>
                                        <p:cTn id="14" dur="1000" decel="50000" fill="hold">
                                          <p:stCondLst>
                                            <p:cond delay="0"/>
                                          </p:stCondLst>
                                        </p:cTn>
                                        <p:tgtEl>
                                          <p:spTgt spid="9728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7283">
                                            <p:txEl>
                                              <p:pRg st="1" end="1"/>
                                            </p:txEl>
                                          </p:spTgt>
                                        </p:tgtEl>
                                        <p:attrNameLst>
                                          <p:attrName>ppt_x</p:attrName>
                                          <p:attrName>ppt_y</p:attrName>
                                        </p:attrNameLst>
                                      </p:cBhvr>
                                    </p:animMotion>
                                    <p:animEffect transition="in" filter="fade">
                                      <p:cBhvr>
                                        <p:cTn id="16" dur="1000"/>
                                        <p:tgtEl>
                                          <p:spTgt spid="9728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97283">
                                            <p:txEl>
                                              <p:pRg st="2" end="2"/>
                                            </p:txEl>
                                          </p:spTgt>
                                        </p:tgtEl>
                                        <p:attrNameLst>
                                          <p:attrName>style.visibility</p:attrName>
                                        </p:attrNameLst>
                                      </p:cBhvr>
                                      <p:to>
                                        <p:strVal val="visible"/>
                                      </p:to>
                                    </p:set>
                                    <p:animScale>
                                      <p:cBhvr>
                                        <p:cTn id="21" dur="1000" decel="50000" fill="hold">
                                          <p:stCondLst>
                                            <p:cond delay="0"/>
                                          </p:stCondLst>
                                        </p:cTn>
                                        <p:tgtEl>
                                          <p:spTgt spid="9728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97283">
                                            <p:txEl>
                                              <p:pRg st="2" end="2"/>
                                            </p:txEl>
                                          </p:spTgt>
                                        </p:tgtEl>
                                        <p:attrNameLst>
                                          <p:attrName>ppt_x</p:attrName>
                                          <p:attrName>ppt_y</p:attrName>
                                        </p:attrNameLst>
                                      </p:cBhvr>
                                    </p:animMotion>
                                    <p:animEffect transition="in" filter="fade">
                                      <p:cBhvr>
                                        <p:cTn id="23" dur="1000"/>
                                        <p:tgtEl>
                                          <p:spTgt spid="9728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97283">
                                            <p:txEl>
                                              <p:pRg st="3" end="3"/>
                                            </p:txEl>
                                          </p:spTgt>
                                        </p:tgtEl>
                                        <p:attrNameLst>
                                          <p:attrName>style.visibility</p:attrName>
                                        </p:attrNameLst>
                                      </p:cBhvr>
                                      <p:to>
                                        <p:strVal val="visible"/>
                                      </p:to>
                                    </p:set>
                                    <p:animScale>
                                      <p:cBhvr>
                                        <p:cTn id="28" dur="1000" decel="50000" fill="hold">
                                          <p:stCondLst>
                                            <p:cond delay="0"/>
                                          </p:stCondLst>
                                        </p:cTn>
                                        <p:tgtEl>
                                          <p:spTgt spid="9728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97283">
                                            <p:txEl>
                                              <p:pRg st="3" end="3"/>
                                            </p:txEl>
                                          </p:spTgt>
                                        </p:tgtEl>
                                        <p:attrNameLst>
                                          <p:attrName>ppt_x</p:attrName>
                                          <p:attrName>ppt_y</p:attrName>
                                        </p:attrNameLst>
                                      </p:cBhvr>
                                    </p:animMotion>
                                    <p:animEffect transition="in" filter="fade">
                                      <p:cBhvr>
                                        <p:cTn id="30" dur="1000"/>
                                        <p:tgtEl>
                                          <p:spTgt spid="9728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97283">
                                            <p:txEl>
                                              <p:pRg st="4" end="4"/>
                                            </p:txEl>
                                          </p:spTgt>
                                        </p:tgtEl>
                                        <p:attrNameLst>
                                          <p:attrName>style.visibility</p:attrName>
                                        </p:attrNameLst>
                                      </p:cBhvr>
                                      <p:to>
                                        <p:strVal val="visible"/>
                                      </p:to>
                                    </p:set>
                                    <p:animScale>
                                      <p:cBhvr>
                                        <p:cTn id="35" dur="1000" decel="50000" fill="hold">
                                          <p:stCondLst>
                                            <p:cond delay="0"/>
                                          </p:stCondLst>
                                        </p:cTn>
                                        <p:tgtEl>
                                          <p:spTgt spid="9728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97283">
                                            <p:txEl>
                                              <p:pRg st="4" end="4"/>
                                            </p:txEl>
                                          </p:spTgt>
                                        </p:tgtEl>
                                        <p:attrNameLst>
                                          <p:attrName>ppt_x</p:attrName>
                                          <p:attrName>ppt_y</p:attrName>
                                        </p:attrNameLst>
                                      </p:cBhvr>
                                    </p:animMotion>
                                    <p:animEffect transition="in" filter="fade">
                                      <p:cBhvr>
                                        <p:cTn id="37" dur="1000"/>
                                        <p:tgtEl>
                                          <p:spTgt spid="9728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nodeType="clickEffect">
                                  <p:stCondLst>
                                    <p:cond delay="0"/>
                                  </p:stCondLst>
                                  <p:childTnLst>
                                    <p:set>
                                      <p:cBhvr>
                                        <p:cTn id="41" dur="1" fill="hold">
                                          <p:stCondLst>
                                            <p:cond delay="0"/>
                                          </p:stCondLst>
                                        </p:cTn>
                                        <p:tgtEl>
                                          <p:spTgt spid="97283">
                                            <p:txEl>
                                              <p:pRg st="5" end="5"/>
                                            </p:txEl>
                                          </p:spTgt>
                                        </p:tgtEl>
                                        <p:attrNameLst>
                                          <p:attrName>style.visibility</p:attrName>
                                        </p:attrNameLst>
                                      </p:cBhvr>
                                      <p:to>
                                        <p:strVal val="visible"/>
                                      </p:to>
                                    </p:set>
                                    <p:animScale>
                                      <p:cBhvr>
                                        <p:cTn id="42" dur="1000" decel="50000" fill="hold">
                                          <p:stCondLst>
                                            <p:cond delay="0"/>
                                          </p:stCondLst>
                                        </p:cTn>
                                        <p:tgtEl>
                                          <p:spTgt spid="9728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97283">
                                            <p:txEl>
                                              <p:pRg st="5" end="5"/>
                                            </p:txEl>
                                          </p:spTgt>
                                        </p:tgtEl>
                                        <p:attrNameLst>
                                          <p:attrName>ppt_x</p:attrName>
                                          <p:attrName>ppt_y</p:attrName>
                                        </p:attrNameLst>
                                      </p:cBhvr>
                                    </p:animMotion>
                                    <p:animEffect transition="in" filter="fade">
                                      <p:cBhvr>
                                        <p:cTn id="44" dur="1000"/>
                                        <p:tgtEl>
                                          <p:spTgt spid="972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E9098FDE-D69E-462E-8AF3-F60134D5AC0D}" type="slidenum">
              <a:rPr lang="zh-CN" altLang="en-AU"/>
              <a:pPr/>
              <a:t>53</a:t>
            </a:fld>
            <a:endParaRPr lang="en-AU" altLang="zh-CN"/>
          </a:p>
        </p:txBody>
      </p:sp>
      <p:sp>
        <p:nvSpPr>
          <p:cNvPr id="99330" name="Rectangle 2"/>
          <p:cNvSpPr>
            <a:spLocks noGrp="1" noChangeArrowheads="1"/>
          </p:cNvSpPr>
          <p:nvPr>
            <p:ph type="title"/>
          </p:nvPr>
        </p:nvSpPr>
        <p:spPr>
          <a:xfrm>
            <a:off x="457200" y="292100"/>
            <a:ext cx="8229600" cy="688975"/>
          </a:xfrm>
        </p:spPr>
        <p:txBody>
          <a:bodyPr/>
          <a:lstStyle/>
          <a:p>
            <a:pPr marL="762000" indent="-762000" algn="l"/>
            <a:r>
              <a:rPr lang="en-US" altLang="zh-CN" sz="3600" dirty="0">
                <a:ea typeface="宋体" charset="-122"/>
              </a:rPr>
              <a:t>5.</a:t>
            </a:r>
            <a:r>
              <a:rPr lang="zh-CN" altLang="en-US" sz="3600" dirty="0">
                <a:ea typeface="宋体" charset="-122"/>
              </a:rPr>
              <a:t>判断基极和三极管的类型</a:t>
            </a:r>
            <a:r>
              <a:rPr lang="en-US" altLang="zh-CN" sz="3600" dirty="0">
                <a:ea typeface="宋体" charset="-122"/>
              </a:rPr>
              <a:t>:</a:t>
            </a:r>
            <a:endParaRPr lang="zh-CN" altLang="en-AU" sz="3600" dirty="0">
              <a:ea typeface="宋体" charset="-122"/>
            </a:endParaRPr>
          </a:p>
        </p:txBody>
      </p:sp>
      <p:sp>
        <p:nvSpPr>
          <p:cNvPr id="99331" name="Rectangle 3"/>
          <p:cNvSpPr>
            <a:spLocks noGrp="1" noChangeArrowheads="1"/>
          </p:cNvSpPr>
          <p:nvPr>
            <p:ph type="body" idx="1"/>
          </p:nvPr>
        </p:nvSpPr>
        <p:spPr>
          <a:xfrm>
            <a:off x="0" y="981075"/>
            <a:ext cx="8964613" cy="5876925"/>
          </a:xfrm>
        </p:spPr>
        <p:txBody>
          <a:bodyPr/>
          <a:lstStyle/>
          <a:p>
            <a:pPr marL="609600" indent="-609600">
              <a:lnSpc>
                <a:spcPct val="105000"/>
              </a:lnSpc>
            </a:pPr>
            <a:r>
              <a:rPr lang="zh-CN" altLang="en-US" sz="2400">
                <a:ea typeface="宋体" charset="-122"/>
              </a:rPr>
              <a:t>先假设三极管的某极为”基极”</a:t>
            </a:r>
            <a:r>
              <a:rPr lang="en-US" altLang="zh-CN" sz="2400">
                <a:ea typeface="宋体" charset="-122"/>
              </a:rPr>
              <a:t>,</a:t>
            </a:r>
            <a:r>
              <a:rPr lang="zh-CN" altLang="en-US" sz="2400">
                <a:ea typeface="宋体" charset="-122"/>
              </a:rPr>
              <a:t>将黑表笔接在假设基极上</a:t>
            </a:r>
            <a:r>
              <a:rPr lang="en-US" altLang="zh-CN" sz="2400">
                <a:ea typeface="宋体" charset="-122"/>
              </a:rPr>
              <a:t>,</a:t>
            </a:r>
            <a:r>
              <a:rPr lang="zh-CN" altLang="en-US" sz="2400">
                <a:ea typeface="宋体" charset="-122"/>
              </a:rPr>
              <a:t>再将红表笔依次接到其余两个电极上</a:t>
            </a:r>
            <a:r>
              <a:rPr lang="en-US" altLang="zh-CN" sz="2400">
                <a:ea typeface="宋体" charset="-122"/>
              </a:rPr>
              <a:t>,</a:t>
            </a:r>
            <a:r>
              <a:rPr lang="zh-CN" altLang="en-US" sz="2400">
                <a:ea typeface="宋体" charset="-122"/>
              </a:rPr>
              <a:t>若两次测得的电阻都大</a:t>
            </a:r>
            <a:r>
              <a:rPr lang="en-US" altLang="zh-CN" sz="2400">
                <a:ea typeface="宋体" charset="-122"/>
              </a:rPr>
              <a:t>(</a:t>
            </a:r>
            <a:r>
              <a:rPr lang="zh-CN" altLang="en-US" sz="2400">
                <a:ea typeface="宋体" charset="-122"/>
              </a:rPr>
              <a:t>约几</a:t>
            </a:r>
            <a:r>
              <a:rPr lang="en-US" altLang="zh-CN" sz="2400">
                <a:ea typeface="宋体" charset="-122"/>
              </a:rPr>
              <a:t>K</a:t>
            </a:r>
            <a:r>
              <a:rPr lang="zh-CN" altLang="en-US" sz="2400">
                <a:ea typeface="宋体" charset="-122"/>
              </a:rPr>
              <a:t>到几十</a:t>
            </a:r>
            <a:r>
              <a:rPr lang="en-US" altLang="zh-CN" sz="2400">
                <a:ea typeface="宋体" charset="-122"/>
              </a:rPr>
              <a:t>K),</a:t>
            </a:r>
            <a:r>
              <a:rPr lang="zh-CN" altLang="en-US" sz="2400">
                <a:ea typeface="宋体" charset="-122"/>
              </a:rPr>
              <a:t>或者都小</a:t>
            </a:r>
            <a:r>
              <a:rPr lang="en-US" altLang="zh-CN" sz="2400">
                <a:ea typeface="宋体" charset="-122"/>
              </a:rPr>
              <a:t>(</a:t>
            </a:r>
            <a:r>
              <a:rPr lang="zh-CN" altLang="en-US" sz="2400">
                <a:ea typeface="宋体" charset="-122"/>
              </a:rPr>
              <a:t>几百至几</a:t>
            </a:r>
            <a:r>
              <a:rPr lang="en-US" altLang="zh-CN" sz="2400">
                <a:ea typeface="宋体" charset="-122"/>
              </a:rPr>
              <a:t>K),</a:t>
            </a:r>
            <a:r>
              <a:rPr lang="zh-CN" altLang="en-US" sz="2400">
                <a:ea typeface="宋体" charset="-122"/>
              </a:rPr>
              <a:t>对换表笔重复上述测量</a:t>
            </a:r>
            <a:r>
              <a:rPr lang="en-US" altLang="zh-CN" sz="2400">
                <a:ea typeface="宋体" charset="-122"/>
              </a:rPr>
              <a:t>,</a:t>
            </a:r>
            <a:r>
              <a:rPr lang="zh-CN" altLang="en-US" sz="2400">
                <a:ea typeface="宋体" charset="-122"/>
              </a:rPr>
              <a:t>若测得两个阻值相反</a:t>
            </a:r>
            <a:r>
              <a:rPr lang="en-US" altLang="zh-CN" sz="2400">
                <a:ea typeface="宋体" charset="-122"/>
              </a:rPr>
              <a:t>(</a:t>
            </a:r>
            <a:r>
              <a:rPr lang="zh-CN" altLang="en-US" sz="2400">
                <a:ea typeface="宋体" charset="-122"/>
              </a:rPr>
              <a:t>都很小或都很大</a:t>
            </a:r>
            <a:r>
              <a:rPr lang="en-US" altLang="zh-CN" sz="2400">
                <a:ea typeface="宋体" charset="-122"/>
              </a:rPr>
              <a:t>),</a:t>
            </a:r>
            <a:r>
              <a:rPr lang="zh-CN" altLang="en-US" sz="2400">
                <a:ea typeface="宋体" charset="-122"/>
              </a:rPr>
              <a:t>则可确定假设的基极是正确的</a:t>
            </a:r>
            <a:r>
              <a:rPr lang="en-US" altLang="zh-CN" sz="2400">
                <a:ea typeface="宋体" charset="-122"/>
              </a:rPr>
              <a:t>,</a:t>
            </a:r>
            <a:r>
              <a:rPr lang="zh-CN" altLang="en-US" sz="2400">
                <a:ea typeface="宋体" charset="-122"/>
              </a:rPr>
              <a:t>否则另假设一极为”基极”</a:t>
            </a:r>
            <a:r>
              <a:rPr lang="en-US" altLang="zh-CN" sz="2400">
                <a:ea typeface="宋体" charset="-122"/>
              </a:rPr>
              <a:t>,</a:t>
            </a:r>
            <a:r>
              <a:rPr lang="zh-CN" altLang="en-US" sz="2400">
                <a:ea typeface="宋体" charset="-122"/>
              </a:rPr>
              <a:t>重复上述测试</a:t>
            </a:r>
            <a:r>
              <a:rPr lang="en-US" altLang="zh-CN" sz="2400">
                <a:ea typeface="宋体" charset="-122"/>
              </a:rPr>
              <a:t>,</a:t>
            </a:r>
            <a:r>
              <a:rPr lang="zh-CN" altLang="en-US" sz="2400">
                <a:ea typeface="宋体" charset="-122"/>
              </a:rPr>
              <a:t>以确定基极</a:t>
            </a:r>
            <a:r>
              <a:rPr lang="en-US" altLang="zh-CN" sz="2400">
                <a:ea typeface="宋体" charset="-122"/>
              </a:rPr>
              <a:t>.</a:t>
            </a:r>
          </a:p>
          <a:p>
            <a:pPr marL="609600" indent="-609600">
              <a:lnSpc>
                <a:spcPct val="105000"/>
              </a:lnSpc>
              <a:buFontTx/>
              <a:buNone/>
            </a:pPr>
            <a:endParaRPr lang="en-US" altLang="zh-CN" sz="2400">
              <a:ea typeface="宋体" charset="-122"/>
            </a:endParaRPr>
          </a:p>
          <a:p>
            <a:pPr marL="609600" indent="-609600">
              <a:lnSpc>
                <a:spcPct val="105000"/>
              </a:lnSpc>
            </a:pPr>
            <a:r>
              <a:rPr lang="zh-CN" altLang="en-US" sz="2400">
                <a:ea typeface="宋体" charset="-122"/>
              </a:rPr>
              <a:t>当基极确定后</a:t>
            </a:r>
            <a:r>
              <a:rPr lang="en-US" altLang="zh-CN" sz="2400">
                <a:ea typeface="宋体" charset="-122"/>
              </a:rPr>
              <a:t>,</a:t>
            </a:r>
            <a:r>
              <a:rPr lang="zh-CN" altLang="en-US" sz="2400">
                <a:ea typeface="宋体" charset="-122"/>
              </a:rPr>
              <a:t>将黑表笔接基极</a:t>
            </a:r>
            <a:r>
              <a:rPr lang="en-US" altLang="zh-CN" sz="2400">
                <a:ea typeface="宋体" charset="-122"/>
              </a:rPr>
              <a:t>,</a:t>
            </a:r>
            <a:r>
              <a:rPr lang="zh-CN" altLang="en-US" sz="2400">
                <a:ea typeface="宋体" charset="-122"/>
              </a:rPr>
              <a:t>红表笔笔接基它两极若测得电阻值都很少</a:t>
            </a:r>
            <a:r>
              <a:rPr lang="en-US" altLang="zh-CN" sz="2400">
                <a:ea typeface="宋体" charset="-122"/>
              </a:rPr>
              <a:t>,</a:t>
            </a:r>
            <a:r>
              <a:rPr lang="zh-CN" altLang="en-US" sz="2400">
                <a:ea typeface="宋体" charset="-122"/>
              </a:rPr>
              <a:t>则该三极管为</a:t>
            </a:r>
            <a:r>
              <a:rPr lang="en-US" altLang="zh-CN" sz="2400">
                <a:ea typeface="宋体" charset="-122"/>
              </a:rPr>
              <a:t>NPN,</a:t>
            </a:r>
            <a:r>
              <a:rPr lang="zh-CN" altLang="en-US" sz="2400">
                <a:ea typeface="宋体" charset="-122"/>
              </a:rPr>
              <a:t>反之为</a:t>
            </a:r>
            <a:r>
              <a:rPr lang="en-US" altLang="zh-CN" sz="2400">
                <a:ea typeface="宋体" charset="-122"/>
              </a:rPr>
              <a:t>PNP.</a:t>
            </a:r>
          </a:p>
          <a:p>
            <a:pPr marL="609600" indent="-609600">
              <a:lnSpc>
                <a:spcPct val="105000"/>
              </a:lnSpc>
              <a:buFontTx/>
              <a:buNone/>
            </a:pPr>
            <a:endParaRPr lang="en-US" altLang="zh-CN" sz="2400">
              <a:ea typeface="宋体" charset="-122"/>
            </a:endParaRPr>
          </a:p>
          <a:p>
            <a:pPr marL="609600" indent="-609600">
              <a:lnSpc>
                <a:spcPct val="105000"/>
              </a:lnSpc>
            </a:pPr>
            <a:r>
              <a:rPr lang="zh-CN" altLang="en-US" sz="2400">
                <a:ea typeface="宋体" charset="-122"/>
              </a:rPr>
              <a:t>判断集电极</a:t>
            </a:r>
            <a:r>
              <a:rPr lang="en-US" altLang="zh-CN" sz="2400">
                <a:ea typeface="宋体" charset="-122"/>
              </a:rPr>
              <a:t>C</a:t>
            </a:r>
            <a:r>
              <a:rPr lang="zh-CN" altLang="en-US" sz="2400">
                <a:ea typeface="宋体" charset="-122"/>
              </a:rPr>
              <a:t>和发射极</a:t>
            </a:r>
            <a:r>
              <a:rPr lang="en-US" altLang="zh-CN" sz="2400">
                <a:ea typeface="宋体" charset="-122"/>
              </a:rPr>
              <a:t>E,</a:t>
            </a:r>
            <a:r>
              <a:rPr lang="zh-CN" altLang="en-US" sz="2400">
                <a:ea typeface="宋体" charset="-122"/>
              </a:rPr>
              <a:t>以</a:t>
            </a:r>
            <a:r>
              <a:rPr lang="en-US" altLang="zh-CN" sz="2400">
                <a:ea typeface="宋体" charset="-122"/>
              </a:rPr>
              <a:t>NPN</a:t>
            </a:r>
            <a:r>
              <a:rPr lang="zh-CN" altLang="en-US" sz="2400">
                <a:ea typeface="宋体" charset="-122"/>
              </a:rPr>
              <a:t>为例</a:t>
            </a:r>
            <a:r>
              <a:rPr lang="en-US" altLang="zh-CN" sz="2400">
                <a:ea typeface="宋体" charset="-122"/>
              </a:rPr>
              <a:t>:</a:t>
            </a:r>
          </a:p>
          <a:p>
            <a:pPr marL="609600" indent="-609600">
              <a:lnSpc>
                <a:spcPct val="105000"/>
              </a:lnSpc>
              <a:buFontTx/>
              <a:buNone/>
            </a:pPr>
            <a:r>
              <a:rPr lang="zh-CN" altLang="en-US" sz="2400">
                <a:ea typeface="宋体" charset="-122"/>
              </a:rPr>
              <a:t>	把黑表笔接至假充的集电极</a:t>
            </a:r>
            <a:r>
              <a:rPr lang="en-US" altLang="zh-CN" sz="2400">
                <a:ea typeface="宋体" charset="-122"/>
              </a:rPr>
              <a:t>C,</a:t>
            </a:r>
            <a:r>
              <a:rPr lang="zh-CN" altLang="en-US" sz="2400">
                <a:ea typeface="宋体" charset="-122"/>
              </a:rPr>
              <a:t>红表笔接到假设的发射极</a:t>
            </a:r>
            <a:r>
              <a:rPr lang="en-US" altLang="zh-CN" sz="2400">
                <a:ea typeface="宋体" charset="-122"/>
              </a:rPr>
              <a:t>E,</a:t>
            </a:r>
            <a:r>
              <a:rPr lang="zh-CN" altLang="en-US" sz="2400">
                <a:ea typeface="宋体" charset="-122"/>
              </a:rPr>
              <a:t>并用手捏住</a:t>
            </a:r>
            <a:r>
              <a:rPr lang="en-US" altLang="zh-CN" sz="2400">
                <a:ea typeface="宋体" charset="-122"/>
              </a:rPr>
              <a:t>B</a:t>
            </a:r>
            <a:r>
              <a:rPr lang="zh-CN" altLang="en-US" sz="2400">
                <a:ea typeface="宋体" charset="-122"/>
              </a:rPr>
              <a:t>和</a:t>
            </a:r>
            <a:r>
              <a:rPr lang="en-US" altLang="zh-CN" sz="2400">
                <a:ea typeface="宋体" charset="-122"/>
              </a:rPr>
              <a:t>C</a:t>
            </a:r>
            <a:r>
              <a:rPr lang="zh-CN" altLang="en-US" sz="2400">
                <a:ea typeface="宋体" charset="-122"/>
              </a:rPr>
              <a:t>极</a:t>
            </a:r>
            <a:r>
              <a:rPr lang="en-US" altLang="zh-CN" sz="2400">
                <a:ea typeface="宋体" charset="-122"/>
              </a:rPr>
              <a:t>,</a:t>
            </a:r>
            <a:r>
              <a:rPr lang="zh-CN" altLang="en-US" sz="2400">
                <a:ea typeface="宋体" charset="-122"/>
              </a:rPr>
              <a:t>读出表头所示</a:t>
            </a:r>
            <a:r>
              <a:rPr lang="en-US" altLang="zh-CN" sz="2400">
                <a:ea typeface="宋体" charset="-122"/>
              </a:rPr>
              <a:t>C,E</a:t>
            </a:r>
            <a:r>
              <a:rPr lang="zh-CN" altLang="en-US" sz="2400">
                <a:ea typeface="宋体" charset="-122"/>
              </a:rPr>
              <a:t>电阻值</a:t>
            </a:r>
            <a:r>
              <a:rPr lang="en-US" altLang="zh-CN" sz="2400">
                <a:ea typeface="宋体" charset="-122"/>
              </a:rPr>
              <a:t>,</a:t>
            </a:r>
            <a:r>
              <a:rPr lang="zh-CN" altLang="en-US" sz="2400">
                <a:ea typeface="宋体" charset="-122"/>
              </a:rPr>
              <a:t>然后将红</a:t>
            </a:r>
            <a:r>
              <a:rPr lang="en-US" altLang="zh-CN" sz="2400">
                <a:ea typeface="宋体" charset="-122"/>
              </a:rPr>
              <a:t>,</a:t>
            </a:r>
            <a:r>
              <a:rPr lang="zh-CN" altLang="en-US" sz="2400">
                <a:ea typeface="宋体" charset="-122"/>
              </a:rPr>
              <a:t>黑表笔反接重测</a:t>
            </a:r>
            <a:r>
              <a:rPr lang="en-US" altLang="zh-CN" sz="2400">
                <a:ea typeface="宋体" charset="-122"/>
              </a:rPr>
              <a:t>.</a:t>
            </a:r>
            <a:r>
              <a:rPr lang="zh-CN" altLang="en-US" sz="2400">
                <a:ea typeface="宋体" charset="-122"/>
              </a:rPr>
              <a:t>若第一次电阻比第二次小</a:t>
            </a:r>
            <a:r>
              <a:rPr lang="en-US" altLang="zh-CN" sz="2400">
                <a:ea typeface="宋体" charset="-122"/>
              </a:rPr>
              <a:t>,</a:t>
            </a:r>
            <a:r>
              <a:rPr lang="zh-CN" altLang="en-US" sz="2400">
                <a:ea typeface="宋体" charset="-122"/>
              </a:rPr>
              <a:t>说明原假设成立</a:t>
            </a:r>
            <a:r>
              <a:rPr lang="en-US" altLang="zh-CN" sz="2400">
                <a:ea typeface="宋体" charset="-122"/>
              </a:rPr>
              <a:t>.</a:t>
            </a:r>
            <a:endParaRPr lang="zh-CN" altLang="en-AU" sz="2400">
              <a:ea typeface="宋体" charset="-122"/>
            </a:endParaRPr>
          </a:p>
        </p:txBody>
      </p:sp>
    </p:spTree>
    <p:extLst>
      <p:ext uri="{BB962C8B-B14F-4D97-AF65-F5344CB8AC3E}">
        <p14:creationId xmlns:p14="http://schemas.microsoft.com/office/powerpoint/2010/main" val="3975085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wheel(4)">
                                      <p:cBhvr>
                                        <p:cTn id="7" dur="2000"/>
                                        <p:tgtEl>
                                          <p:spTgt spid="99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99331">
                                            <p:txEl>
                                              <p:pRg st="2" end="2"/>
                                            </p:txEl>
                                          </p:spTgt>
                                        </p:tgtEl>
                                        <p:attrNameLst>
                                          <p:attrName>style.visibility</p:attrName>
                                        </p:attrNameLst>
                                      </p:cBhvr>
                                      <p:to>
                                        <p:strVal val="visible"/>
                                      </p:to>
                                    </p:set>
                                    <p:animEffect transition="in" filter="plus(in)">
                                      <p:cBhvr>
                                        <p:cTn id="12" dur="2000"/>
                                        <p:tgtEl>
                                          <p:spTgt spid="993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99331">
                                            <p:txEl>
                                              <p:pRg st="4" end="4"/>
                                            </p:txEl>
                                          </p:spTgt>
                                        </p:tgtEl>
                                        <p:attrNameLst>
                                          <p:attrName>style.visibility</p:attrName>
                                        </p:attrNameLst>
                                      </p:cBhvr>
                                      <p:to>
                                        <p:strVal val="visible"/>
                                      </p:to>
                                    </p:set>
                                    <p:anim calcmode="lin" valueType="num">
                                      <p:cBhvr>
                                        <p:cTn id="17" dur="500" fill="hold"/>
                                        <p:tgtEl>
                                          <p:spTgt spid="99331">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9933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3" presetClass="entr" presetSubtype="16" fill="hold" nodeType="clickEffect">
                                  <p:stCondLst>
                                    <p:cond delay="0"/>
                                  </p:stCondLst>
                                  <p:childTnLst>
                                    <p:set>
                                      <p:cBhvr>
                                        <p:cTn id="22" dur="1" fill="hold">
                                          <p:stCondLst>
                                            <p:cond delay="0"/>
                                          </p:stCondLst>
                                        </p:cTn>
                                        <p:tgtEl>
                                          <p:spTgt spid="99331">
                                            <p:txEl>
                                              <p:pRg st="5" end="5"/>
                                            </p:txEl>
                                          </p:spTgt>
                                        </p:tgtEl>
                                        <p:attrNameLst>
                                          <p:attrName>style.visibility</p:attrName>
                                        </p:attrNameLst>
                                      </p:cBhvr>
                                      <p:to>
                                        <p:strVal val="visible"/>
                                      </p:to>
                                    </p:set>
                                    <p:animEffect transition="in" filter="plus(in)">
                                      <p:cBhvr>
                                        <p:cTn id="23" dur="2000"/>
                                        <p:tgtEl>
                                          <p:spTgt spid="993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C26D8238-D1C6-4A0D-A77A-F63EAFCF46B7}" type="slidenum">
              <a:rPr lang="zh-CN" altLang="en-AU"/>
              <a:pPr/>
              <a:t>54</a:t>
            </a:fld>
            <a:endParaRPr lang="en-AU" altLang="zh-CN"/>
          </a:p>
        </p:txBody>
      </p:sp>
      <p:sp>
        <p:nvSpPr>
          <p:cNvPr id="142339" name="Rectangle 3"/>
          <p:cNvSpPr>
            <a:spLocks noGrp="1" noChangeArrowheads="1"/>
          </p:cNvSpPr>
          <p:nvPr>
            <p:ph type="body" idx="1"/>
          </p:nvPr>
        </p:nvSpPr>
        <p:spPr/>
        <p:txBody>
          <a:bodyPr/>
          <a:lstStyle/>
          <a:p>
            <a:pPr algn="ctr">
              <a:buFontTx/>
              <a:buNone/>
            </a:pPr>
            <a:r>
              <a:rPr lang="zh-CN" altLang="en-US" sz="8000">
                <a:ea typeface="宋体" charset="-122"/>
              </a:rPr>
              <a:t>场 效 应 管</a:t>
            </a:r>
            <a:endParaRPr lang="zh-CN" altLang="en-AU" sz="8000">
              <a:ea typeface="宋体" charset="-122"/>
            </a:endParaRPr>
          </a:p>
        </p:txBody>
      </p:sp>
    </p:spTree>
    <p:extLst>
      <p:ext uri="{BB962C8B-B14F-4D97-AF65-F5344CB8AC3E}">
        <p14:creationId xmlns:p14="http://schemas.microsoft.com/office/powerpoint/2010/main" val="2106802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fade">
                                      <p:cBhvr>
                                        <p:cTn id="7" dur="770" decel="100000"/>
                                        <p:tgtEl>
                                          <p:spTgt spid="142339">
                                            <p:txEl>
                                              <p:pRg st="0" end="0"/>
                                            </p:txEl>
                                          </p:spTgt>
                                        </p:tgtEl>
                                      </p:cBhvr>
                                    </p:animEffect>
                                    <p:animScale>
                                      <p:cBhvr>
                                        <p:cTn id="8" dur="770" decel="100000"/>
                                        <p:tgtEl>
                                          <p:spTgt spid="142339">
                                            <p:txEl>
                                              <p:pRg st="0" end="0"/>
                                            </p:txEl>
                                          </p:spTgt>
                                        </p:tgtEl>
                                      </p:cBhvr>
                                      <p:from x="10000" y="10000"/>
                                      <p:to x="200000" y="450000"/>
                                    </p:animScale>
                                    <p:animScale>
                                      <p:cBhvr>
                                        <p:cTn id="9" dur="1230" accel="100000" fill="hold">
                                          <p:stCondLst>
                                            <p:cond delay="770"/>
                                          </p:stCondLst>
                                        </p:cTn>
                                        <p:tgtEl>
                                          <p:spTgt spid="142339">
                                            <p:txEl>
                                              <p:pRg st="0" end="0"/>
                                            </p:txEl>
                                          </p:spTgt>
                                        </p:tgtEl>
                                      </p:cBhvr>
                                      <p:from x="200000" y="450000"/>
                                      <p:to x="100000" y="100000"/>
                                    </p:animScale>
                                    <p:set>
                                      <p:cBhvr>
                                        <p:cTn id="10" dur="770" fill="hold"/>
                                        <p:tgtEl>
                                          <p:spTgt spid="142339">
                                            <p:txEl>
                                              <p:pRg st="0" end="0"/>
                                            </p:txEl>
                                          </p:spTgt>
                                        </p:tgtEl>
                                        <p:attrNameLst>
                                          <p:attrName>ppt_x</p:attrName>
                                        </p:attrNameLst>
                                      </p:cBhvr>
                                      <p:to>
                                        <p:strVal val="(0.5)"/>
                                      </p:to>
                                    </p:set>
                                    <p:anim from="(0.5)" to="(#ppt_x)" calcmode="lin" valueType="num">
                                      <p:cBhvr>
                                        <p:cTn id="11" dur="1230" accel="100000" fill="hold">
                                          <p:stCondLst>
                                            <p:cond delay="770"/>
                                          </p:stCondLst>
                                        </p:cTn>
                                        <p:tgtEl>
                                          <p:spTgt spid="142339">
                                            <p:txEl>
                                              <p:pRg st="0" end="0"/>
                                            </p:txEl>
                                          </p:spTgt>
                                        </p:tgtEl>
                                        <p:attrNameLst>
                                          <p:attrName>ppt_x</p:attrName>
                                        </p:attrNameLst>
                                      </p:cBhvr>
                                    </p:anim>
                                    <p:set>
                                      <p:cBhvr>
                                        <p:cTn id="12" dur="770" fill="hold"/>
                                        <p:tgtEl>
                                          <p:spTgt spid="142339">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42339">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E2FF5E83-E294-4C06-A89D-AA82CF12F47C}" type="slidenum">
              <a:rPr lang="zh-CN" altLang="en-AU"/>
              <a:pPr/>
              <a:t>55</a:t>
            </a:fld>
            <a:endParaRPr lang="en-AU" altLang="zh-CN"/>
          </a:p>
        </p:txBody>
      </p:sp>
      <p:sp>
        <p:nvSpPr>
          <p:cNvPr id="98307" name="Rectangle 3"/>
          <p:cNvSpPr>
            <a:spLocks noGrp="1" noChangeArrowheads="1"/>
          </p:cNvSpPr>
          <p:nvPr>
            <p:ph type="body" idx="1"/>
          </p:nvPr>
        </p:nvSpPr>
        <p:spPr>
          <a:xfrm>
            <a:off x="179388" y="549671"/>
            <a:ext cx="8964612" cy="6335713"/>
          </a:xfrm>
        </p:spPr>
        <p:txBody>
          <a:bodyPr/>
          <a:lstStyle/>
          <a:p>
            <a:pPr>
              <a:lnSpc>
                <a:spcPct val="80000"/>
              </a:lnSpc>
              <a:buFontTx/>
              <a:buNone/>
            </a:pPr>
            <a:r>
              <a:rPr lang="en-US" altLang="zh-CN" sz="3600" b="1" dirty="0">
                <a:ea typeface="宋体" charset="-122"/>
              </a:rPr>
              <a:t>1.</a:t>
            </a:r>
            <a:r>
              <a:rPr lang="zh-CN" altLang="en-US" sz="3600" b="1" dirty="0" smtClean="0">
                <a:ea typeface="宋体" charset="-122"/>
              </a:rPr>
              <a:t>概念</a:t>
            </a:r>
            <a:r>
              <a:rPr lang="en-US" altLang="zh-CN" sz="3600" b="1" dirty="0" smtClean="0">
                <a:ea typeface="宋体" charset="-122"/>
              </a:rPr>
              <a:t>:</a:t>
            </a:r>
            <a:endParaRPr lang="en-US" altLang="zh-CN" sz="3600" b="1" dirty="0">
              <a:ea typeface="宋体" charset="-122"/>
            </a:endParaRPr>
          </a:p>
          <a:p>
            <a:pPr>
              <a:lnSpc>
                <a:spcPct val="90000"/>
              </a:lnSpc>
              <a:buFontTx/>
              <a:buNone/>
            </a:pPr>
            <a:r>
              <a:rPr lang="zh-CN" altLang="en-AU" sz="1600" dirty="0">
                <a:ea typeface="宋体" charset="-122"/>
              </a:rPr>
              <a:t>	</a:t>
            </a:r>
            <a:r>
              <a:rPr lang="zh-CN" altLang="en-AU" sz="2400" dirty="0">
                <a:ea typeface="宋体" charset="-122"/>
              </a:rPr>
              <a:t>场效应晶体管（</a:t>
            </a:r>
            <a:r>
              <a:rPr lang="en-AU" altLang="zh-CN" sz="2400" dirty="0">
                <a:ea typeface="宋体" charset="-122"/>
              </a:rPr>
              <a:t>Field Effect Transistor</a:t>
            </a:r>
            <a:r>
              <a:rPr lang="zh-CN" altLang="en-AU" sz="2400" dirty="0">
                <a:ea typeface="宋体" charset="-122"/>
              </a:rPr>
              <a:t>缩写</a:t>
            </a:r>
            <a:r>
              <a:rPr lang="en-AU" altLang="zh-CN" sz="2400" dirty="0">
                <a:ea typeface="宋体" charset="-122"/>
              </a:rPr>
              <a:t>(FET)</a:t>
            </a:r>
            <a:r>
              <a:rPr lang="zh-CN" altLang="en-AU" sz="2400" dirty="0">
                <a:ea typeface="宋体" charset="-122"/>
              </a:rPr>
              <a:t>）简称场效应管</a:t>
            </a:r>
            <a:r>
              <a:rPr lang="en-AU" altLang="zh-CN" sz="2400" dirty="0">
                <a:ea typeface="宋体" charset="-122"/>
              </a:rPr>
              <a:t>.</a:t>
            </a:r>
            <a:r>
              <a:rPr lang="zh-CN" altLang="en-AU" sz="2400" dirty="0">
                <a:ea typeface="宋体" charset="-122"/>
              </a:rPr>
              <a:t>由多数载流子参与导电</a:t>
            </a:r>
            <a:r>
              <a:rPr lang="en-AU" altLang="zh-CN" sz="2400" dirty="0">
                <a:ea typeface="宋体" charset="-122"/>
              </a:rPr>
              <a:t>,</a:t>
            </a:r>
            <a:r>
              <a:rPr lang="zh-CN" altLang="en-AU" sz="2400" dirty="0">
                <a:ea typeface="宋体" charset="-122"/>
              </a:rPr>
              <a:t>也称为单极型晶体管</a:t>
            </a:r>
            <a:r>
              <a:rPr lang="en-AU" altLang="zh-CN" sz="2400" dirty="0">
                <a:ea typeface="宋体" charset="-122"/>
              </a:rPr>
              <a:t>.</a:t>
            </a:r>
            <a:r>
              <a:rPr lang="zh-CN" altLang="en-AU" sz="2400" dirty="0">
                <a:ea typeface="宋体" charset="-122"/>
              </a:rPr>
              <a:t>它属于电压控制型半导体器件</a:t>
            </a:r>
            <a:r>
              <a:rPr lang="en-AU" altLang="zh-CN" sz="2400" dirty="0">
                <a:ea typeface="宋体" charset="-122"/>
              </a:rPr>
              <a:t>.</a:t>
            </a:r>
          </a:p>
          <a:p>
            <a:pPr>
              <a:lnSpc>
                <a:spcPct val="90000"/>
              </a:lnSpc>
              <a:buFontTx/>
              <a:buNone/>
            </a:pPr>
            <a:r>
              <a:rPr lang="zh-CN" altLang="en-US" sz="2400" dirty="0">
                <a:ea typeface="宋体" charset="-122"/>
              </a:rPr>
              <a:t>	特点</a:t>
            </a:r>
            <a:r>
              <a:rPr lang="en-US" altLang="zh-CN" sz="2400" dirty="0">
                <a:ea typeface="宋体" charset="-122"/>
              </a:rPr>
              <a:t>:</a:t>
            </a:r>
            <a:endParaRPr lang="en-AU" altLang="zh-CN" sz="2400" dirty="0">
              <a:ea typeface="宋体" charset="-122"/>
            </a:endParaRPr>
          </a:p>
          <a:p>
            <a:pPr>
              <a:lnSpc>
                <a:spcPct val="90000"/>
              </a:lnSpc>
              <a:buFontTx/>
              <a:buNone/>
            </a:pPr>
            <a:r>
              <a:rPr lang="zh-CN" altLang="en-AU" sz="2400" dirty="0">
                <a:ea typeface="宋体" charset="-122"/>
              </a:rPr>
              <a:t>	具有输入电阻高（</a:t>
            </a:r>
            <a:r>
              <a:rPr lang="en-AU" altLang="zh-CN" sz="2400" dirty="0">
                <a:ea typeface="宋体" charset="-122"/>
              </a:rPr>
              <a:t>108</a:t>
            </a:r>
            <a:r>
              <a:rPr lang="zh-CN" altLang="en-AU" sz="2400" dirty="0">
                <a:ea typeface="宋体" charset="-122"/>
              </a:rPr>
              <a:t>～</a:t>
            </a:r>
            <a:r>
              <a:rPr lang="en-AU" altLang="zh-CN" sz="2400" dirty="0">
                <a:ea typeface="宋体" charset="-122"/>
              </a:rPr>
              <a:t>109Ω</a:t>
            </a:r>
            <a:r>
              <a:rPr lang="zh-CN" altLang="en-AU" sz="2400" dirty="0">
                <a:ea typeface="宋体" charset="-122"/>
              </a:rPr>
              <a:t>）、噪声小、功耗低、动态范围大、易于集成、没有二次击穿现象、安全工作区域宽等优点</a:t>
            </a:r>
            <a:r>
              <a:rPr lang="en-AU" altLang="zh-CN" sz="2400" dirty="0">
                <a:ea typeface="宋体" charset="-122"/>
              </a:rPr>
              <a:t>,</a:t>
            </a:r>
            <a:r>
              <a:rPr lang="zh-CN" altLang="en-AU" sz="2400" dirty="0">
                <a:ea typeface="宋体" charset="-122"/>
              </a:rPr>
              <a:t>现已成为双极型晶体管和功率晶体管的强大竞争者</a:t>
            </a:r>
            <a:r>
              <a:rPr lang="en-AU" altLang="zh-CN" sz="2400" dirty="0">
                <a:ea typeface="宋体" charset="-122"/>
              </a:rPr>
              <a:t>.</a:t>
            </a:r>
          </a:p>
          <a:p>
            <a:pPr>
              <a:lnSpc>
                <a:spcPct val="90000"/>
              </a:lnSpc>
              <a:buFontTx/>
              <a:buNone/>
            </a:pPr>
            <a:r>
              <a:rPr lang="zh-CN" altLang="en-US" sz="2800" dirty="0">
                <a:ea typeface="宋体" charset="-122"/>
              </a:rPr>
              <a:t>	作用</a:t>
            </a:r>
            <a:r>
              <a:rPr lang="en-US" altLang="zh-CN" sz="2800" dirty="0">
                <a:ea typeface="宋体" charset="-122"/>
              </a:rPr>
              <a:t>:</a:t>
            </a:r>
            <a:endParaRPr lang="en-AU" altLang="zh-CN" sz="2800" dirty="0">
              <a:ea typeface="宋体" charset="-122"/>
            </a:endParaRPr>
          </a:p>
          <a:p>
            <a:pPr>
              <a:lnSpc>
                <a:spcPct val="90000"/>
              </a:lnSpc>
              <a:buFontTx/>
              <a:buNone/>
            </a:pPr>
            <a:r>
              <a:rPr lang="zh-CN" altLang="en-AU" sz="2400" dirty="0">
                <a:ea typeface="宋体" charset="-122"/>
              </a:rPr>
              <a:t>		</a:t>
            </a:r>
            <a:r>
              <a:rPr lang="zh-CN" altLang="en-AU" sz="2400" dirty="0">
                <a:solidFill>
                  <a:srgbClr val="FF0066"/>
                </a:solidFill>
                <a:ea typeface="宋体" charset="-122"/>
              </a:rPr>
              <a:t>场效应管可应用于放大</a:t>
            </a:r>
            <a:r>
              <a:rPr lang="en-AU" altLang="zh-CN" sz="2400" dirty="0">
                <a:solidFill>
                  <a:srgbClr val="FF0066"/>
                </a:solidFill>
                <a:ea typeface="宋体" charset="-122"/>
              </a:rPr>
              <a:t>.</a:t>
            </a:r>
            <a:r>
              <a:rPr lang="zh-CN" altLang="en-AU" sz="2400" dirty="0">
                <a:ea typeface="宋体" charset="-122"/>
              </a:rPr>
              <a:t>由于场效应管放大器的输入阻抗很	高</a:t>
            </a:r>
            <a:r>
              <a:rPr lang="en-AU" altLang="zh-CN" sz="2400" dirty="0">
                <a:ea typeface="宋体" charset="-122"/>
              </a:rPr>
              <a:t>,</a:t>
            </a:r>
            <a:r>
              <a:rPr lang="zh-CN" altLang="en-AU" sz="2400" dirty="0">
                <a:ea typeface="宋体" charset="-122"/>
              </a:rPr>
              <a:t>因此耦合电容可以容量较小</a:t>
            </a:r>
            <a:r>
              <a:rPr lang="en-AU" altLang="zh-CN" sz="2400" dirty="0">
                <a:ea typeface="宋体" charset="-122"/>
              </a:rPr>
              <a:t>,</a:t>
            </a:r>
            <a:r>
              <a:rPr lang="zh-CN" altLang="en-AU" sz="2400" dirty="0">
                <a:ea typeface="宋体" charset="-122"/>
              </a:rPr>
              <a:t>不必使用电解电容器</a:t>
            </a:r>
            <a:r>
              <a:rPr lang="en-AU" altLang="zh-CN" sz="2400" dirty="0">
                <a:ea typeface="宋体" charset="-122"/>
              </a:rPr>
              <a:t>.</a:t>
            </a:r>
          </a:p>
          <a:p>
            <a:pPr>
              <a:lnSpc>
                <a:spcPct val="90000"/>
              </a:lnSpc>
              <a:buFontTx/>
              <a:buNone/>
            </a:pPr>
            <a:r>
              <a:rPr lang="zh-CN" altLang="en-AU" sz="2400" dirty="0">
                <a:solidFill>
                  <a:srgbClr val="FF0066"/>
                </a:solidFill>
                <a:ea typeface="宋体" charset="-122"/>
              </a:rPr>
              <a:t>		场效应管可以用作电子开关</a:t>
            </a:r>
            <a:r>
              <a:rPr lang="en-AU" altLang="zh-CN" sz="2400" dirty="0">
                <a:solidFill>
                  <a:srgbClr val="FF0066"/>
                </a:solidFill>
                <a:ea typeface="宋体" charset="-122"/>
              </a:rPr>
              <a:t>.</a:t>
            </a:r>
            <a:r>
              <a:rPr lang="en-AU" altLang="zh-CN" sz="2400" dirty="0">
                <a:ea typeface="宋体" charset="-122"/>
              </a:rPr>
              <a:t> </a:t>
            </a:r>
          </a:p>
          <a:p>
            <a:pPr>
              <a:lnSpc>
                <a:spcPct val="90000"/>
              </a:lnSpc>
              <a:buFontTx/>
              <a:buNone/>
            </a:pPr>
            <a:r>
              <a:rPr lang="zh-CN" altLang="en-AU" sz="2400" dirty="0">
                <a:ea typeface="宋体" charset="-122"/>
              </a:rPr>
              <a:t>		</a:t>
            </a:r>
            <a:r>
              <a:rPr lang="zh-CN" altLang="en-AU" sz="2400" dirty="0">
                <a:solidFill>
                  <a:srgbClr val="FF0066"/>
                </a:solidFill>
                <a:ea typeface="宋体" charset="-122"/>
              </a:rPr>
              <a:t>场效应管很高的输入阻抗非常适合作阻抗变换</a:t>
            </a:r>
            <a:r>
              <a:rPr lang="en-AU" altLang="zh-CN" sz="2400" dirty="0">
                <a:solidFill>
                  <a:srgbClr val="FF0066"/>
                </a:solidFill>
                <a:ea typeface="宋体" charset="-122"/>
              </a:rPr>
              <a:t>.</a:t>
            </a:r>
            <a:r>
              <a:rPr lang="zh-CN" altLang="en-AU" sz="2400" dirty="0">
                <a:ea typeface="宋体" charset="-122"/>
              </a:rPr>
              <a:t>常用于多级	放大器的输入级作阻抗变换</a:t>
            </a:r>
            <a:r>
              <a:rPr lang="en-AU" altLang="zh-CN" sz="2400" dirty="0">
                <a:ea typeface="宋体" charset="-122"/>
              </a:rPr>
              <a:t>.</a:t>
            </a:r>
            <a:br>
              <a:rPr lang="en-AU" altLang="zh-CN" sz="2400" dirty="0">
                <a:ea typeface="宋体" charset="-122"/>
              </a:rPr>
            </a:br>
            <a:r>
              <a:rPr lang="en-AU" altLang="zh-CN" sz="2400" dirty="0">
                <a:ea typeface="宋体" charset="-122"/>
              </a:rPr>
              <a:t>	</a:t>
            </a:r>
            <a:r>
              <a:rPr lang="zh-CN" altLang="en-AU" sz="2400" dirty="0">
                <a:solidFill>
                  <a:srgbClr val="FF0066"/>
                </a:solidFill>
                <a:ea typeface="宋体" charset="-122"/>
              </a:rPr>
              <a:t>场效应管可以用作可变电阻</a:t>
            </a:r>
            <a:r>
              <a:rPr lang="en-AU" altLang="zh-CN" sz="2400" dirty="0">
                <a:solidFill>
                  <a:srgbClr val="FF0066"/>
                </a:solidFill>
                <a:ea typeface="宋体" charset="-122"/>
              </a:rPr>
              <a:t>.</a:t>
            </a:r>
            <a:r>
              <a:rPr lang="en-AU" altLang="zh-CN" sz="2400" dirty="0">
                <a:ea typeface="宋体" charset="-122"/>
              </a:rPr>
              <a:t/>
            </a:r>
            <a:br>
              <a:rPr lang="en-AU" altLang="zh-CN" sz="2400" dirty="0">
                <a:ea typeface="宋体" charset="-122"/>
              </a:rPr>
            </a:br>
            <a:r>
              <a:rPr lang="en-AU" altLang="zh-CN" sz="2400" dirty="0">
                <a:ea typeface="宋体" charset="-122"/>
              </a:rPr>
              <a:t>	</a:t>
            </a:r>
            <a:r>
              <a:rPr lang="zh-CN" altLang="en-AU" sz="2400" dirty="0">
                <a:solidFill>
                  <a:srgbClr val="FF0066"/>
                </a:solidFill>
                <a:ea typeface="宋体" charset="-122"/>
              </a:rPr>
              <a:t>场效应管可以方便地用作恒流源</a:t>
            </a:r>
            <a:r>
              <a:rPr lang="en-AU" altLang="zh-CN" sz="2400" dirty="0">
                <a:solidFill>
                  <a:srgbClr val="FF0066"/>
                </a:solidFill>
                <a:ea typeface="宋体" charset="-122"/>
              </a:rPr>
              <a:t>.</a:t>
            </a:r>
            <a:r>
              <a:rPr lang="en-AU" altLang="zh-CN" sz="2400" dirty="0">
                <a:ea typeface="宋体" charset="-122"/>
              </a:rPr>
              <a:t>	</a:t>
            </a:r>
          </a:p>
        </p:txBody>
      </p:sp>
    </p:spTree>
    <p:extLst>
      <p:ext uri="{BB962C8B-B14F-4D97-AF65-F5344CB8AC3E}">
        <p14:creationId xmlns:p14="http://schemas.microsoft.com/office/powerpoint/2010/main" val="2901632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8307">
                                            <p:txEl>
                                              <p:pRg st="1" end="1"/>
                                            </p:txEl>
                                          </p:spTgt>
                                        </p:tgtEl>
                                        <p:attrNameLst>
                                          <p:attrName>style.visibility</p:attrName>
                                        </p:attrNameLst>
                                      </p:cBhvr>
                                      <p:to>
                                        <p:strVal val="visible"/>
                                      </p:to>
                                    </p:set>
                                    <p:anim calcmode="discrete" valueType="clr">
                                      <p:cBhvr override="childStyle">
                                        <p:cTn id="7" dur="80"/>
                                        <p:tgtEl>
                                          <p:spTgt spid="9830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8307">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98307">
                                            <p:txEl>
                                              <p:pRg st="1" end="1"/>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nodeType="clickEffect">
                                  <p:stCondLst>
                                    <p:cond delay="0"/>
                                  </p:stCondLst>
                                  <p:childTnLst>
                                    <p:set>
                                      <p:cBhvr>
                                        <p:cTn id="13" dur="1" fill="hold">
                                          <p:stCondLst>
                                            <p:cond delay="0"/>
                                          </p:stCondLst>
                                        </p:cTn>
                                        <p:tgtEl>
                                          <p:spTgt spid="98307">
                                            <p:txEl>
                                              <p:pRg st="2" end="2"/>
                                            </p:txEl>
                                          </p:spTgt>
                                        </p:tgtEl>
                                        <p:attrNameLst>
                                          <p:attrName>style.visibility</p:attrName>
                                        </p:attrNameLst>
                                      </p:cBhvr>
                                      <p:to>
                                        <p:strVal val="visible"/>
                                      </p:to>
                                    </p:set>
                                    <p:animEffect transition="in" filter="wipe(down)">
                                      <p:cBhvr>
                                        <p:cTn id="14" dur="580">
                                          <p:stCondLst>
                                            <p:cond delay="0"/>
                                          </p:stCondLst>
                                        </p:cTn>
                                        <p:tgtEl>
                                          <p:spTgt spid="98307">
                                            <p:txEl>
                                              <p:pRg st="2" end="2"/>
                                            </p:txEl>
                                          </p:spTgt>
                                        </p:tgtEl>
                                      </p:cBhvr>
                                    </p:animEffect>
                                    <p:anim calcmode="lin" valueType="num">
                                      <p:cBhvr>
                                        <p:cTn id="15" dur="1822" tmFilter="0,0; 0.14,0.36; 0.43,0.73; 0.71,0.91; 1.0,1.0">
                                          <p:stCondLst>
                                            <p:cond delay="0"/>
                                          </p:stCondLst>
                                        </p:cTn>
                                        <p:tgtEl>
                                          <p:spTgt spid="98307">
                                            <p:txEl>
                                              <p:pRg st="2" end="2"/>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8307">
                                            <p:txEl>
                                              <p:pRg st="2" end="2"/>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8307">
                                            <p:txEl>
                                              <p:pRg st="2" end="2"/>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8307">
                                            <p:txEl>
                                              <p:pRg st="2" end="2"/>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8307">
                                            <p:txEl>
                                              <p:pRg st="2" end="2"/>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98307">
                                            <p:txEl>
                                              <p:pRg st="2" end="2"/>
                                            </p:txEl>
                                          </p:spTgt>
                                        </p:tgtEl>
                                      </p:cBhvr>
                                      <p:to x="100000" y="60000"/>
                                    </p:animScale>
                                    <p:animScale>
                                      <p:cBhvr>
                                        <p:cTn id="21" dur="166" decel="50000">
                                          <p:stCondLst>
                                            <p:cond delay="676"/>
                                          </p:stCondLst>
                                        </p:cTn>
                                        <p:tgtEl>
                                          <p:spTgt spid="98307">
                                            <p:txEl>
                                              <p:pRg st="2" end="2"/>
                                            </p:txEl>
                                          </p:spTgt>
                                        </p:tgtEl>
                                      </p:cBhvr>
                                      <p:to x="100000" y="100000"/>
                                    </p:animScale>
                                    <p:animScale>
                                      <p:cBhvr>
                                        <p:cTn id="22" dur="26">
                                          <p:stCondLst>
                                            <p:cond delay="1312"/>
                                          </p:stCondLst>
                                        </p:cTn>
                                        <p:tgtEl>
                                          <p:spTgt spid="98307">
                                            <p:txEl>
                                              <p:pRg st="2" end="2"/>
                                            </p:txEl>
                                          </p:spTgt>
                                        </p:tgtEl>
                                      </p:cBhvr>
                                      <p:to x="100000" y="80000"/>
                                    </p:animScale>
                                    <p:animScale>
                                      <p:cBhvr>
                                        <p:cTn id="23" dur="166" decel="50000">
                                          <p:stCondLst>
                                            <p:cond delay="1338"/>
                                          </p:stCondLst>
                                        </p:cTn>
                                        <p:tgtEl>
                                          <p:spTgt spid="98307">
                                            <p:txEl>
                                              <p:pRg st="2" end="2"/>
                                            </p:txEl>
                                          </p:spTgt>
                                        </p:tgtEl>
                                      </p:cBhvr>
                                      <p:to x="100000" y="100000"/>
                                    </p:animScale>
                                    <p:animScale>
                                      <p:cBhvr>
                                        <p:cTn id="24" dur="26">
                                          <p:stCondLst>
                                            <p:cond delay="1642"/>
                                          </p:stCondLst>
                                        </p:cTn>
                                        <p:tgtEl>
                                          <p:spTgt spid="98307">
                                            <p:txEl>
                                              <p:pRg st="2" end="2"/>
                                            </p:txEl>
                                          </p:spTgt>
                                        </p:tgtEl>
                                      </p:cBhvr>
                                      <p:to x="100000" y="90000"/>
                                    </p:animScale>
                                    <p:animScale>
                                      <p:cBhvr>
                                        <p:cTn id="25" dur="166" decel="50000">
                                          <p:stCondLst>
                                            <p:cond delay="1668"/>
                                          </p:stCondLst>
                                        </p:cTn>
                                        <p:tgtEl>
                                          <p:spTgt spid="98307">
                                            <p:txEl>
                                              <p:pRg st="2" end="2"/>
                                            </p:txEl>
                                          </p:spTgt>
                                        </p:tgtEl>
                                      </p:cBhvr>
                                      <p:to x="100000" y="100000"/>
                                    </p:animScale>
                                    <p:animScale>
                                      <p:cBhvr>
                                        <p:cTn id="26" dur="26">
                                          <p:stCondLst>
                                            <p:cond delay="1808"/>
                                          </p:stCondLst>
                                        </p:cTn>
                                        <p:tgtEl>
                                          <p:spTgt spid="98307">
                                            <p:txEl>
                                              <p:pRg st="2" end="2"/>
                                            </p:txEl>
                                          </p:spTgt>
                                        </p:tgtEl>
                                      </p:cBhvr>
                                      <p:to x="100000" y="95000"/>
                                    </p:animScale>
                                    <p:animScale>
                                      <p:cBhvr>
                                        <p:cTn id="27" dur="166" decel="50000">
                                          <p:stCondLst>
                                            <p:cond delay="1834"/>
                                          </p:stCondLst>
                                        </p:cTn>
                                        <p:tgtEl>
                                          <p:spTgt spid="98307">
                                            <p:txEl>
                                              <p:pRg st="2" end="2"/>
                                            </p:txEl>
                                          </p:spTgt>
                                        </p:tgtEl>
                                      </p:cBhvr>
                                      <p:to x="100000" y="100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nodeType="clickEffect">
                                  <p:stCondLst>
                                    <p:cond delay="0"/>
                                  </p:stCondLst>
                                  <p:childTnLst>
                                    <p:set>
                                      <p:cBhvr>
                                        <p:cTn id="31" dur="1" fill="hold">
                                          <p:stCondLst>
                                            <p:cond delay="0"/>
                                          </p:stCondLst>
                                        </p:cTn>
                                        <p:tgtEl>
                                          <p:spTgt spid="98307">
                                            <p:txEl>
                                              <p:pRg st="3" end="3"/>
                                            </p:txEl>
                                          </p:spTgt>
                                        </p:tgtEl>
                                        <p:attrNameLst>
                                          <p:attrName>style.visibility</p:attrName>
                                        </p:attrNameLst>
                                      </p:cBhvr>
                                      <p:to>
                                        <p:strVal val="visible"/>
                                      </p:to>
                                    </p:set>
                                    <p:animEffect transition="in" filter="wheel(4)">
                                      <p:cBhvr>
                                        <p:cTn id="32" dur="2000"/>
                                        <p:tgtEl>
                                          <p:spTgt spid="98307">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nodeType="clickEffect">
                                  <p:stCondLst>
                                    <p:cond delay="0"/>
                                  </p:stCondLst>
                                  <p:childTnLst>
                                    <p:set>
                                      <p:cBhvr>
                                        <p:cTn id="36" dur="1" fill="hold">
                                          <p:stCondLst>
                                            <p:cond delay="0"/>
                                          </p:stCondLst>
                                        </p:cTn>
                                        <p:tgtEl>
                                          <p:spTgt spid="98307">
                                            <p:txEl>
                                              <p:pRg st="4" end="4"/>
                                            </p:txEl>
                                          </p:spTgt>
                                        </p:tgtEl>
                                        <p:attrNameLst>
                                          <p:attrName>style.visibility</p:attrName>
                                        </p:attrNameLst>
                                      </p:cBhvr>
                                      <p:to>
                                        <p:strVal val="visible"/>
                                      </p:to>
                                    </p:set>
                                    <p:animEffect transition="in" filter="wipe(down)">
                                      <p:cBhvr>
                                        <p:cTn id="37" dur="580">
                                          <p:stCondLst>
                                            <p:cond delay="0"/>
                                          </p:stCondLst>
                                        </p:cTn>
                                        <p:tgtEl>
                                          <p:spTgt spid="98307">
                                            <p:txEl>
                                              <p:pRg st="4" end="4"/>
                                            </p:txEl>
                                          </p:spTgt>
                                        </p:tgtEl>
                                      </p:cBhvr>
                                    </p:animEffect>
                                    <p:anim calcmode="lin" valueType="num">
                                      <p:cBhvr>
                                        <p:cTn id="38" dur="1822" tmFilter="0,0; 0.14,0.36; 0.43,0.73; 0.71,0.91; 1.0,1.0">
                                          <p:stCondLst>
                                            <p:cond delay="0"/>
                                          </p:stCondLst>
                                        </p:cTn>
                                        <p:tgtEl>
                                          <p:spTgt spid="98307">
                                            <p:txEl>
                                              <p:pRg st="4" end="4"/>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98307">
                                            <p:txEl>
                                              <p:pRg st="4" end="4"/>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98307">
                                            <p:txEl>
                                              <p:pRg st="4" end="4"/>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98307">
                                            <p:txEl>
                                              <p:pRg st="4" end="4"/>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98307">
                                            <p:txEl>
                                              <p:pRg st="4" end="4"/>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98307">
                                            <p:txEl>
                                              <p:pRg st="4" end="4"/>
                                            </p:txEl>
                                          </p:spTgt>
                                        </p:tgtEl>
                                      </p:cBhvr>
                                      <p:to x="100000" y="60000"/>
                                    </p:animScale>
                                    <p:animScale>
                                      <p:cBhvr>
                                        <p:cTn id="44" dur="166" decel="50000">
                                          <p:stCondLst>
                                            <p:cond delay="676"/>
                                          </p:stCondLst>
                                        </p:cTn>
                                        <p:tgtEl>
                                          <p:spTgt spid="98307">
                                            <p:txEl>
                                              <p:pRg st="4" end="4"/>
                                            </p:txEl>
                                          </p:spTgt>
                                        </p:tgtEl>
                                      </p:cBhvr>
                                      <p:to x="100000" y="100000"/>
                                    </p:animScale>
                                    <p:animScale>
                                      <p:cBhvr>
                                        <p:cTn id="45" dur="26">
                                          <p:stCondLst>
                                            <p:cond delay="1312"/>
                                          </p:stCondLst>
                                        </p:cTn>
                                        <p:tgtEl>
                                          <p:spTgt spid="98307">
                                            <p:txEl>
                                              <p:pRg st="4" end="4"/>
                                            </p:txEl>
                                          </p:spTgt>
                                        </p:tgtEl>
                                      </p:cBhvr>
                                      <p:to x="100000" y="80000"/>
                                    </p:animScale>
                                    <p:animScale>
                                      <p:cBhvr>
                                        <p:cTn id="46" dur="166" decel="50000">
                                          <p:stCondLst>
                                            <p:cond delay="1338"/>
                                          </p:stCondLst>
                                        </p:cTn>
                                        <p:tgtEl>
                                          <p:spTgt spid="98307">
                                            <p:txEl>
                                              <p:pRg st="4" end="4"/>
                                            </p:txEl>
                                          </p:spTgt>
                                        </p:tgtEl>
                                      </p:cBhvr>
                                      <p:to x="100000" y="100000"/>
                                    </p:animScale>
                                    <p:animScale>
                                      <p:cBhvr>
                                        <p:cTn id="47" dur="26">
                                          <p:stCondLst>
                                            <p:cond delay="1642"/>
                                          </p:stCondLst>
                                        </p:cTn>
                                        <p:tgtEl>
                                          <p:spTgt spid="98307">
                                            <p:txEl>
                                              <p:pRg st="4" end="4"/>
                                            </p:txEl>
                                          </p:spTgt>
                                        </p:tgtEl>
                                      </p:cBhvr>
                                      <p:to x="100000" y="90000"/>
                                    </p:animScale>
                                    <p:animScale>
                                      <p:cBhvr>
                                        <p:cTn id="48" dur="166" decel="50000">
                                          <p:stCondLst>
                                            <p:cond delay="1668"/>
                                          </p:stCondLst>
                                        </p:cTn>
                                        <p:tgtEl>
                                          <p:spTgt spid="98307">
                                            <p:txEl>
                                              <p:pRg st="4" end="4"/>
                                            </p:txEl>
                                          </p:spTgt>
                                        </p:tgtEl>
                                      </p:cBhvr>
                                      <p:to x="100000" y="100000"/>
                                    </p:animScale>
                                    <p:animScale>
                                      <p:cBhvr>
                                        <p:cTn id="49" dur="26">
                                          <p:stCondLst>
                                            <p:cond delay="1808"/>
                                          </p:stCondLst>
                                        </p:cTn>
                                        <p:tgtEl>
                                          <p:spTgt spid="98307">
                                            <p:txEl>
                                              <p:pRg st="4" end="4"/>
                                            </p:txEl>
                                          </p:spTgt>
                                        </p:tgtEl>
                                      </p:cBhvr>
                                      <p:to x="100000" y="95000"/>
                                    </p:animScale>
                                    <p:animScale>
                                      <p:cBhvr>
                                        <p:cTn id="50" dur="166" decel="50000">
                                          <p:stCondLst>
                                            <p:cond delay="1834"/>
                                          </p:stCondLst>
                                        </p:cTn>
                                        <p:tgtEl>
                                          <p:spTgt spid="98307">
                                            <p:txEl>
                                              <p:pRg st="4" end="4"/>
                                            </p:txEl>
                                          </p:spTgt>
                                        </p:tgtEl>
                                      </p:cBhvr>
                                      <p:to x="100000" y="100000"/>
                                    </p:animScale>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98307">
                                            <p:txEl>
                                              <p:pRg st="5" end="5"/>
                                            </p:txEl>
                                          </p:spTgt>
                                        </p:tgtEl>
                                        <p:attrNameLst>
                                          <p:attrName>style.visibility</p:attrName>
                                        </p:attrNameLst>
                                      </p:cBhvr>
                                      <p:to>
                                        <p:strVal val="visible"/>
                                      </p:to>
                                    </p:set>
                                    <p:animEffect transition="in" filter="fade">
                                      <p:cBhvr>
                                        <p:cTn id="55" dur="1000"/>
                                        <p:tgtEl>
                                          <p:spTgt spid="98307">
                                            <p:txEl>
                                              <p:pRg st="5" end="5"/>
                                            </p:txEl>
                                          </p:spTgt>
                                        </p:tgtEl>
                                      </p:cBhvr>
                                    </p:animEffect>
                                    <p:anim calcmode="lin" valueType="num">
                                      <p:cBhvr>
                                        <p:cTn id="56" dur="1000" fill="hold"/>
                                        <p:tgtEl>
                                          <p:spTgt spid="98307">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9830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7" presetClass="entr" presetSubtype="0" fill="hold" nodeType="clickEffect">
                                  <p:stCondLst>
                                    <p:cond delay="0"/>
                                  </p:stCondLst>
                                  <p:childTnLst>
                                    <p:set>
                                      <p:cBhvr>
                                        <p:cTn id="61" dur="1" fill="hold">
                                          <p:stCondLst>
                                            <p:cond delay="0"/>
                                          </p:stCondLst>
                                        </p:cTn>
                                        <p:tgtEl>
                                          <p:spTgt spid="98307">
                                            <p:txEl>
                                              <p:pRg st="6" end="6"/>
                                            </p:txEl>
                                          </p:spTgt>
                                        </p:tgtEl>
                                        <p:attrNameLst>
                                          <p:attrName>style.visibility</p:attrName>
                                        </p:attrNameLst>
                                      </p:cBhvr>
                                      <p:to>
                                        <p:strVal val="visible"/>
                                      </p:to>
                                    </p:set>
                                    <p:animEffect transition="in" filter="fade">
                                      <p:cBhvr>
                                        <p:cTn id="62" dur="1000"/>
                                        <p:tgtEl>
                                          <p:spTgt spid="98307">
                                            <p:txEl>
                                              <p:pRg st="6" end="6"/>
                                            </p:txEl>
                                          </p:spTgt>
                                        </p:tgtEl>
                                      </p:cBhvr>
                                    </p:animEffect>
                                    <p:anim calcmode="lin" valueType="num">
                                      <p:cBhvr>
                                        <p:cTn id="63" dur="1000" fill="hold"/>
                                        <p:tgtEl>
                                          <p:spTgt spid="98307">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9830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42" presetClass="entr" presetSubtype="0" fill="hold" nodeType="clickEffect">
                                  <p:stCondLst>
                                    <p:cond delay="0"/>
                                  </p:stCondLst>
                                  <p:childTnLst>
                                    <p:set>
                                      <p:cBhvr>
                                        <p:cTn id="68" dur="1" fill="hold">
                                          <p:stCondLst>
                                            <p:cond delay="0"/>
                                          </p:stCondLst>
                                        </p:cTn>
                                        <p:tgtEl>
                                          <p:spTgt spid="98307">
                                            <p:txEl>
                                              <p:pRg st="7" end="7"/>
                                            </p:txEl>
                                          </p:spTgt>
                                        </p:tgtEl>
                                        <p:attrNameLst>
                                          <p:attrName>style.visibility</p:attrName>
                                        </p:attrNameLst>
                                      </p:cBhvr>
                                      <p:to>
                                        <p:strVal val="visible"/>
                                      </p:to>
                                    </p:set>
                                    <p:animEffect transition="in" filter="fade">
                                      <p:cBhvr>
                                        <p:cTn id="69" dur="1000"/>
                                        <p:tgtEl>
                                          <p:spTgt spid="98307">
                                            <p:txEl>
                                              <p:pRg st="7" end="7"/>
                                            </p:txEl>
                                          </p:spTgt>
                                        </p:tgtEl>
                                      </p:cBhvr>
                                    </p:animEffect>
                                    <p:anim calcmode="lin" valueType="num">
                                      <p:cBhvr>
                                        <p:cTn id="70" dur="1000" fill="hold"/>
                                        <p:tgtEl>
                                          <p:spTgt spid="98307">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9830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1"/>
          </p:nvPr>
        </p:nvSpPr>
        <p:spPr/>
        <p:txBody>
          <a:bodyPr/>
          <a:lstStyle/>
          <a:p>
            <a:fld id="{31E3FAE5-B4D1-4146-8CE1-91584614AD23}" type="slidenum">
              <a:rPr lang="zh-CN" altLang="en-AU"/>
              <a:pPr/>
              <a:t>56</a:t>
            </a:fld>
            <a:endParaRPr lang="en-AU" altLang="zh-CN"/>
          </a:p>
        </p:txBody>
      </p:sp>
      <p:sp>
        <p:nvSpPr>
          <p:cNvPr id="100354" name="Rectangle 2"/>
          <p:cNvSpPr>
            <a:spLocks noGrp="1" noChangeArrowheads="1"/>
          </p:cNvSpPr>
          <p:nvPr>
            <p:ph type="title"/>
          </p:nvPr>
        </p:nvSpPr>
        <p:spPr>
          <a:xfrm>
            <a:off x="457200" y="292100"/>
            <a:ext cx="8229600" cy="760413"/>
          </a:xfrm>
        </p:spPr>
        <p:txBody>
          <a:bodyPr/>
          <a:lstStyle/>
          <a:p>
            <a:pPr algn="l"/>
            <a:r>
              <a:rPr lang="en-US" altLang="zh-CN" dirty="0">
                <a:ea typeface="宋体" charset="-122"/>
              </a:rPr>
              <a:t>2.</a:t>
            </a:r>
            <a:r>
              <a:rPr lang="zh-CN" altLang="en-US" dirty="0">
                <a:ea typeface="宋体" charset="-122"/>
              </a:rPr>
              <a:t>场效应管的</a:t>
            </a:r>
            <a:r>
              <a:rPr lang="zh-CN" altLang="en-US" dirty="0" smtClean="0">
                <a:ea typeface="宋体" charset="-122"/>
              </a:rPr>
              <a:t>分类</a:t>
            </a:r>
            <a:r>
              <a:rPr lang="en-US" altLang="zh-CN" dirty="0" smtClean="0">
                <a:ea typeface="宋体" charset="-122"/>
              </a:rPr>
              <a:t>:</a:t>
            </a:r>
            <a:endParaRPr lang="en-AU" altLang="zh-CN" dirty="0">
              <a:ea typeface="宋体" charset="-122"/>
            </a:endParaRPr>
          </a:p>
        </p:txBody>
      </p:sp>
      <p:sp>
        <p:nvSpPr>
          <p:cNvPr id="100355" name="Rectangle 3"/>
          <p:cNvSpPr>
            <a:spLocks noGrp="1" noChangeArrowheads="1"/>
          </p:cNvSpPr>
          <p:nvPr>
            <p:ph type="body" sz="half" idx="1"/>
          </p:nvPr>
        </p:nvSpPr>
        <p:spPr>
          <a:xfrm>
            <a:off x="250825" y="1196975"/>
            <a:ext cx="8642350" cy="5184775"/>
          </a:xfrm>
        </p:spPr>
        <p:txBody>
          <a:bodyPr/>
          <a:lstStyle/>
          <a:p>
            <a:pPr>
              <a:lnSpc>
                <a:spcPct val="120000"/>
              </a:lnSpc>
              <a:buFontTx/>
              <a:buNone/>
            </a:pPr>
            <a:r>
              <a:rPr lang="zh-CN" altLang="en-AU" sz="2800">
                <a:ea typeface="宋体" charset="-122"/>
              </a:rPr>
              <a:t>	</a:t>
            </a:r>
            <a:r>
              <a:rPr lang="zh-CN" altLang="en-AU">
                <a:ea typeface="宋体" charset="-122"/>
              </a:rPr>
              <a:t>场效应管分结型、绝缘栅型</a:t>
            </a:r>
            <a:r>
              <a:rPr lang="en-AU" altLang="zh-CN">
                <a:ea typeface="宋体" charset="-122"/>
              </a:rPr>
              <a:t>(MOS)</a:t>
            </a:r>
            <a:r>
              <a:rPr lang="zh-CN" altLang="en-AU">
                <a:ea typeface="宋体" charset="-122"/>
              </a:rPr>
              <a:t>两大类</a:t>
            </a:r>
            <a:r>
              <a:rPr lang="zh-CN" altLang="en-AU" sz="2800">
                <a:ea typeface="宋体" charset="-122"/>
              </a:rPr>
              <a:t> </a:t>
            </a:r>
          </a:p>
          <a:p>
            <a:pPr>
              <a:lnSpc>
                <a:spcPct val="120000"/>
              </a:lnSpc>
              <a:buFontTx/>
              <a:buNone/>
            </a:pPr>
            <a:r>
              <a:rPr lang="zh-CN" altLang="en-AU" sz="2800">
                <a:ea typeface="宋体" charset="-122"/>
              </a:rPr>
              <a:t>按沟道材料</a:t>
            </a:r>
            <a:r>
              <a:rPr lang="en-AU" altLang="zh-CN" sz="2800">
                <a:ea typeface="宋体" charset="-122"/>
              </a:rPr>
              <a:t>:</a:t>
            </a:r>
            <a:r>
              <a:rPr lang="zh-CN" altLang="en-AU" sz="2800">
                <a:ea typeface="宋体" charset="-122"/>
              </a:rPr>
              <a:t>结型和绝缘栅型各分</a:t>
            </a:r>
            <a:r>
              <a:rPr lang="en-AU" altLang="zh-CN" sz="2800">
                <a:ea typeface="宋体" charset="-122"/>
              </a:rPr>
              <a:t>N</a:t>
            </a:r>
            <a:r>
              <a:rPr lang="zh-CN" altLang="en-AU" sz="2800">
                <a:ea typeface="宋体" charset="-122"/>
              </a:rPr>
              <a:t>沟道和</a:t>
            </a:r>
            <a:r>
              <a:rPr lang="en-AU" altLang="zh-CN" sz="2800">
                <a:ea typeface="宋体" charset="-122"/>
              </a:rPr>
              <a:t>P</a:t>
            </a:r>
            <a:r>
              <a:rPr lang="zh-CN" altLang="en-AU" sz="2800">
                <a:ea typeface="宋体" charset="-122"/>
              </a:rPr>
              <a:t>沟道两种</a:t>
            </a:r>
            <a:r>
              <a:rPr lang="en-AU" altLang="zh-CN" sz="2800">
                <a:ea typeface="宋体" charset="-122"/>
              </a:rPr>
              <a:t>. </a:t>
            </a:r>
          </a:p>
          <a:p>
            <a:pPr>
              <a:lnSpc>
                <a:spcPct val="120000"/>
              </a:lnSpc>
              <a:buFontTx/>
              <a:buNone/>
            </a:pPr>
            <a:r>
              <a:rPr lang="zh-CN" altLang="en-AU" sz="2800">
                <a:ea typeface="宋体" charset="-122"/>
              </a:rPr>
              <a:t>按导电方式</a:t>
            </a:r>
            <a:r>
              <a:rPr lang="en-AU" altLang="zh-CN" sz="2800">
                <a:ea typeface="宋体" charset="-122"/>
              </a:rPr>
              <a:t>:</a:t>
            </a:r>
            <a:r>
              <a:rPr lang="zh-CN" altLang="en-AU" sz="2800">
                <a:ea typeface="宋体" charset="-122"/>
              </a:rPr>
              <a:t>耗尽型与增强型</a:t>
            </a:r>
            <a:r>
              <a:rPr lang="en-AU" altLang="zh-CN" sz="2800">
                <a:ea typeface="宋体" charset="-122"/>
              </a:rPr>
              <a:t>,</a:t>
            </a:r>
            <a:r>
              <a:rPr lang="zh-CN" altLang="en-AU" sz="2800">
                <a:ea typeface="宋体" charset="-122"/>
              </a:rPr>
              <a:t>结型场效应管均为耗尽型</a:t>
            </a:r>
            <a:r>
              <a:rPr lang="en-AU" altLang="zh-CN" sz="2800">
                <a:ea typeface="宋体" charset="-122"/>
              </a:rPr>
              <a:t>,</a:t>
            </a:r>
            <a:r>
              <a:rPr lang="zh-CN" altLang="en-AU" sz="2800">
                <a:ea typeface="宋体" charset="-122"/>
              </a:rPr>
              <a:t>绝缘栅型场效应管既有耗尽型的</a:t>
            </a:r>
            <a:r>
              <a:rPr lang="en-AU" altLang="zh-CN" sz="2800">
                <a:ea typeface="宋体" charset="-122"/>
              </a:rPr>
              <a:t>,</a:t>
            </a:r>
            <a:r>
              <a:rPr lang="zh-CN" altLang="en-AU" sz="2800">
                <a:ea typeface="宋体" charset="-122"/>
              </a:rPr>
              <a:t>也有增强型的。</a:t>
            </a:r>
          </a:p>
          <a:p>
            <a:pPr>
              <a:lnSpc>
                <a:spcPct val="120000"/>
              </a:lnSpc>
              <a:buFontTx/>
              <a:buNone/>
            </a:pPr>
            <a:r>
              <a:rPr lang="zh-CN" altLang="en-AU" sz="2800">
                <a:ea typeface="宋体" charset="-122"/>
              </a:rPr>
              <a:t>  </a:t>
            </a:r>
          </a:p>
          <a:p>
            <a:pPr>
              <a:lnSpc>
                <a:spcPct val="120000"/>
              </a:lnSpc>
              <a:buFontTx/>
              <a:buNone/>
            </a:pPr>
            <a:r>
              <a:rPr lang="zh-CN" altLang="en-AU" sz="2800">
                <a:ea typeface="宋体" charset="-122"/>
              </a:rPr>
              <a:t>	场效应晶体管可分为结场效应晶体管和</a:t>
            </a:r>
            <a:r>
              <a:rPr lang="en-AU" altLang="zh-CN" sz="2800">
                <a:ea typeface="宋体" charset="-122"/>
              </a:rPr>
              <a:t>MOS</a:t>
            </a:r>
            <a:r>
              <a:rPr lang="zh-CN" altLang="en-AU" sz="2800">
                <a:ea typeface="宋体" charset="-122"/>
              </a:rPr>
              <a:t>场效应晶体管</a:t>
            </a:r>
            <a:r>
              <a:rPr lang="en-AU" altLang="zh-CN" sz="2800">
                <a:ea typeface="宋体" charset="-122"/>
              </a:rPr>
              <a:t>,</a:t>
            </a:r>
            <a:r>
              <a:rPr lang="zh-CN" altLang="en-AU" sz="2800">
                <a:ea typeface="宋体" charset="-122"/>
              </a:rPr>
              <a:t>而</a:t>
            </a:r>
            <a:r>
              <a:rPr lang="en-AU" altLang="zh-CN" sz="2800">
                <a:ea typeface="宋体" charset="-122"/>
              </a:rPr>
              <a:t>MOS</a:t>
            </a:r>
            <a:r>
              <a:rPr lang="zh-CN" altLang="en-AU" sz="2800">
                <a:ea typeface="宋体" charset="-122"/>
              </a:rPr>
              <a:t>场效应晶体管又分为</a:t>
            </a:r>
            <a:r>
              <a:rPr lang="en-AU" altLang="zh-CN" sz="2800">
                <a:ea typeface="宋体" charset="-122"/>
              </a:rPr>
              <a:t>N</a:t>
            </a:r>
            <a:r>
              <a:rPr lang="zh-CN" altLang="en-AU" sz="2800">
                <a:ea typeface="宋体" charset="-122"/>
              </a:rPr>
              <a:t>沟耗尽型和增强型</a:t>
            </a:r>
            <a:r>
              <a:rPr lang="en-AU" altLang="zh-CN" sz="2800">
                <a:ea typeface="宋体" charset="-122"/>
              </a:rPr>
              <a:t>;P</a:t>
            </a:r>
            <a:r>
              <a:rPr lang="zh-CN" altLang="en-AU" sz="2800">
                <a:ea typeface="宋体" charset="-122"/>
              </a:rPr>
              <a:t>沟耗尽型和增强型四大类</a:t>
            </a:r>
            <a:r>
              <a:rPr lang="en-AU" altLang="zh-CN" sz="2800">
                <a:ea typeface="宋体" charset="-122"/>
              </a:rPr>
              <a:t>.</a:t>
            </a:r>
            <a:r>
              <a:rPr lang="zh-CN" altLang="en-AU" sz="2800">
                <a:ea typeface="宋体" charset="-122"/>
              </a:rPr>
              <a:t>见下图 </a:t>
            </a:r>
            <a:r>
              <a:rPr lang="en-AU" altLang="zh-CN" sz="2800">
                <a:ea typeface="宋体" charset="-122"/>
              </a:rPr>
              <a:t>:</a:t>
            </a:r>
            <a:endParaRPr lang="zh-CN" altLang="en-AU" sz="2800">
              <a:ea typeface="宋体" charset="-122"/>
            </a:endParaRPr>
          </a:p>
        </p:txBody>
      </p:sp>
    </p:spTree>
    <p:extLst>
      <p:ext uri="{BB962C8B-B14F-4D97-AF65-F5344CB8AC3E}">
        <p14:creationId xmlns:p14="http://schemas.microsoft.com/office/powerpoint/2010/main" val="3606171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fade">
                                      <p:cBhvr>
                                        <p:cTn id="7" dur="2000"/>
                                        <p:tgtEl>
                                          <p:spTgt spid="100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 calcmode="lin" valueType="num">
                                      <p:cBhvr additive="base">
                                        <p:cTn id="12" dur="5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03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nodeType="clickEffect">
                                  <p:stCondLst>
                                    <p:cond delay="0"/>
                                  </p:stCondLst>
                                  <p:childTnLst>
                                    <p:set>
                                      <p:cBhvr>
                                        <p:cTn id="17" dur="1" fill="hold">
                                          <p:stCondLst>
                                            <p:cond delay="0"/>
                                          </p:stCondLst>
                                        </p:cTn>
                                        <p:tgtEl>
                                          <p:spTgt spid="100355">
                                            <p:txEl>
                                              <p:pRg st="2" end="2"/>
                                            </p:txEl>
                                          </p:spTgt>
                                        </p:tgtEl>
                                        <p:attrNameLst>
                                          <p:attrName>style.visibility</p:attrName>
                                        </p:attrNameLst>
                                      </p:cBhvr>
                                      <p:to>
                                        <p:strVal val="visible"/>
                                      </p:to>
                                    </p:set>
                                    <p:animEffect transition="in" filter="barn(inHorizontal)">
                                      <p:cBhvr>
                                        <p:cTn id="18" dur="500"/>
                                        <p:tgtEl>
                                          <p:spTgt spid="10035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nodeType="clickEffect">
                                  <p:stCondLst>
                                    <p:cond delay="0"/>
                                  </p:stCondLst>
                                  <p:childTnLst>
                                    <p:set>
                                      <p:cBhvr>
                                        <p:cTn id="22" dur="1" fill="hold">
                                          <p:stCondLst>
                                            <p:cond delay="0"/>
                                          </p:stCondLst>
                                        </p:cTn>
                                        <p:tgtEl>
                                          <p:spTgt spid="100355">
                                            <p:txEl>
                                              <p:pRg st="4" end="4"/>
                                            </p:txEl>
                                          </p:spTgt>
                                        </p:tgtEl>
                                        <p:attrNameLst>
                                          <p:attrName>style.visibility</p:attrName>
                                        </p:attrNameLst>
                                      </p:cBhvr>
                                      <p:to>
                                        <p:strVal val="visible"/>
                                      </p:to>
                                    </p:set>
                                    <p:animEffect transition="in" filter="wheel(4)">
                                      <p:cBhvr>
                                        <p:cTn id="23" dur="2000"/>
                                        <p:tgtEl>
                                          <p:spTgt spid="100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2"/>
          <p:cNvSpPr>
            <a:spLocks noGrp="1"/>
          </p:cNvSpPr>
          <p:nvPr>
            <p:ph type="sldNum" sz="quarter" idx="11"/>
          </p:nvPr>
        </p:nvSpPr>
        <p:spPr/>
        <p:txBody>
          <a:bodyPr/>
          <a:lstStyle/>
          <a:p>
            <a:fld id="{F3DE58C4-6194-4F3F-B646-F836A040CDE4}" type="slidenum">
              <a:rPr lang="zh-CN" altLang="en-AU"/>
              <a:pPr/>
              <a:t>57</a:t>
            </a:fld>
            <a:endParaRPr lang="en-AU" altLang="zh-CN"/>
          </a:p>
        </p:txBody>
      </p:sp>
      <p:pic>
        <p:nvPicPr>
          <p:cNvPr id="102404" name="Picture 4" descr="WxZg_comos_t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6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831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02404"/>
                                        </p:tgtEl>
                                        <p:attrNameLst>
                                          <p:attrName>style.visibility</p:attrName>
                                        </p:attrNameLst>
                                      </p:cBhvr>
                                      <p:to>
                                        <p:strVal val="visible"/>
                                      </p:to>
                                    </p:set>
                                    <p:anim calcmode="lin" valueType="num">
                                      <p:cBhvr>
                                        <p:cTn id="7" dur="1000" fill="hold"/>
                                        <p:tgtEl>
                                          <p:spTgt spid="102404"/>
                                        </p:tgtEl>
                                        <p:attrNameLst>
                                          <p:attrName>ppt_x</p:attrName>
                                        </p:attrNameLst>
                                      </p:cBhvr>
                                      <p:tavLst>
                                        <p:tav tm="0">
                                          <p:val>
                                            <p:strVal val="#ppt_x-.2"/>
                                          </p:val>
                                        </p:tav>
                                        <p:tav tm="100000">
                                          <p:val>
                                            <p:strVal val="#ppt_x"/>
                                          </p:val>
                                        </p:tav>
                                      </p:tavLst>
                                    </p:anim>
                                    <p:anim calcmode="lin" valueType="num">
                                      <p:cBhvr>
                                        <p:cTn id="8" dur="1000" fill="hold"/>
                                        <p:tgtEl>
                                          <p:spTgt spid="10240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42901F48-69D2-4853-B9A5-1797E2C25C39}" type="slidenum">
              <a:rPr lang="zh-CN" altLang="en-AU"/>
              <a:pPr/>
              <a:t>58</a:t>
            </a:fld>
            <a:endParaRPr lang="en-AU" altLang="zh-CN"/>
          </a:p>
        </p:txBody>
      </p:sp>
      <p:sp>
        <p:nvSpPr>
          <p:cNvPr id="103426" name="Rectangle 2"/>
          <p:cNvSpPr>
            <a:spLocks noGrp="1" noChangeArrowheads="1"/>
          </p:cNvSpPr>
          <p:nvPr>
            <p:ph type="title"/>
          </p:nvPr>
        </p:nvSpPr>
        <p:spPr>
          <a:xfrm>
            <a:off x="457200" y="261144"/>
            <a:ext cx="8229600" cy="863600"/>
          </a:xfrm>
        </p:spPr>
        <p:txBody>
          <a:bodyPr/>
          <a:lstStyle/>
          <a:p>
            <a:pPr algn="l"/>
            <a:r>
              <a:rPr lang="en-AU" altLang="zh-CN" sz="4000" b="1" dirty="0">
                <a:ea typeface="宋体" charset="-122"/>
              </a:rPr>
              <a:t>3.</a:t>
            </a:r>
            <a:r>
              <a:rPr lang="zh-CN" altLang="en-AU" sz="4000" b="1" dirty="0">
                <a:ea typeface="宋体" charset="-122"/>
              </a:rPr>
              <a:t>场效应管的主要</a:t>
            </a:r>
            <a:r>
              <a:rPr lang="zh-CN" altLang="en-AU" sz="4000" b="1" dirty="0" smtClean="0">
                <a:ea typeface="宋体" charset="-122"/>
              </a:rPr>
              <a:t>参数</a:t>
            </a:r>
            <a:r>
              <a:rPr lang="en-US" altLang="zh-CN" sz="4000" b="1" dirty="0" smtClean="0">
                <a:ea typeface="宋体" charset="-122"/>
              </a:rPr>
              <a:t>:</a:t>
            </a:r>
            <a:endParaRPr lang="zh-CN" altLang="en-AU" sz="4000" dirty="0">
              <a:ea typeface="宋体" charset="-122"/>
            </a:endParaRPr>
          </a:p>
        </p:txBody>
      </p:sp>
      <p:sp>
        <p:nvSpPr>
          <p:cNvPr id="103427" name="Rectangle 3"/>
          <p:cNvSpPr>
            <a:spLocks noGrp="1" noChangeArrowheads="1"/>
          </p:cNvSpPr>
          <p:nvPr>
            <p:ph type="body" idx="1"/>
          </p:nvPr>
        </p:nvSpPr>
        <p:spPr>
          <a:xfrm>
            <a:off x="179388" y="1052513"/>
            <a:ext cx="8964612" cy="5616575"/>
          </a:xfrm>
        </p:spPr>
        <p:txBody>
          <a:bodyPr/>
          <a:lstStyle/>
          <a:p>
            <a:pPr>
              <a:lnSpc>
                <a:spcPct val="80000"/>
              </a:lnSpc>
              <a:buFontTx/>
              <a:buNone/>
            </a:pPr>
            <a:r>
              <a:rPr lang="en-AU" altLang="zh-CN" sz="1800">
                <a:ea typeface="宋体" charset="-122"/>
              </a:rPr>
              <a:t>	</a:t>
            </a:r>
            <a:r>
              <a:rPr lang="en-AU" altLang="zh-CN" sz="2400">
                <a:ea typeface="宋体" charset="-122"/>
              </a:rPr>
              <a:t>Idss — </a:t>
            </a:r>
            <a:r>
              <a:rPr lang="zh-CN" altLang="en-AU" sz="2400">
                <a:ea typeface="宋体" charset="-122"/>
              </a:rPr>
              <a:t>饱和漏源电流</a:t>
            </a:r>
            <a:r>
              <a:rPr lang="en-AU" altLang="zh-CN" sz="2400">
                <a:ea typeface="宋体" charset="-122"/>
              </a:rPr>
              <a:t>.</a:t>
            </a:r>
            <a:r>
              <a:rPr lang="zh-CN" altLang="en-AU" sz="2400">
                <a:ea typeface="宋体" charset="-122"/>
              </a:rPr>
              <a:t>是指结型或耗尽型绝缘栅场效应管中</a:t>
            </a:r>
            <a:r>
              <a:rPr lang="en-AU" altLang="zh-CN" sz="2400">
                <a:ea typeface="宋体" charset="-122"/>
              </a:rPr>
              <a:t>,</a:t>
            </a:r>
            <a:r>
              <a:rPr lang="zh-CN" altLang="en-AU" sz="2400">
                <a:ea typeface="宋体" charset="-122"/>
              </a:rPr>
              <a:t>栅极电压</a:t>
            </a:r>
            <a:r>
              <a:rPr lang="en-AU" altLang="zh-CN" sz="2400">
                <a:ea typeface="宋体" charset="-122"/>
              </a:rPr>
              <a:t>UGS=0</a:t>
            </a:r>
            <a:r>
              <a:rPr lang="zh-CN" altLang="en-AU" sz="2400">
                <a:ea typeface="宋体" charset="-122"/>
              </a:rPr>
              <a:t>时的漏源电流</a:t>
            </a:r>
            <a:r>
              <a:rPr lang="en-AU" altLang="zh-CN" sz="2400">
                <a:ea typeface="宋体" charset="-122"/>
              </a:rPr>
              <a:t>.</a:t>
            </a:r>
            <a:br>
              <a:rPr lang="en-AU" altLang="zh-CN" sz="2400">
                <a:ea typeface="宋体" charset="-122"/>
              </a:rPr>
            </a:br>
            <a:r>
              <a:rPr lang="en-AU" altLang="zh-CN" sz="2400">
                <a:ea typeface="宋体" charset="-122"/>
              </a:rPr>
              <a:t>Up — </a:t>
            </a:r>
            <a:r>
              <a:rPr lang="zh-CN" altLang="en-AU" sz="2400">
                <a:ea typeface="宋体" charset="-122"/>
              </a:rPr>
              <a:t>夹断电压</a:t>
            </a:r>
            <a:r>
              <a:rPr lang="en-AU" altLang="zh-CN" sz="2400">
                <a:ea typeface="宋体" charset="-122"/>
              </a:rPr>
              <a:t>.</a:t>
            </a:r>
            <a:r>
              <a:rPr lang="zh-CN" altLang="en-AU" sz="2400">
                <a:ea typeface="宋体" charset="-122"/>
              </a:rPr>
              <a:t>是指结型或耗尽型绝缘栅场效应管中</a:t>
            </a:r>
            <a:r>
              <a:rPr lang="en-AU" altLang="zh-CN" sz="2400">
                <a:ea typeface="宋体" charset="-122"/>
              </a:rPr>
              <a:t>,</a:t>
            </a:r>
            <a:r>
              <a:rPr lang="zh-CN" altLang="en-AU" sz="2400">
                <a:ea typeface="宋体" charset="-122"/>
              </a:rPr>
              <a:t>使漏源间刚截止时的栅极电压</a:t>
            </a:r>
            <a:r>
              <a:rPr lang="en-AU" altLang="zh-CN" sz="2400">
                <a:ea typeface="宋体" charset="-122"/>
              </a:rPr>
              <a:t>.</a:t>
            </a:r>
            <a:br>
              <a:rPr lang="en-AU" altLang="zh-CN" sz="2400">
                <a:ea typeface="宋体" charset="-122"/>
              </a:rPr>
            </a:br>
            <a:r>
              <a:rPr lang="en-AU" altLang="zh-CN" sz="2400">
                <a:ea typeface="宋体" charset="-122"/>
              </a:rPr>
              <a:t>Ut — </a:t>
            </a:r>
            <a:r>
              <a:rPr lang="zh-CN" altLang="en-AU" sz="2400">
                <a:ea typeface="宋体" charset="-122"/>
              </a:rPr>
              <a:t>开启电压</a:t>
            </a:r>
            <a:r>
              <a:rPr lang="en-AU" altLang="zh-CN" sz="2400">
                <a:ea typeface="宋体" charset="-122"/>
              </a:rPr>
              <a:t>.</a:t>
            </a:r>
            <a:r>
              <a:rPr lang="zh-CN" altLang="en-AU" sz="2400">
                <a:ea typeface="宋体" charset="-122"/>
              </a:rPr>
              <a:t>是指增强型绝缘栅场效管中</a:t>
            </a:r>
            <a:r>
              <a:rPr lang="en-AU" altLang="zh-CN" sz="2400">
                <a:ea typeface="宋体" charset="-122"/>
              </a:rPr>
              <a:t>,</a:t>
            </a:r>
            <a:r>
              <a:rPr lang="zh-CN" altLang="en-AU" sz="2400">
                <a:ea typeface="宋体" charset="-122"/>
              </a:rPr>
              <a:t>使漏源间刚导通时的栅极电压</a:t>
            </a:r>
            <a:r>
              <a:rPr lang="en-AU" altLang="zh-CN" sz="2400">
                <a:ea typeface="宋体" charset="-122"/>
              </a:rPr>
              <a:t>.</a:t>
            </a:r>
            <a:br>
              <a:rPr lang="en-AU" altLang="zh-CN" sz="2400">
                <a:ea typeface="宋体" charset="-122"/>
              </a:rPr>
            </a:br>
            <a:r>
              <a:rPr lang="en-AU" altLang="zh-CN" sz="2400">
                <a:ea typeface="宋体" charset="-122"/>
              </a:rPr>
              <a:t>gM — </a:t>
            </a:r>
            <a:r>
              <a:rPr lang="zh-CN" altLang="en-AU" sz="2400">
                <a:ea typeface="宋体" charset="-122"/>
              </a:rPr>
              <a:t>跨导</a:t>
            </a:r>
            <a:r>
              <a:rPr lang="en-AU" altLang="zh-CN" sz="2400">
                <a:ea typeface="宋体" charset="-122"/>
              </a:rPr>
              <a:t>.</a:t>
            </a:r>
            <a:r>
              <a:rPr lang="zh-CN" altLang="en-AU" sz="2400">
                <a:ea typeface="宋体" charset="-122"/>
              </a:rPr>
              <a:t>是表示栅源电压</a:t>
            </a:r>
            <a:r>
              <a:rPr lang="en-AU" altLang="zh-CN" sz="2400">
                <a:ea typeface="宋体" charset="-122"/>
              </a:rPr>
              <a:t>UGS — </a:t>
            </a:r>
            <a:r>
              <a:rPr lang="zh-CN" altLang="en-AU" sz="2400">
                <a:ea typeface="宋体" charset="-122"/>
              </a:rPr>
              <a:t>对漏极电流</a:t>
            </a:r>
            <a:r>
              <a:rPr lang="en-AU" altLang="zh-CN" sz="2400">
                <a:ea typeface="宋体" charset="-122"/>
              </a:rPr>
              <a:t>ID</a:t>
            </a:r>
            <a:r>
              <a:rPr lang="zh-CN" altLang="en-AU" sz="2400">
                <a:ea typeface="宋体" charset="-122"/>
              </a:rPr>
              <a:t>的控制能力</a:t>
            </a:r>
            <a:r>
              <a:rPr lang="en-AU" altLang="zh-CN" sz="2400">
                <a:ea typeface="宋体" charset="-122"/>
              </a:rPr>
              <a:t>,</a:t>
            </a:r>
            <a:r>
              <a:rPr lang="zh-CN" altLang="en-AU" sz="2400">
                <a:ea typeface="宋体" charset="-122"/>
              </a:rPr>
              <a:t>即漏极电流</a:t>
            </a:r>
            <a:r>
              <a:rPr lang="en-AU" altLang="zh-CN" sz="2400">
                <a:ea typeface="宋体" charset="-122"/>
              </a:rPr>
              <a:t>ID</a:t>
            </a:r>
            <a:r>
              <a:rPr lang="zh-CN" altLang="en-AU" sz="2400">
                <a:ea typeface="宋体" charset="-122"/>
              </a:rPr>
              <a:t>变化量与栅源电压</a:t>
            </a:r>
            <a:r>
              <a:rPr lang="en-AU" altLang="zh-CN" sz="2400">
                <a:ea typeface="宋体" charset="-122"/>
              </a:rPr>
              <a:t>UGS</a:t>
            </a:r>
            <a:r>
              <a:rPr lang="zh-CN" altLang="en-AU" sz="2400">
                <a:ea typeface="宋体" charset="-122"/>
              </a:rPr>
              <a:t>变化量的比值</a:t>
            </a:r>
            <a:r>
              <a:rPr lang="en-AU" altLang="zh-CN" sz="2400">
                <a:ea typeface="宋体" charset="-122"/>
              </a:rPr>
              <a:t>.gM </a:t>
            </a:r>
            <a:r>
              <a:rPr lang="zh-CN" altLang="en-AU" sz="2400">
                <a:ea typeface="宋体" charset="-122"/>
              </a:rPr>
              <a:t>是衡量场效应管放大能力的重要参数</a:t>
            </a:r>
            <a:r>
              <a:rPr lang="en-AU" altLang="zh-CN" sz="2400">
                <a:ea typeface="宋体" charset="-122"/>
              </a:rPr>
              <a:t>.</a:t>
            </a:r>
            <a:br>
              <a:rPr lang="en-AU" altLang="zh-CN" sz="2400">
                <a:ea typeface="宋体" charset="-122"/>
              </a:rPr>
            </a:br>
            <a:r>
              <a:rPr lang="en-AU" altLang="zh-CN" sz="2400">
                <a:ea typeface="宋体" charset="-122"/>
              </a:rPr>
              <a:t>BVDS — </a:t>
            </a:r>
            <a:r>
              <a:rPr lang="zh-CN" altLang="en-AU" sz="2400">
                <a:ea typeface="宋体" charset="-122"/>
              </a:rPr>
              <a:t>漏源击穿电压</a:t>
            </a:r>
            <a:r>
              <a:rPr lang="en-AU" altLang="zh-CN" sz="2400">
                <a:ea typeface="宋体" charset="-122"/>
              </a:rPr>
              <a:t>.</a:t>
            </a:r>
            <a:r>
              <a:rPr lang="zh-CN" altLang="en-AU" sz="2400">
                <a:ea typeface="宋体" charset="-122"/>
              </a:rPr>
              <a:t>是指栅源电压</a:t>
            </a:r>
            <a:r>
              <a:rPr lang="en-AU" altLang="zh-CN" sz="2400">
                <a:ea typeface="宋体" charset="-122"/>
              </a:rPr>
              <a:t>UGS</a:t>
            </a:r>
            <a:r>
              <a:rPr lang="zh-CN" altLang="en-AU" sz="2400">
                <a:ea typeface="宋体" charset="-122"/>
              </a:rPr>
              <a:t>一定时</a:t>
            </a:r>
            <a:r>
              <a:rPr lang="en-AU" altLang="zh-CN" sz="2400">
                <a:ea typeface="宋体" charset="-122"/>
              </a:rPr>
              <a:t>,</a:t>
            </a:r>
            <a:r>
              <a:rPr lang="zh-CN" altLang="en-AU" sz="2400">
                <a:ea typeface="宋体" charset="-122"/>
              </a:rPr>
              <a:t>场效应管正常工作所能承受的最大漏源电压</a:t>
            </a:r>
            <a:r>
              <a:rPr lang="en-AU" altLang="zh-CN" sz="2400">
                <a:ea typeface="宋体" charset="-122"/>
              </a:rPr>
              <a:t>.</a:t>
            </a:r>
            <a:r>
              <a:rPr lang="zh-CN" altLang="en-AU" sz="2400">
                <a:ea typeface="宋体" charset="-122"/>
              </a:rPr>
              <a:t>这是一项极限参数</a:t>
            </a:r>
            <a:r>
              <a:rPr lang="en-AU" altLang="zh-CN" sz="2400">
                <a:ea typeface="宋体" charset="-122"/>
              </a:rPr>
              <a:t>,</a:t>
            </a:r>
            <a:r>
              <a:rPr lang="zh-CN" altLang="en-AU" sz="2400">
                <a:ea typeface="宋体" charset="-122"/>
              </a:rPr>
              <a:t>加在场效应管上的工作电压必须小于</a:t>
            </a:r>
            <a:r>
              <a:rPr lang="en-AU" altLang="zh-CN" sz="2400">
                <a:ea typeface="宋体" charset="-122"/>
              </a:rPr>
              <a:t>BVDS.</a:t>
            </a:r>
            <a:r>
              <a:rPr lang="zh-CN" altLang="en-AU" sz="2400">
                <a:ea typeface="宋体" charset="-122"/>
              </a:rPr>
              <a:t/>
            </a:r>
            <a:br>
              <a:rPr lang="zh-CN" altLang="en-AU" sz="2400">
                <a:ea typeface="宋体" charset="-122"/>
              </a:rPr>
            </a:br>
            <a:r>
              <a:rPr lang="en-AU" altLang="zh-CN" sz="2400">
                <a:ea typeface="宋体" charset="-122"/>
              </a:rPr>
              <a:t>PDSM — </a:t>
            </a:r>
            <a:r>
              <a:rPr lang="zh-CN" altLang="en-AU" sz="2400">
                <a:ea typeface="宋体" charset="-122"/>
              </a:rPr>
              <a:t>最大耗散功率</a:t>
            </a:r>
            <a:r>
              <a:rPr lang="en-AU" altLang="zh-CN" sz="2400">
                <a:ea typeface="宋体" charset="-122"/>
              </a:rPr>
              <a:t>,</a:t>
            </a:r>
            <a:r>
              <a:rPr lang="zh-CN" altLang="en-AU" sz="2400">
                <a:ea typeface="宋体" charset="-122"/>
              </a:rPr>
              <a:t>也是一项极限参数</a:t>
            </a:r>
            <a:r>
              <a:rPr lang="en-AU" altLang="zh-CN" sz="2400">
                <a:ea typeface="宋体" charset="-122"/>
              </a:rPr>
              <a:t>,</a:t>
            </a:r>
            <a:r>
              <a:rPr lang="zh-CN" altLang="en-AU" sz="2400">
                <a:ea typeface="宋体" charset="-122"/>
              </a:rPr>
              <a:t>是指场效应管性能不变坏时所允许的最大漏源耗散功率</a:t>
            </a:r>
            <a:r>
              <a:rPr lang="en-AU" altLang="zh-CN" sz="2400">
                <a:ea typeface="宋体" charset="-122"/>
              </a:rPr>
              <a:t>.</a:t>
            </a:r>
            <a:r>
              <a:rPr lang="zh-CN" altLang="en-AU" sz="2400">
                <a:ea typeface="宋体" charset="-122"/>
              </a:rPr>
              <a:t>使用时</a:t>
            </a:r>
            <a:r>
              <a:rPr lang="en-AU" altLang="zh-CN" sz="2400">
                <a:ea typeface="宋体" charset="-122"/>
              </a:rPr>
              <a:t>,</a:t>
            </a:r>
            <a:r>
              <a:rPr lang="zh-CN" altLang="en-AU" sz="2400">
                <a:ea typeface="宋体" charset="-122"/>
              </a:rPr>
              <a:t>场效应管实际功耗应小于</a:t>
            </a:r>
            <a:r>
              <a:rPr lang="en-AU" altLang="zh-CN" sz="2400">
                <a:ea typeface="宋体" charset="-122"/>
              </a:rPr>
              <a:t>PDSM</a:t>
            </a:r>
            <a:r>
              <a:rPr lang="zh-CN" altLang="en-AU" sz="2400">
                <a:ea typeface="宋体" charset="-122"/>
              </a:rPr>
              <a:t>并留有一定余量</a:t>
            </a:r>
            <a:r>
              <a:rPr lang="en-AU" altLang="zh-CN" sz="2400">
                <a:ea typeface="宋体" charset="-122"/>
              </a:rPr>
              <a:t>.</a:t>
            </a:r>
            <a:br>
              <a:rPr lang="en-AU" altLang="zh-CN" sz="2400">
                <a:ea typeface="宋体" charset="-122"/>
              </a:rPr>
            </a:br>
            <a:r>
              <a:rPr lang="en-AU" altLang="zh-CN" sz="2400">
                <a:ea typeface="宋体" charset="-122"/>
              </a:rPr>
              <a:t>IDSM — </a:t>
            </a:r>
            <a:r>
              <a:rPr lang="zh-CN" altLang="en-AU" sz="2400">
                <a:ea typeface="宋体" charset="-122"/>
              </a:rPr>
              <a:t>最大漏源电流</a:t>
            </a:r>
            <a:r>
              <a:rPr lang="en-AU" altLang="zh-CN" sz="2400">
                <a:ea typeface="宋体" charset="-122"/>
              </a:rPr>
              <a:t>.</a:t>
            </a:r>
            <a:r>
              <a:rPr lang="zh-CN" altLang="en-AU" sz="2400">
                <a:ea typeface="宋体" charset="-122"/>
              </a:rPr>
              <a:t>是一项极限参数</a:t>
            </a:r>
            <a:r>
              <a:rPr lang="en-AU" altLang="zh-CN" sz="2400">
                <a:ea typeface="宋体" charset="-122"/>
              </a:rPr>
              <a:t>,</a:t>
            </a:r>
            <a:r>
              <a:rPr lang="zh-CN" altLang="en-AU" sz="2400">
                <a:ea typeface="宋体" charset="-122"/>
              </a:rPr>
              <a:t>是指场效应管正常工作时</a:t>
            </a:r>
            <a:r>
              <a:rPr lang="en-AU" altLang="zh-CN" sz="2400">
                <a:ea typeface="宋体" charset="-122"/>
              </a:rPr>
              <a:t>,</a:t>
            </a:r>
            <a:r>
              <a:rPr lang="zh-CN" altLang="en-AU" sz="2400">
                <a:ea typeface="宋体" charset="-122"/>
              </a:rPr>
              <a:t>漏源间所允许通过的最大电流</a:t>
            </a:r>
            <a:r>
              <a:rPr lang="en-AU" altLang="zh-CN" sz="2400">
                <a:ea typeface="宋体" charset="-122"/>
              </a:rPr>
              <a:t>.</a:t>
            </a:r>
            <a:r>
              <a:rPr lang="zh-CN" altLang="en-AU" sz="2400">
                <a:ea typeface="宋体" charset="-122"/>
              </a:rPr>
              <a:t>场效应管的工作电流不应超过</a:t>
            </a:r>
            <a:r>
              <a:rPr lang="en-AU" altLang="zh-CN" sz="2400">
                <a:ea typeface="宋体" charset="-122"/>
              </a:rPr>
              <a:t>IDSM </a:t>
            </a:r>
          </a:p>
        </p:txBody>
      </p:sp>
    </p:spTree>
    <p:extLst>
      <p:ext uri="{BB962C8B-B14F-4D97-AF65-F5344CB8AC3E}">
        <p14:creationId xmlns:p14="http://schemas.microsoft.com/office/powerpoint/2010/main" val="3084257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fade">
                                      <p:cBhvr>
                                        <p:cTn id="7" dur="2000"/>
                                        <p:tgtEl>
                                          <p:spTgt spid="1034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96AC724F-EFC7-4606-B34B-173D2E9E0F39}" type="slidenum">
              <a:rPr lang="zh-CN" altLang="en-AU"/>
              <a:pPr/>
              <a:t>59</a:t>
            </a:fld>
            <a:endParaRPr lang="en-AU" altLang="zh-CN"/>
          </a:p>
        </p:txBody>
      </p:sp>
      <p:sp>
        <p:nvSpPr>
          <p:cNvPr id="104450" name="Rectangle 2"/>
          <p:cNvSpPr>
            <a:spLocks noGrp="1" noChangeArrowheads="1"/>
          </p:cNvSpPr>
          <p:nvPr>
            <p:ph type="title"/>
          </p:nvPr>
        </p:nvSpPr>
        <p:spPr>
          <a:xfrm>
            <a:off x="250825" y="292100"/>
            <a:ext cx="8435975" cy="833438"/>
          </a:xfrm>
        </p:spPr>
        <p:txBody>
          <a:bodyPr/>
          <a:lstStyle/>
          <a:p>
            <a:pPr algn="l"/>
            <a:r>
              <a:rPr lang="en-US" altLang="zh-CN" sz="3200" dirty="0">
                <a:ea typeface="宋体" charset="-122"/>
              </a:rPr>
              <a:t>4.</a:t>
            </a:r>
            <a:r>
              <a:rPr lang="zh-CN" altLang="en-AU" sz="3600" b="1" dirty="0">
                <a:latin typeface="Times New Roman" pitchFamily="18" charset="0"/>
                <a:ea typeface="宋体" charset="-122"/>
              </a:rPr>
              <a:t>结型场效应管的管脚</a:t>
            </a:r>
            <a:r>
              <a:rPr lang="zh-CN" altLang="en-AU" sz="3600" b="1" dirty="0" smtClean="0">
                <a:latin typeface="Times New Roman" pitchFamily="18" charset="0"/>
                <a:ea typeface="宋体" charset="-122"/>
              </a:rPr>
              <a:t>识别</a:t>
            </a:r>
            <a:r>
              <a:rPr lang="en-US" altLang="zh-CN" sz="3600" b="1" dirty="0" smtClean="0">
                <a:latin typeface="Times New Roman" pitchFamily="18" charset="0"/>
                <a:ea typeface="宋体" charset="-122"/>
              </a:rPr>
              <a:t>:</a:t>
            </a:r>
            <a:endParaRPr lang="en-AU" altLang="zh-CN" sz="3200" dirty="0">
              <a:ea typeface="宋体" charset="-122"/>
            </a:endParaRPr>
          </a:p>
        </p:txBody>
      </p:sp>
      <p:sp>
        <p:nvSpPr>
          <p:cNvPr id="104451" name="Rectangle 3"/>
          <p:cNvSpPr>
            <a:spLocks noGrp="1" noChangeArrowheads="1"/>
          </p:cNvSpPr>
          <p:nvPr>
            <p:ph type="body" idx="1"/>
          </p:nvPr>
        </p:nvSpPr>
        <p:spPr>
          <a:xfrm>
            <a:off x="457200" y="1052513"/>
            <a:ext cx="8229600" cy="5616575"/>
          </a:xfrm>
        </p:spPr>
        <p:txBody>
          <a:bodyPr/>
          <a:lstStyle/>
          <a:p>
            <a:pPr>
              <a:lnSpc>
                <a:spcPct val="110000"/>
              </a:lnSpc>
              <a:buFontTx/>
              <a:buNone/>
            </a:pPr>
            <a:r>
              <a:rPr lang="zh-CN" altLang="en-AU" sz="2400" dirty="0">
                <a:ea typeface="宋体" charset="-122"/>
              </a:rPr>
              <a:t>判定栅极</a:t>
            </a:r>
            <a:r>
              <a:rPr lang="en-AU" altLang="zh-CN" sz="2400" dirty="0">
                <a:ea typeface="宋体" charset="-122"/>
              </a:rPr>
              <a:t>G:</a:t>
            </a:r>
            <a:br>
              <a:rPr lang="en-AU" altLang="zh-CN" sz="2400" dirty="0">
                <a:ea typeface="宋体" charset="-122"/>
              </a:rPr>
            </a:br>
            <a:r>
              <a:rPr lang="zh-CN" altLang="en-AU" sz="2400" dirty="0">
                <a:ea typeface="宋体" charset="-122"/>
              </a:rPr>
              <a:t>将万用表拨至</a:t>
            </a:r>
            <a:r>
              <a:rPr lang="en-AU" altLang="zh-CN" sz="2400" dirty="0">
                <a:ea typeface="宋体" charset="-122"/>
              </a:rPr>
              <a:t>R×1k</a:t>
            </a:r>
            <a:r>
              <a:rPr lang="zh-CN" altLang="en-AU" sz="2400" dirty="0">
                <a:ea typeface="宋体" charset="-122"/>
              </a:rPr>
              <a:t>档</a:t>
            </a:r>
            <a:r>
              <a:rPr lang="en-AU" altLang="zh-CN" sz="2400" dirty="0">
                <a:ea typeface="宋体" charset="-122"/>
              </a:rPr>
              <a:t>,</a:t>
            </a:r>
            <a:r>
              <a:rPr lang="zh-CN" altLang="en-AU" sz="2400" dirty="0">
                <a:ea typeface="宋体" charset="-122"/>
              </a:rPr>
              <a:t>用万用表的负极任意接一电极</a:t>
            </a:r>
            <a:r>
              <a:rPr lang="en-AU" altLang="zh-CN" sz="2400" dirty="0">
                <a:ea typeface="宋体" charset="-122"/>
              </a:rPr>
              <a:t>,</a:t>
            </a:r>
            <a:r>
              <a:rPr lang="zh-CN" altLang="en-AU" sz="2400" dirty="0">
                <a:ea typeface="宋体" charset="-122"/>
              </a:rPr>
              <a:t>另一只表笔依次去接触其余的两个极</a:t>
            </a:r>
            <a:r>
              <a:rPr lang="en-AU" altLang="zh-CN" sz="2400" dirty="0">
                <a:ea typeface="宋体" charset="-122"/>
              </a:rPr>
              <a:t>,</a:t>
            </a:r>
            <a:r>
              <a:rPr lang="zh-CN" altLang="en-AU" sz="2400" dirty="0">
                <a:ea typeface="宋体" charset="-122"/>
              </a:rPr>
              <a:t>测其电阻</a:t>
            </a:r>
            <a:r>
              <a:rPr lang="en-AU" altLang="zh-CN" sz="2400" dirty="0">
                <a:ea typeface="宋体" charset="-122"/>
              </a:rPr>
              <a:t>.</a:t>
            </a:r>
            <a:r>
              <a:rPr lang="zh-CN" altLang="en-AU" sz="2400" dirty="0">
                <a:ea typeface="宋体" charset="-122"/>
              </a:rPr>
              <a:t>若两次测得的电阻值近似相等</a:t>
            </a:r>
            <a:r>
              <a:rPr lang="en-AU" altLang="zh-CN" sz="2400" dirty="0">
                <a:ea typeface="宋体" charset="-122"/>
              </a:rPr>
              <a:t>,</a:t>
            </a:r>
            <a:r>
              <a:rPr lang="zh-CN" altLang="en-AU" sz="2400" dirty="0">
                <a:ea typeface="宋体" charset="-122"/>
              </a:rPr>
              <a:t>则负表笔所接触的为栅极</a:t>
            </a:r>
            <a:r>
              <a:rPr lang="en-AU" altLang="zh-CN" sz="2400" dirty="0">
                <a:ea typeface="宋体" charset="-122"/>
              </a:rPr>
              <a:t>,</a:t>
            </a:r>
            <a:r>
              <a:rPr lang="zh-CN" altLang="en-AU" sz="2400" dirty="0">
                <a:ea typeface="宋体" charset="-122"/>
              </a:rPr>
              <a:t>另外两电极为漏极和源极</a:t>
            </a:r>
            <a:r>
              <a:rPr lang="en-AU" altLang="zh-CN" sz="2400" dirty="0">
                <a:ea typeface="宋体" charset="-122"/>
              </a:rPr>
              <a:t>.</a:t>
            </a:r>
            <a:r>
              <a:rPr lang="zh-CN" altLang="en-AU" sz="2400" dirty="0">
                <a:ea typeface="宋体" charset="-122"/>
              </a:rPr>
              <a:t>漏极和源极互换</a:t>
            </a:r>
            <a:r>
              <a:rPr lang="en-AU" altLang="zh-CN" sz="2400" dirty="0">
                <a:ea typeface="宋体" charset="-122"/>
              </a:rPr>
              <a:t>,</a:t>
            </a:r>
            <a:r>
              <a:rPr lang="zh-CN" altLang="en-AU" sz="2400" dirty="0">
                <a:ea typeface="宋体" charset="-122"/>
              </a:rPr>
              <a:t>若两次测出的电阻都很大</a:t>
            </a:r>
            <a:r>
              <a:rPr lang="en-AU" altLang="zh-CN" sz="2400" dirty="0">
                <a:ea typeface="宋体" charset="-122"/>
              </a:rPr>
              <a:t>,</a:t>
            </a:r>
            <a:r>
              <a:rPr lang="zh-CN" altLang="en-AU" sz="2400" dirty="0">
                <a:ea typeface="宋体" charset="-122"/>
              </a:rPr>
              <a:t>则为</a:t>
            </a:r>
            <a:r>
              <a:rPr lang="en-AU" altLang="zh-CN" sz="2400" dirty="0">
                <a:ea typeface="宋体" charset="-122"/>
              </a:rPr>
              <a:t>N</a:t>
            </a:r>
            <a:r>
              <a:rPr lang="zh-CN" altLang="en-AU" sz="2400" dirty="0">
                <a:ea typeface="宋体" charset="-122"/>
              </a:rPr>
              <a:t>沟道</a:t>
            </a:r>
            <a:r>
              <a:rPr lang="en-AU" altLang="zh-CN" sz="2400" dirty="0">
                <a:ea typeface="宋体" charset="-122"/>
              </a:rPr>
              <a:t>;</a:t>
            </a:r>
            <a:r>
              <a:rPr lang="zh-CN" altLang="en-AU" sz="2400" dirty="0">
                <a:ea typeface="宋体" charset="-122"/>
              </a:rPr>
              <a:t>若两次测得的阻值都很小</a:t>
            </a:r>
            <a:r>
              <a:rPr lang="en-AU" altLang="zh-CN" sz="2400" dirty="0">
                <a:ea typeface="宋体" charset="-122"/>
              </a:rPr>
              <a:t>,</a:t>
            </a:r>
            <a:r>
              <a:rPr lang="zh-CN" altLang="en-AU" sz="2400" dirty="0">
                <a:ea typeface="宋体" charset="-122"/>
              </a:rPr>
              <a:t>则为</a:t>
            </a:r>
            <a:r>
              <a:rPr lang="en-AU" altLang="zh-CN" sz="2400" dirty="0">
                <a:ea typeface="宋体" charset="-122"/>
              </a:rPr>
              <a:t>P</a:t>
            </a:r>
            <a:r>
              <a:rPr lang="zh-CN" altLang="en-AU" sz="2400" dirty="0">
                <a:ea typeface="宋体" charset="-122"/>
              </a:rPr>
              <a:t>沟道</a:t>
            </a:r>
            <a:r>
              <a:rPr lang="en-AU" altLang="zh-CN" sz="2400" dirty="0">
                <a:ea typeface="宋体" charset="-122"/>
              </a:rPr>
              <a:t>.</a:t>
            </a:r>
            <a:br>
              <a:rPr lang="en-AU" altLang="zh-CN" sz="2400" dirty="0">
                <a:ea typeface="宋体" charset="-122"/>
              </a:rPr>
            </a:br>
            <a:endParaRPr lang="en-AU" altLang="zh-CN" sz="2400" dirty="0">
              <a:ea typeface="宋体" charset="-122"/>
            </a:endParaRPr>
          </a:p>
          <a:p>
            <a:pPr>
              <a:lnSpc>
                <a:spcPct val="110000"/>
              </a:lnSpc>
              <a:buFontTx/>
              <a:buNone/>
            </a:pPr>
            <a:r>
              <a:rPr lang="zh-CN" altLang="en-AU" sz="2400" dirty="0">
                <a:ea typeface="宋体" charset="-122"/>
              </a:rPr>
              <a:t>判定源极</a:t>
            </a:r>
            <a:r>
              <a:rPr lang="en-AU" altLang="zh-CN" sz="2400" dirty="0">
                <a:ea typeface="宋体" charset="-122"/>
              </a:rPr>
              <a:t>S</a:t>
            </a:r>
            <a:r>
              <a:rPr lang="zh-CN" altLang="en-AU" sz="2400" dirty="0">
                <a:ea typeface="宋体" charset="-122"/>
              </a:rPr>
              <a:t>、漏极</a:t>
            </a:r>
            <a:r>
              <a:rPr lang="en-AU" altLang="zh-CN" sz="2400" dirty="0">
                <a:ea typeface="宋体" charset="-122"/>
              </a:rPr>
              <a:t>D: </a:t>
            </a:r>
          </a:p>
          <a:p>
            <a:pPr>
              <a:lnSpc>
                <a:spcPct val="110000"/>
              </a:lnSpc>
              <a:buFontTx/>
              <a:buNone/>
            </a:pPr>
            <a:r>
              <a:rPr lang="en-AU" altLang="zh-CN" sz="2400" dirty="0">
                <a:ea typeface="宋体" charset="-122"/>
              </a:rPr>
              <a:t> 	</a:t>
            </a:r>
            <a:r>
              <a:rPr lang="zh-CN" altLang="en-AU" sz="2400" dirty="0">
                <a:ea typeface="宋体" charset="-122"/>
              </a:rPr>
              <a:t>在源</a:t>
            </a:r>
            <a:r>
              <a:rPr lang="en-AU" altLang="zh-CN" sz="2400" dirty="0">
                <a:ea typeface="宋体" charset="-122"/>
              </a:rPr>
              <a:t>-</a:t>
            </a:r>
            <a:r>
              <a:rPr lang="zh-CN" altLang="en-AU" sz="2400" dirty="0">
                <a:ea typeface="宋体" charset="-122"/>
              </a:rPr>
              <a:t>漏之间有一个</a:t>
            </a:r>
            <a:r>
              <a:rPr lang="en-AU" altLang="zh-CN" sz="2400" dirty="0">
                <a:ea typeface="宋体" charset="-122"/>
              </a:rPr>
              <a:t>PN</a:t>
            </a:r>
            <a:r>
              <a:rPr lang="zh-CN" altLang="en-AU" sz="2400" dirty="0">
                <a:ea typeface="宋体" charset="-122"/>
              </a:rPr>
              <a:t>结</a:t>
            </a:r>
            <a:r>
              <a:rPr lang="en-AU" altLang="zh-CN" sz="2400" dirty="0">
                <a:ea typeface="宋体" charset="-122"/>
              </a:rPr>
              <a:t>,</a:t>
            </a:r>
            <a:r>
              <a:rPr lang="zh-CN" altLang="en-AU" sz="2400" dirty="0">
                <a:ea typeface="宋体" charset="-122"/>
              </a:rPr>
              <a:t>因此根据</a:t>
            </a:r>
            <a:r>
              <a:rPr lang="en-AU" altLang="zh-CN" sz="2400" dirty="0">
                <a:ea typeface="宋体" charset="-122"/>
              </a:rPr>
              <a:t>PN</a:t>
            </a:r>
            <a:r>
              <a:rPr lang="zh-CN" altLang="en-AU" sz="2400" dirty="0">
                <a:ea typeface="宋体" charset="-122"/>
              </a:rPr>
              <a:t>结正、反向电阻存在差异</a:t>
            </a:r>
            <a:r>
              <a:rPr lang="en-AU" altLang="zh-CN" sz="2400" dirty="0">
                <a:ea typeface="宋体" charset="-122"/>
              </a:rPr>
              <a:t>,</a:t>
            </a:r>
            <a:r>
              <a:rPr lang="zh-CN" altLang="en-AU" sz="2400" dirty="0">
                <a:ea typeface="宋体" charset="-122"/>
              </a:rPr>
              <a:t>可识别</a:t>
            </a:r>
            <a:r>
              <a:rPr lang="en-AU" altLang="zh-CN" sz="2400" dirty="0">
                <a:ea typeface="宋体" charset="-122"/>
              </a:rPr>
              <a:t>S</a:t>
            </a:r>
            <a:r>
              <a:rPr lang="zh-CN" altLang="en-AU" sz="2400" dirty="0">
                <a:ea typeface="宋体" charset="-122"/>
              </a:rPr>
              <a:t>极与</a:t>
            </a:r>
            <a:r>
              <a:rPr lang="en-AU" altLang="zh-CN" sz="2400" dirty="0">
                <a:ea typeface="宋体" charset="-122"/>
              </a:rPr>
              <a:t>D</a:t>
            </a:r>
            <a:r>
              <a:rPr lang="zh-CN" altLang="en-AU" sz="2400" dirty="0">
                <a:ea typeface="宋体" charset="-122"/>
              </a:rPr>
              <a:t>极</a:t>
            </a:r>
            <a:r>
              <a:rPr lang="en-AU" altLang="zh-CN" sz="2400" dirty="0">
                <a:ea typeface="宋体" charset="-122"/>
              </a:rPr>
              <a:t>.</a:t>
            </a:r>
            <a:r>
              <a:rPr lang="zh-CN" altLang="en-AU" sz="2400" dirty="0">
                <a:ea typeface="宋体" charset="-122"/>
              </a:rPr>
              <a:t>用交换表笔法测两次电阻</a:t>
            </a:r>
            <a:r>
              <a:rPr lang="en-AU" altLang="zh-CN" sz="2400" dirty="0">
                <a:ea typeface="宋体" charset="-122"/>
              </a:rPr>
              <a:t>,</a:t>
            </a:r>
            <a:r>
              <a:rPr lang="zh-CN" altLang="en-AU" sz="2400" dirty="0">
                <a:ea typeface="宋体" charset="-122"/>
              </a:rPr>
              <a:t>其中电阻值较低（一般为几千欧至十几千欧）的一次为正向电阻</a:t>
            </a:r>
            <a:r>
              <a:rPr lang="en-AU" altLang="zh-CN" sz="2400" dirty="0">
                <a:ea typeface="宋体" charset="-122"/>
              </a:rPr>
              <a:t>,</a:t>
            </a:r>
            <a:r>
              <a:rPr lang="zh-CN" altLang="en-AU" sz="2400" dirty="0">
                <a:ea typeface="宋体" charset="-122"/>
              </a:rPr>
              <a:t>此时黑表笔的是</a:t>
            </a:r>
            <a:r>
              <a:rPr lang="en-AU" altLang="zh-CN" sz="2400" dirty="0">
                <a:ea typeface="宋体" charset="-122"/>
              </a:rPr>
              <a:t>S</a:t>
            </a:r>
            <a:r>
              <a:rPr lang="zh-CN" altLang="en-AU" sz="2400" dirty="0">
                <a:ea typeface="宋体" charset="-122"/>
              </a:rPr>
              <a:t>极</a:t>
            </a:r>
            <a:r>
              <a:rPr lang="en-AU" altLang="zh-CN" sz="2400" dirty="0">
                <a:ea typeface="宋体" charset="-122"/>
              </a:rPr>
              <a:t>,</a:t>
            </a:r>
            <a:r>
              <a:rPr lang="zh-CN" altLang="en-AU" sz="2400" dirty="0">
                <a:ea typeface="宋体" charset="-122"/>
              </a:rPr>
              <a:t>红表笔接</a:t>
            </a:r>
            <a:r>
              <a:rPr lang="en-AU" altLang="zh-CN" sz="2400" dirty="0">
                <a:ea typeface="宋体" charset="-122"/>
              </a:rPr>
              <a:t>D</a:t>
            </a:r>
            <a:r>
              <a:rPr lang="zh-CN" altLang="en-AU" sz="2400" dirty="0">
                <a:ea typeface="宋体" charset="-122"/>
              </a:rPr>
              <a:t>极</a:t>
            </a:r>
            <a:r>
              <a:rPr lang="en-AU" altLang="zh-CN" sz="2400" dirty="0">
                <a:ea typeface="宋体" charset="-122"/>
              </a:rPr>
              <a:t>.</a:t>
            </a:r>
            <a:endParaRPr lang="zh-CN" altLang="en-AU" sz="2400" dirty="0">
              <a:ea typeface="宋体" charset="-122"/>
            </a:endParaRPr>
          </a:p>
        </p:txBody>
      </p:sp>
    </p:spTree>
    <p:extLst>
      <p:ext uri="{BB962C8B-B14F-4D97-AF65-F5344CB8AC3E}">
        <p14:creationId xmlns:p14="http://schemas.microsoft.com/office/powerpoint/2010/main" val="123091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4451">
                                            <p:txEl>
                                              <p:pRg st="1" end="1"/>
                                            </p:txEl>
                                          </p:spTgt>
                                        </p:tgtEl>
                                        <p:attrNameLst>
                                          <p:attrName>style.visibility</p:attrName>
                                        </p:attrNameLst>
                                      </p:cBhvr>
                                      <p:to>
                                        <p:strVal val="visible"/>
                                      </p:to>
                                    </p:set>
                                    <p:anim calcmode="lin" valueType="num">
                                      <p:cBhvr additive="base">
                                        <p:cTn id="13" dur="500" fill="hold"/>
                                        <p:tgtEl>
                                          <p:spTgt spid="1044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4451">
                                            <p:txEl>
                                              <p:pRg st="2" end="2"/>
                                            </p:txEl>
                                          </p:spTgt>
                                        </p:tgtEl>
                                        <p:attrNameLst>
                                          <p:attrName>style.visibility</p:attrName>
                                        </p:attrNameLst>
                                      </p:cBhvr>
                                      <p:to>
                                        <p:strVal val="visible"/>
                                      </p:to>
                                    </p:set>
                                    <p:anim calcmode="lin" valueType="num">
                                      <p:cBhvr additive="base">
                                        <p:cTn id="19" dur="500" fill="hold"/>
                                        <p:tgtEl>
                                          <p:spTgt spid="1044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4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2"/>
          <p:cNvSpPr>
            <a:spLocks noGrp="1"/>
          </p:cNvSpPr>
          <p:nvPr>
            <p:ph type="sldNum" sz="quarter" idx="11"/>
          </p:nvPr>
        </p:nvSpPr>
        <p:spPr/>
        <p:txBody>
          <a:bodyPr/>
          <a:lstStyle/>
          <a:p>
            <a:fld id="{BB8A023B-1A49-47E9-9CF6-6A103FA09F71}" type="slidenum">
              <a:rPr lang="zh-CN" altLang="en-AU"/>
              <a:pPr/>
              <a:t>6</a:t>
            </a:fld>
            <a:endParaRPr lang="en-AU" altLang="zh-CN"/>
          </a:p>
        </p:txBody>
      </p:sp>
      <p:pic>
        <p:nvPicPr>
          <p:cNvPr id="45060" name="Picture 4" descr="r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284538"/>
            <a:ext cx="4032250" cy="3159125"/>
          </a:xfrm>
          <a:prstGeom prst="rect">
            <a:avLst/>
          </a:prstGeom>
          <a:noFill/>
          <a:extLst>
            <a:ext uri="{909E8E84-426E-40DD-AFC4-6F175D3DCCD1}">
              <a14:hiddenFill xmlns:a14="http://schemas.microsoft.com/office/drawing/2010/main">
                <a:solidFill>
                  <a:srgbClr val="FFFFFF"/>
                </a:solidFill>
              </a14:hiddenFill>
            </a:ext>
          </a:extLst>
        </p:spPr>
      </p:pic>
      <p:pic>
        <p:nvPicPr>
          <p:cNvPr id="45062" name="Picture 6" descr="r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3284538"/>
            <a:ext cx="4392613" cy="3187700"/>
          </a:xfrm>
          <a:prstGeom prst="rect">
            <a:avLst/>
          </a:prstGeom>
          <a:noFill/>
          <a:extLst>
            <a:ext uri="{909E8E84-426E-40DD-AFC4-6F175D3DCCD1}">
              <a14:hiddenFill xmlns:a14="http://schemas.microsoft.com/office/drawing/2010/main">
                <a:solidFill>
                  <a:srgbClr val="FFFFFF"/>
                </a:solidFill>
              </a14:hiddenFill>
            </a:ext>
          </a:extLst>
        </p:spPr>
      </p:pic>
      <p:sp>
        <p:nvSpPr>
          <p:cNvPr id="45063" name="Text Box 7"/>
          <p:cNvSpPr txBox="1">
            <a:spLocks noChangeArrowheads="1"/>
          </p:cNvSpPr>
          <p:nvPr/>
        </p:nvSpPr>
        <p:spPr bwMode="auto">
          <a:xfrm>
            <a:off x="250825" y="188913"/>
            <a:ext cx="3097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en-US">
              <a:ea typeface="宋体" charset="-122"/>
            </a:endParaRPr>
          </a:p>
        </p:txBody>
      </p:sp>
      <p:sp>
        <p:nvSpPr>
          <p:cNvPr id="45064" name="Text Box 8"/>
          <p:cNvSpPr txBox="1">
            <a:spLocks noChangeArrowheads="1"/>
          </p:cNvSpPr>
          <p:nvPr/>
        </p:nvSpPr>
        <p:spPr bwMode="auto">
          <a:xfrm>
            <a:off x="250825" y="362744"/>
            <a:ext cx="41767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4400" dirty="0">
                <a:ea typeface="宋体" charset="-122"/>
              </a:rPr>
              <a:t>3.</a:t>
            </a:r>
            <a:r>
              <a:rPr lang="zh-CN" altLang="en-US" sz="4400" dirty="0">
                <a:ea typeface="宋体" charset="-122"/>
              </a:rPr>
              <a:t>常见电阻图示</a:t>
            </a:r>
            <a:r>
              <a:rPr lang="en-US" altLang="zh-CN" sz="4400" dirty="0">
                <a:ea typeface="宋体" charset="-122"/>
              </a:rPr>
              <a:t>:</a:t>
            </a:r>
            <a:endParaRPr lang="zh-CN" altLang="en-AU" sz="4400" dirty="0">
              <a:ea typeface="宋体" charset="-122"/>
            </a:endParaRPr>
          </a:p>
        </p:txBody>
      </p:sp>
    </p:spTree>
    <p:extLst>
      <p:ext uri="{BB962C8B-B14F-4D97-AF65-F5344CB8AC3E}">
        <p14:creationId xmlns:p14="http://schemas.microsoft.com/office/powerpoint/2010/main" val="3530759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fade">
                                      <p:cBhvr>
                                        <p:cTn id="7" dur="2000"/>
                                        <p:tgtEl>
                                          <p:spTgt spid="45060"/>
                                        </p:tgtEl>
                                      </p:cBhvr>
                                    </p:animEffect>
                                    <p:anim calcmode="lin" valueType="num">
                                      <p:cBhvr>
                                        <p:cTn id="8" dur="2000" fill="hold"/>
                                        <p:tgtEl>
                                          <p:spTgt spid="45060"/>
                                        </p:tgtEl>
                                        <p:attrNameLst>
                                          <p:attrName>style.rotation</p:attrName>
                                        </p:attrNameLst>
                                      </p:cBhvr>
                                      <p:tavLst>
                                        <p:tav tm="0">
                                          <p:val>
                                            <p:fltVal val="720"/>
                                          </p:val>
                                        </p:tav>
                                        <p:tav tm="100000">
                                          <p:val>
                                            <p:fltVal val="0"/>
                                          </p:val>
                                        </p:tav>
                                      </p:tavLst>
                                    </p:anim>
                                    <p:anim calcmode="lin" valueType="num">
                                      <p:cBhvr>
                                        <p:cTn id="9" dur="2000" fill="hold"/>
                                        <p:tgtEl>
                                          <p:spTgt spid="45060"/>
                                        </p:tgtEl>
                                        <p:attrNameLst>
                                          <p:attrName>ppt_h</p:attrName>
                                        </p:attrNameLst>
                                      </p:cBhvr>
                                      <p:tavLst>
                                        <p:tav tm="0">
                                          <p:val>
                                            <p:fltVal val="0"/>
                                          </p:val>
                                        </p:tav>
                                        <p:tav tm="100000">
                                          <p:val>
                                            <p:strVal val="#ppt_h"/>
                                          </p:val>
                                        </p:tav>
                                      </p:tavLst>
                                    </p:anim>
                                    <p:anim calcmode="lin" valueType="num">
                                      <p:cBhvr>
                                        <p:cTn id="10" dur="2000" fill="hold"/>
                                        <p:tgtEl>
                                          <p:spTgt spid="45060"/>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45062"/>
                                        </p:tgtEl>
                                        <p:attrNameLst>
                                          <p:attrName>style.visibility</p:attrName>
                                        </p:attrNameLst>
                                      </p:cBhvr>
                                      <p:to>
                                        <p:strVal val="visible"/>
                                      </p:to>
                                    </p:set>
                                    <p:animEffect transition="in" filter="fade">
                                      <p:cBhvr>
                                        <p:cTn id="13" dur="2000"/>
                                        <p:tgtEl>
                                          <p:spTgt spid="45062"/>
                                        </p:tgtEl>
                                      </p:cBhvr>
                                    </p:animEffect>
                                    <p:anim calcmode="lin" valueType="num">
                                      <p:cBhvr>
                                        <p:cTn id="14" dur="2000" fill="hold"/>
                                        <p:tgtEl>
                                          <p:spTgt spid="45062"/>
                                        </p:tgtEl>
                                        <p:attrNameLst>
                                          <p:attrName>style.rotation</p:attrName>
                                        </p:attrNameLst>
                                      </p:cBhvr>
                                      <p:tavLst>
                                        <p:tav tm="0">
                                          <p:val>
                                            <p:fltVal val="720"/>
                                          </p:val>
                                        </p:tav>
                                        <p:tav tm="100000">
                                          <p:val>
                                            <p:fltVal val="0"/>
                                          </p:val>
                                        </p:tav>
                                      </p:tavLst>
                                    </p:anim>
                                    <p:anim calcmode="lin" valueType="num">
                                      <p:cBhvr>
                                        <p:cTn id="15" dur="2000" fill="hold"/>
                                        <p:tgtEl>
                                          <p:spTgt spid="45062"/>
                                        </p:tgtEl>
                                        <p:attrNameLst>
                                          <p:attrName>ppt_h</p:attrName>
                                        </p:attrNameLst>
                                      </p:cBhvr>
                                      <p:tavLst>
                                        <p:tav tm="0">
                                          <p:val>
                                            <p:fltVal val="0"/>
                                          </p:val>
                                        </p:tav>
                                        <p:tav tm="100000">
                                          <p:val>
                                            <p:strVal val="#ppt_h"/>
                                          </p:val>
                                        </p:tav>
                                      </p:tavLst>
                                    </p:anim>
                                    <p:anim calcmode="lin" valueType="num">
                                      <p:cBhvr>
                                        <p:cTn id="16" dur="2000" fill="hold"/>
                                        <p:tgtEl>
                                          <p:spTgt spid="4506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A8F26B98-DE67-41BB-9B1E-C3FD0012A390}" type="slidenum">
              <a:rPr lang="zh-CN" altLang="en-AU"/>
              <a:pPr/>
              <a:t>60</a:t>
            </a:fld>
            <a:endParaRPr lang="en-AU" altLang="zh-CN"/>
          </a:p>
        </p:txBody>
      </p:sp>
      <p:sp>
        <p:nvSpPr>
          <p:cNvPr id="167938" name="Rectangle 2"/>
          <p:cNvSpPr>
            <a:spLocks noGrp="1" noChangeArrowheads="1"/>
          </p:cNvSpPr>
          <p:nvPr>
            <p:ph type="title"/>
          </p:nvPr>
        </p:nvSpPr>
        <p:spPr>
          <a:xfrm>
            <a:off x="457200" y="292100"/>
            <a:ext cx="8229600" cy="976313"/>
          </a:xfrm>
        </p:spPr>
        <p:txBody>
          <a:bodyPr/>
          <a:lstStyle/>
          <a:p>
            <a:pPr algn="l"/>
            <a:r>
              <a:rPr lang="en-US" altLang="zh-CN" sz="3600" b="1" dirty="0">
                <a:ea typeface="宋体" charset="-122"/>
              </a:rPr>
              <a:t>5.</a:t>
            </a:r>
            <a:r>
              <a:rPr lang="zh-CN" altLang="en-US" sz="3600" b="1" dirty="0">
                <a:ea typeface="宋体" charset="-122"/>
              </a:rPr>
              <a:t>常效应管与晶体三极管的比较</a:t>
            </a:r>
            <a:endParaRPr lang="zh-CN" altLang="en-AU" sz="3600" b="1" dirty="0">
              <a:ea typeface="宋体" charset="-122"/>
            </a:endParaRPr>
          </a:p>
        </p:txBody>
      </p:sp>
      <p:sp>
        <p:nvSpPr>
          <p:cNvPr id="167939" name="Rectangle 3"/>
          <p:cNvSpPr>
            <a:spLocks noGrp="1" noChangeArrowheads="1"/>
          </p:cNvSpPr>
          <p:nvPr>
            <p:ph type="body" idx="1"/>
          </p:nvPr>
        </p:nvSpPr>
        <p:spPr>
          <a:xfrm>
            <a:off x="250825" y="1196975"/>
            <a:ext cx="8642350" cy="5400675"/>
          </a:xfrm>
        </p:spPr>
        <p:txBody>
          <a:bodyPr/>
          <a:lstStyle/>
          <a:p>
            <a:endParaRPr lang="zh-CN" altLang="en-AU" sz="2400" dirty="0">
              <a:ea typeface="宋体" charset="-122"/>
            </a:endParaRPr>
          </a:p>
          <a:p>
            <a:pPr>
              <a:lnSpc>
                <a:spcPct val="110000"/>
              </a:lnSpc>
            </a:pPr>
            <a:r>
              <a:rPr lang="zh-CN" altLang="en-AU" sz="2400" dirty="0">
                <a:ea typeface="宋体" charset="-122"/>
              </a:rPr>
              <a:t>场效应管是电压控制元件</a:t>
            </a:r>
            <a:r>
              <a:rPr lang="en-AU" altLang="zh-CN" sz="2400" dirty="0">
                <a:ea typeface="宋体" charset="-122"/>
              </a:rPr>
              <a:t>,</a:t>
            </a:r>
            <a:r>
              <a:rPr lang="zh-CN" altLang="en-AU" sz="2400" dirty="0">
                <a:ea typeface="宋体" charset="-122"/>
              </a:rPr>
              <a:t>而晶体管是电流控制元件</a:t>
            </a:r>
            <a:r>
              <a:rPr lang="en-AU" altLang="zh-CN" sz="2400" dirty="0">
                <a:ea typeface="宋体" charset="-122"/>
              </a:rPr>
              <a:t>.</a:t>
            </a:r>
            <a:r>
              <a:rPr lang="zh-CN" altLang="en-AU" sz="2400" dirty="0">
                <a:ea typeface="宋体" charset="-122"/>
              </a:rPr>
              <a:t>在只允许从信号源取较少电流的情况下</a:t>
            </a:r>
            <a:r>
              <a:rPr lang="en-AU" altLang="zh-CN" sz="2400" dirty="0">
                <a:ea typeface="宋体" charset="-122"/>
              </a:rPr>
              <a:t>,</a:t>
            </a:r>
            <a:r>
              <a:rPr lang="zh-CN" altLang="en-AU" sz="2400" dirty="0">
                <a:ea typeface="宋体" charset="-122"/>
              </a:rPr>
              <a:t>应选用场效应管</a:t>
            </a:r>
            <a:r>
              <a:rPr lang="en-AU" altLang="zh-CN" sz="2400" dirty="0">
                <a:ea typeface="宋体" charset="-122"/>
              </a:rPr>
              <a:t>;</a:t>
            </a:r>
            <a:r>
              <a:rPr lang="zh-CN" altLang="en-AU" sz="2400" dirty="0">
                <a:ea typeface="宋体" charset="-122"/>
              </a:rPr>
              <a:t>而在信号电压较低</a:t>
            </a:r>
            <a:r>
              <a:rPr lang="en-AU" altLang="zh-CN" sz="2400" dirty="0">
                <a:ea typeface="宋体" charset="-122"/>
              </a:rPr>
              <a:t>,</a:t>
            </a:r>
            <a:r>
              <a:rPr lang="zh-CN" altLang="en-AU" sz="2400" dirty="0">
                <a:ea typeface="宋体" charset="-122"/>
              </a:rPr>
              <a:t>又允许从信号源取较多电流的条件下</a:t>
            </a:r>
            <a:r>
              <a:rPr lang="en-AU" altLang="zh-CN" sz="2400" dirty="0">
                <a:ea typeface="宋体" charset="-122"/>
              </a:rPr>
              <a:t>,</a:t>
            </a:r>
            <a:r>
              <a:rPr lang="zh-CN" altLang="en-AU" sz="2400" dirty="0">
                <a:ea typeface="宋体" charset="-122"/>
              </a:rPr>
              <a:t>应选用晶体管</a:t>
            </a:r>
            <a:r>
              <a:rPr lang="en-AU" altLang="zh-CN" sz="2400" dirty="0">
                <a:ea typeface="宋体" charset="-122"/>
              </a:rPr>
              <a:t>.</a:t>
            </a:r>
          </a:p>
          <a:p>
            <a:pPr>
              <a:lnSpc>
                <a:spcPct val="110000"/>
              </a:lnSpc>
            </a:pPr>
            <a:r>
              <a:rPr lang="zh-CN" altLang="en-AU" sz="2400" dirty="0">
                <a:ea typeface="宋体" charset="-122"/>
              </a:rPr>
              <a:t>场效应管是利用多数载流子导电</a:t>
            </a:r>
            <a:r>
              <a:rPr lang="en-AU" altLang="zh-CN" sz="2400" dirty="0">
                <a:ea typeface="宋体" charset="-122"/>
              </a:rPr>
              <a:t>,</a:t>
            </a:r>
            <a:r>
              <a:rPr lang="zh-CN" altLang="en-AU" sz="2400" dirty="0">
                <a:ea typeface="宋体" charset="-122"/>
              </a:rPr>
              <a:t>所以称之为单极型器件</a:t>
            </a:r>
            <a:r>
              <a:rPr lang="en-AU" altLang="zh-CN" sz="2400" dirty="0">
                <a:ea typeface="宋体" charset="-122"/>
              </a:rPr>
              <a:t>,</a:t>
            </a:r>
            <a:r>
              <a:rPr lang="zh-CN" altLang="en-AU" sz="2400" dirty="0">
                <a:ea typeface="宋体" charset="-122"/>
              </a:rPr>
              <a:t>而晶体管是即有多数载流子</a:t>
            </a:r>
            <a:r>
              <a:rPr lang="en-AU" altLang="zh-CN" sz="2400" dirty="0">
                <a:ea typeface="宋体" charset="-122"/>
              </a:rPr>
              <a:t>,</a:t>
            </a:r>
            <a:r>
              <a:rPr lang="zh-CN" altLang="en-AU" sz="2400" dirty="0">
                <a:ea typeface="宋体" charset="-122"/>
              </a:rPr>
              <a:t>也利用少数载流子导电</a:t>
            </a:r>
            <a:r>
              <a:rPr lang="en-AU" altLang="zh-CN" sz="2400" dirty="0">
                <a:ea typeface="宋体" charset="-122"/>
              </a:rPr>
              <a:t>,</a:t>
            </a:r>
            <a:r>
              <a:rPr lang="zh-CN" altLang="en-AU" sz="2400" dirty="0">
                <a:ea typeface="宋体" charset="-122"/>
              </a:rPr>
              <a:t>被称之为双极型器件</a:t>
            </a:r>
            <a:r>
              <a:rPr lang="en-AU" altLang="zh-CN" sz="2400" dirty="0">
                <a:ea typeface="宋体" charset="-122"/>
              </a:rPr>
              <a:t>.</a:t>
            </a:r>
          </a:p>
          <a:p>
            <a:pPr>
              <a:lnSpc>
                <a:spcPct val="110000"/>
              </a:lnSpc>
            </a:pPr>
            <a:r>
              <a:rPr lang="zh-CN" altLang="en-AU" sz="2400" dirty="0">
                <a:ea typeface="宋体" charset="-122"/>
              </a:rPr>
              <a:t>有些场效应管的源极和漏极可以互换使用</a:t>
            </a:r>
            <a:r>
              <a:rPr lang="en-AU" altLang="zh-CN" sz="2400" dirty="0">
                <a:ea typeface="宋体" charset="-122"/>
              </a:rPr>
              <a:t>,</a:t>
            </a:r>
            <a:r>
              <a:rPr lang="zh-CN" altLang="en-AU" sz="2400" dirty="0">
                <a:ea typeface="宋体" charset="-122"/>
              </a:rPr>
              <a:t>栅压也可正可负</a:t>
            </a:r>
            <a:r>
              <a:rPr lang="en-AU" altLang="zh-CN" sz="2400" dirty="0">
                <a:ea typeface="宋体" charset="-122"/>
              </a:rPr>
              <a:t>,</a:t>
            </a:r>
            <a:r>
              <a:rPr lang="zh-CN" altLang="en-AU" sz="2400" dirty="0">
                <a:ea typeface="宋体" charset="-122"/>
              </a:rPr>
              <a:t>灵活性比晶体管好</a:t>
            </a:r>
            <a:r>
              <a:rPr lang="en-AU" altLang="zh-CN" sz="2400" dirty="0">
                <a:ea typeface="宋体" charset="-122"/>
              </a:rPr>
              <a:t>. </a:t>
            </a:r>
          </a:p>
          <a:p>
            <a:pPr>
              <a:lnSpc>
                <a:spcPct val="110000"/>
              </a:lnSpc>
            </a:pPr>
            <a:r>
              <a:rPr lang="zh-CN" altLang="en-AU" sz="2400" dirty="0">
                <a:ea typeface="宋体" charset="-122"/>
              </a:rPr>
              <a:t>场效应管能在很小电流和很低电压的条件下工作</a:t>
            </a:r>
            <a:r>
              <a:rPr lang="en-AU" altLang="zh-CN" sz="2400" dirty="0">
                <a:ea typeface="宋体" charset="-122"/>
              </a:rPr>
              <a:t>,</a:t>
            </a:r>
            <a:r>
              <a:rPr lang="zh-CN" altLang="en-AU" sz="2400" dirty="0">
                <a:ea typeface="宋体" charset="-122"/>
              </a:rPr>
              <a:t>而且它的制造工艺可以很方便地把很多场效应管集成在一块硅片上</a:t>
            </a:r>
            <a:r>
              <a:rPr lang="en-AU" altLang="zh-CN" sz="2400" dirty="0">
                <a:ea typeface="宋体" charset="-122"/>
              </a:rPr>
              <a:t>,</a:t>
            </a:r>
            <a:r>
              <a:rPr lang="zh-CN" altLang="en-AU" sz="2400" dirty="0">
                <a:ea typeface="宋体" charset="-122"/>
              </a:rPr>
              <a:t>因此场效应管在大规模集成电路中得到了广泛的应用</a:t>
            </a:r>
            <a:r>
              <a:rPr lang="en-AU" altLang="zh-CN" sz="2400" dirty="0">
                <a:ea typeface="宋体" charset="-122"/>
              </a:rPr>
              <a:t>. </a:t>
            </a:r>
            <a:endParaRPr lang="zh-CN" altLang="en-AU" sz="2400" dirty="0">
              <a:ea typeface="宋体" charset="-122"/>
            </a:endParaRPr>
          </a:p>
        </p:txBody>
      </p:sp>
    </p:spTree>
    <p:extLst>
      <p:ext uri="{BB962C8B-B14F-4D97-AF65-F5344CB8AC3E}">
        <p14:creationId xmlns:p14="http://schemas.microsoft.com/office/powerpoint/2010/main" val="743983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7939">
                                            <p:txEl>
                                              <p:pRg st="1" end="1"/>
                                            </p:txEl>
                                          </p:spTgt>
                                        </p:tgtEl>
                                        <p:attrNameLst>
                                          <p:attrName>style.visibility</p:attrName>
                                        </p:attrNameLst>
                                      </p:cBhvr>
                                      <p:to>
                                        <p:strVal val="visible"/>
                                      </p:to>
                                    </p:set>
                                    <p:animEffect transition="in" filter="circle(in)">
                                      <p:cBhvr>
                                        <p:cTn id="7" dur="2000"/>
                                        <p:tgtEl>
                                          <p:spTgt spid="1679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67939">
                                            <p:txEl>
                                              <p:pRg st="2" end="2"/>
                                            </p:txEl>
                                          </p:spTgt>
                                        </p:tgtEl>
                                        <p:attrNameLst>
                                          <p:attrName>style.visibility</p:attrName>
                                        </p:attrNameLst>
                                      </p:cBhvr>
                                      <p:to>
                                        <p:strVal val="visible"/>
                                      </p:to>
                                    </p:set>
                                    <p:animEffect transition="in" filter="diamond(in)">
                                      <p:cBhvr>
                                        <p:cTn id="12" dur="2000"/>
                                        <p:tgtEl>
                                          <p:spTgt spid="1679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67939">
                                            <p:txEl>
                                              <p:pRg st="3" end="3"/>
                                            </p:txEl>
                                          </p:spTgt>
                                        </p:tgtEl>
                                        <p:attrNameLst>
                                          <p:attrName>style.visibility</p:attrName>
                                        </p:attrNameLst>
                                      </p:cBhvr>
                                      <p:to>
                                        <p:strVal val="visible"/>
                                      </p:to>
                                    </p:set>
                                    <p:animEffect transition="in" filter="wedge">
                                      <p:cBhvr>
                                        <p:cTn id="17" dur="2000"/>
                                        <p:tgtEl>
                                          <p:spTgt spid="16793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167939">
                                            <p:txEl>
                                              <p:pRg st="4" end="4"/>
                                            </p:txEl>
                                          </p:spTgt>
                                        </p:tgtEl>
                                        <p:attrNameLst>
                                          <p:attrName>style.visibility</p:attrName>
                                        </p:attrNameLst>
                                      </p:cBhvr>
                                      <p:to>
                                        <p:strVal val="visible"/>
                                      </p:to>
                                    </p:set>
                                    <p:animEffect transition="in" filter="wheel(4)">
                                      <p:cBhvr>
                                        <p:cTn id="22" dur="2000"/>
                                        <p:tgtEl>
                                          <p:spTgt spid="167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813BF30F-D06B-488B-A28A-A4809A6FB73E}" type="slidenum">
              <a:rPr lang="zh-CN" altLang="en-AU"/>
              <a:pPr/>
              <a:t>61</a:t>
            </a:fld>
            <a:endParaRPr lang="en-AU" altLang="zh-CN"/>
          </a:p>
        </p:txBody>
      </p:sp>
      <p:sp>
        <p:nvSpPr>
          <p:cNvPr id="143363" name="Rectangle 3"/>
          <p:cNvSpPr>
            <a:spLocks noGrp="1" noChangeArrowheads="1"/>
          </p:cNvSpPr>
          <p:nvPr>
            <p:ph type="body" idx="1"/>
          </p:nvPr>
        </p:nvSpPr>
        <p:spPr/>
        <p:txBody>
          <a:bodyPr/>
          <a:lstStyle/>
          <a:p>
            <a:pPr algn="ctr">
              <a:buFontTx/>
              <a:buNone/>
            </a:pPr>
            <a:r>
              <a:rPr lang="zh-CN" altLang="en-US" sz="8000">
                <a:ea typeface="宋体" charset="-122"/>
              </a:rPr>
              <a:t>保 险 丝</a:t>
            </a:r>
            <a:endParaRPr lang="zh-CN" altLang="en-AU" sz="8000">
              <a:ea typeface="宋体" charset="-122"/>
            </a:endParaRPr>
          </a:p>
        </p:txBody>
      </p:sp>
    </p:spTree>
    <p:extLst>
      <p:ext uri="{BB962C8B-B14F-4D97-AF65-F5344CB8AC3E}">
        <p14:creationId xmlns:p14="http://schemas.microsoft.com/office/powerpoint/2010/main" val="3819732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fade">
                                      <p:cBhvr>
                                        <p:cTn id="7" dur="770" decel="100000"/>
                                        <p:tgtEl>
                                          <p:spTgt spid="143363">
                                            <p:txEl>
                                              <p:pRg st="0" end="0"/>
                                            </p:txEl>
                                          </p:spTgt>
                                        </p:tgtEl>
                                      </p:cBhvr>
                                    </p:animEffect>
                                    <p:animScale>
                                      <p:cBhvr>
                                        <p:cTn id="8" dur="770" decel="100000"/>
                                        <p:tgtEl>
                                          <p:spTgt spid="143363">
                                            <p:txEl>
                                              <p:pRg st="0" end="0"/>
                                            </p:txEl>
                                          </p:spTgt>
                                        </p:tgtEl>
                                      </p:cBhvr>
                                      <p:from x="10000" y="10000"/>
                                      <p:to x="200000" y="450000"/>
                                    </p:animScale>
                                    <p:animScale>
                                      <p:cBhvr>
                                        <p:cTn id="9" dur="1230" accel="100000" fill="hold">
                                          <p:stCondLst>
                                            <p:cond delay="770"/>
                                          </p:stCondLst>
                                        </p:cTn>
                                        <p:tgtEl>
                                          <p:spTgt spid="143363">
                                            <p:txEl>
                                              <p:pRg st="0" end="0"/>
                                            </p:txEl>
                                          </p:spTgt>
                                        </p:tgtEl>
                                      </p:cBhvr>
                                      <p:from x="200000" y="450000"/>
                                      <p:to x="100000" y="100000"/>
                                    </p:animScale>
                                    <p:set>
                                      <p:cBhvr>
                                        <p:cTn id="10" dur="770" fill="hold"/>
                                        <p:tgtEl>
                                          <p:spTgt spid="143363">
                                            <p:txEl>
                                              <p:pRg st="0" end="0"/>
                                            </p:txEl>
                                          </p:spTgt>
                                        </p:tgtEl>
                                        <p:attrNameLst>
                                          <p:attrName>ppt_x</p:attrName>
                                        </p:attrNameLst>
                                      </p:cBhvr>
                                      <p:to>
                                        <p:strVal val="(0.5)"/>
                                      </p:to>
                                    </p:set>
                                    <p:anim from="(0.5)" to="(#ppt_x)" calcmode="lin" valueType="num">
                                      <p:cBhvr>
                                        <p:cTn id="11" dur="1230" accel="100000" fill="hold">
                                          <p:stCondLst>
                                            <p:cond delay="770"/>
                                          </p:stCondLst>
                                        </p:cTn>
                                        <p:tgtEl>
                                          <p:spTgt spid="143363">
                                            <p:txEl>
                                              <p:pRg st="0" end="0"/>
                                            </p:txEl>
                                          </p:spTgt>
                                        </p:tgtEl>
                                        <p:attrNameLst>
                                          <p:attrName>ppt_x</p:attrName>
                                        </p:attrNameLst>
                                      </p:cBhvr>
                                    </p:anim>
                                    <p:set>
                                      <p:cBhvr>
                                        <p:cTn id="12" dur="770" fill="hold"/>
                                        <p:tgtEl>
                                          <p:spTgt spid="14336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4336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89C4D7AA-98AF-4380-AEB2-CC6E32792CBF}" type="slidenum">
              <a:rPr lang="zh-CN" altLang="en-AU"/>
              <a:pPr/>
              <a:t>62</a:t>
            </a:fld>
            <a:endParaRPr lang="en-AU" altLang="zh-CN"/>
          </a:p>
        </p:txBody>
      </p:sp>
      <p:sp>
        <p:nvSpPr>
          <p:cNvPr id="105475" name="Rectangle 3"/>
          <p:cNvSpPr>
            <a:spLocks noGrp="1" noChangeArrowheads="1"/>
          </p:cNvSpPr>
          <p:nvPr>
            <p:ph type="body" idx="1"/>
          </p:nvPr>
        </p:nvSpPr>
        <p:spPr>
          <a:xfrm>
            <a:off x="457200" y="476250"/>
            <a:ext cx="8362950" cy="5976938"/>
          </a:xfrm>
        </p:spPr>
        <p:txBody>
          <a:bodyPr/>
          <a:lstStyle/>
          <a:p>
            <a:pPr>
              <a:buFontTx/>
              <a:buNone/>
            </a:pPr>
            <a:r>
              <a:rPr lang="en-US" altLang="zh-CN" sz="4400">
                <a:ea typeface="宋体" charset="-122"/>
              </a:rPr>
              <a:t>1.</a:t>
            </a:r>
            <a:r>
              <a:rPr lang="zh-CN" altLang="en-US" sz="4400">
                <a:ea typeface="宋体" charset="-122"/>
              </a:rPr>
              <a:t>概念</a:t>
            </a:r>
            <a:r>
              <a:rPr lang="en-US" altLang="zh-CN" sz="4400">
                <a:ea typeface="宋体" charset="-122"/>
              </a:rPr>
              <a:t>:</a:t>
            </a:r>
          </a:p>
          <a:p>
            <a:pPr>
              <a:lnSpc>
                <a:spcPct val="110000"/>
              </a:lnSpc>
              <a:buFontTx/>
              <a:buNone/>
            </a:pPr>
            <a:r>
              <a:rPr lang="zh-CN" altLang="en-US">
                <a:ea typeface="宋体" charset="-122"/>
              </a:rPr>
              <a:t>		</a:t>
            </a:r>
            <a:r>
              <a:rPr lang="zh-TW" altLang="en-US" sz="2800">
                <a:ea typeface="標楷體" pitchFamily="65" charset="-120"/>
              </a:rPr>
              <a:t>保险丝是一种具有保护作用的电子装置</a:t>
            </a:r>
            <a:r>
              <a:rPr lang="en-US" altLang="zh-CN" sz="2800">
                <a:ea typeface="標楷體" pitchFamily="65" charset="-120"/>
              </a:rPr>
              <a:t>,</a:t>
            </a:r>
            <a:r>
              <a:rPr lang="zh-TW" altLang="en-US" sz="2800">
                <a:ea typeface="標楷體" pitchFamily="65" charset="-120"/>
              </a:rPr>
              <a:t>它通常串联在电路中</a:t>
            </a:r>
            <a:r>
              <a:rPr lang="en-US" altLang="zh-CN" sz="2800">
                <a:ea typeface="標楷體" pitchFamily="65" charset="-120"/>
              </a:rPr>
              <a:t>,</a:t>
            </a:r>
            <a:r>
              <a:rPr lang="zh-TW" altLang="en-US" sz="2800">
                <a:ea typeface="標楷體" pitchFamily="65" charset="-120"/>
              </a:rPr>
              <a:t>在故障电流增大到一定数值时</a:t>
            </a:r>
            <a:r>
              <a:rPr lang="en-US" altLang="zh-CN" sz="2800">
                <a:ea typeface="標楷體" pitchFamily="65" charset="-120"/>
              </a:rPr>
              <a:t>,</a:t>
            </a:r>
            <a:r>
              <a:rPr lang="zh-TW" altLang="en-US" sz="2800">
                <a:ea typeface="標楷體" pitchFamily="65" charset="-120"/>
              </a:rPr>
              <a:t>自身熔断而切断电路或自身发热使其电阻急剧升高阻止电流通过电路</a:t>
            </a:r>
            <a:r>
              <a:rPr lang="en-US" altLang="zh-CN" sz="2800">
                <a:ea typeface="標楷體" pitchFamily="65" charset="-120"/>
              </a:rPr>
              <a:t>,</a:t>
            </a:r>
            <a:r>
              <a:rPr lang="zh-TW" altLang="en-US" sz="2800">
                <a:ea typeface="標楷體" pitchFamily="65" charset="-120"/>
              </a:rPr>
              <a:t>达到保护电路中其它设备的目的</a:t>
            </a:r>
            <a:r>
              <a:rPr lang="en-US" altLang="zh-CN" sz="2800">
                <a:ea typeface="標楷體" pitchFamily="65" charset="-120"/>
              </a:rPr>
              <a:t>.</a:t>
            </a:r>
            <a:r>
              <a:rPr lang="zh-TW" altLang="en-US" sz="2800">
                <a:ea typeface="標楷體" pitchFamily="65" charset="-120"/>
              </a:rPr>
              <a:t>在电路过电流保护组件中最常用的就是保险丝</a:t>
            </a:r>
            <a:r>
              <a:rPr lang="en-US" altLang="zh-CN" sz="2800">
                <a:ea typeface="標楷體" pitchFamily="65" charset="-120"/>
              </a:rPr>
              <a:t>.</a:t>
            </a:r>
            <a:endParaRPr lang="zh-CN" altLang="zh-TW" sz="2800">
              <a:ea typeface="標楷體" pitchFamily="65" charset="-120"/>
            </a:endParaRPr>
          </a:p>
          <a:p>
            <a:pPr>
              <a:lnSpc>
                <a:spcPct val="110000"/>
              </a:lnSpc>
              <a:buFontTx/>
              <a:buNone/>
            </a:pPr>
            <a:r>
              <a:rPr lang="en-US" altLang="zh-CN" sz="2800">
                <a:ea typeface="標楷體" pitchFamily="65" charset="-120"/>
              </a:rPr>
              <a:t>	</a:t>
            </a:r>
            <a:r>
              <a:rPr lang="zh-CN" altLang="en-US" sz="2800">
                <a:ea typeface="標楷體" pitchFamily="65" charset="-120"/>
              </a:rPr>
              <a:t>作用</a:t>
            </a:r>
            <a:r>
              <a:rPr lang="en-US" altLang="zh-CN" sz="2800">
                <a:ea typeface="標楷體" pitchFamily="65" charset="-120"/>
              </a:rPr>
              <a:t>:</a:t>
            </a:r>
          </a:p>
          <a:p>
            <a:pPr>
              <a:lnSpc>
                <a:spcPct val="110000"/>
              </a:lnSpc>
              <a:buFontTx/>
              <a:buNone/>
            </a:pPr>
            <a:r>
              <a:rPr lang="zh-CN" altLang="en-US" sz="2800">
                <a:ea typeface="標楷體" pitchFamily="65" charset="-120"/>
              </a:rPr>
              <a:t>		</a:t>
            </a:r>
            <a:r>
              <a:rPr lang="zh-TW" altLang="en-US" sz="2800">
                <a:latin typeface="標楷體" pitchFamily="65" charset="-120"/>
                <a:ea typeface="標楷體" pitchFamily="65" charset="-120"/>
              </a:rPr>
              <a:t>当电路中出现较大的过载电流时</a:t>
            </a:r>
            <a:r>
              <a:rPr lang="en-US" altLang="zh-CN" sz="2800">
                <a:latin typeface="標楷體" pitchFamily="65" charset="-120"/>
                <a:ea typeface="標楷體" pitchFamily="65" charset="-120"/>
              </a:rPr>
              <a:t>,</a:t>
            </a:r>
            <a:r>
              <a:rPr lang="zh-TW" altLang="en-US" sz="2800">
                <a:latin typeface="標楷體" pitchFamily="65" charset="-120"/>
                <a:ea typeface="標楷體" pitchFamily="65" charset="-120"/>
              </a:rPr>
              <a:t>保险丝应在规定的时间内切断过载电流</a:t>
            </a:r>
            <a:r>
              <a:rPr lang="en-US" altLang="zh-CN" sz="2800">
                <a:latin typeface="標楷體" pitchFamily="65" charset="-120"/>
                <a:ea typeface="標楷體" pitchFamily="65" charset="-120"/>
              </a:rPr>
              <a:t>,</a:t>
            </a:r>
            <a:r>
              <a:rPr lang="zh-TW" altLang="en-US" sz="2800">
                <a:latin typeface="標楷體" pitchFamily="65" charset="-120"/>
                <a:ea typeface="標楷體" pitchFamily="65" charset="-120"/>
              </a:rPr>
              <a:t>保护电路中其它电子或电气设备之零组件的安全</a:t>
            </a:r>
            <a:r>
              <a:rPr lang="en-US" altLang="zh-CN" sz="2800">
                <a:latin typeface="標楷體" pitchFamily="65" charset="-120"/>
                <a:ea typeface="標楷體" pitchFamily="65" charset="-120"/>
              </a:rPr>
              <a:t>.</a:t>
            </a:r>
            <a:endParaRPr lang="en-AU" altLang="zh-CN" sz="2800">
              <a:latin typeface="標楷體" pitchFamily="65" charset="-120"/>
              <a:ea typeface="標楷體" pitchFamily="65" charset="-120"/>
            </a:endParaRPr>
          </a:p>
        </p:txBody>
      </p:sp>
    </p:spTree>
    <p:extLst>
      <p:ext uri="{BB962C8B-B14F-4D97-AF65-F5344CB8AC3E}">
        <p14:creationId xmlns:p14="http://schemas.microsoft.com/office/powerpoint/2010/main" val="3520521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105475">
                                            <p:txEl>
                                              <p:pRg st="1" end="1"/>
                                            </p:txEl>
                                          </p:spTgt>
                                        </p:tgtEl>
                                        <p:attrNameLst>
                                          <p:attrName>style.visibility</p:attrName>
                                        </p:attrNameLst>
                                      </p:cBhvr>
                                      <p:to>
                                        <p:strVal val="visible"/>
                                      </p:to>
                                    </p:set>
                                    <p:animEffect transition="in" filter="fade">
                                      <p:cBhvr>
                                        <p:cTn id="7" dur="2000"/>
                                        <p:tgtEl>
                                          <p:spTgt spid="105475">
                                            <p:txEl>
                                              <p:pRg st="1" end="1"/>
                                            </p:txEl>
                                          </p:spTgt>
                                        </p:tgtEl>
                                      </p:cBhvr>
                                    </p:animEffect>
                                    <p:anim calcmode="lin" valueType="num">
                                      <p:cBhvr>
                                        <p:cTn id="8" dur="2000" fill="hold"/>
                                        <p:tgtEl>
                                          <p:spTgt spid="105475">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1054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nodeType="clickEffect">
                                  <p:stCondLst>
                                    <p:cond delay="0"/>
                                  </p:stCondLst>
                                  <p:childTnLst>
                                    <p:set>
                                      <p:cBhvr>
                                        <p:cTn id="13" dur="1" fill="hold">
                                          <p:stCondLst>
                                            <p:cond delay="0"/>
                                          </p:stCondLst>
                                        </p:cTn>
                                        <p:tgtEl>
                                          <p:spTgt spid="105475">
                                            <p:txEl>
                                              <p:pRg st="2" end="2"/>
                                            </p:txEl>
                                          </p:spTgt>
                                        </p:tgtEl>
                                        <p:attrNameLst>
                                          <p:attrName>style.visibility</p:attrName>
                                        </p:attrNameLst>
                                      </p:cBhvr>
                                      <p:to>
                                        <p:strVal val="visible"/>
                                      </p:to>
                                    </p:set>
                                    <p:animEffect transition="in" filter="wipe(down)">
                                      <p:cBhvr>
                                        <p:cTn id="14" dur="580">
                                          <p:stCondLst>
                                            <p:cond delay="0"/>
                                          </p:stCondLst>
                                        </p:cTn>
                                        <p:tgtEl>
                                          <p:spTgt spid="105475">
                                            <p:txEl>
                                              <p:pRg st="2" end="2"/>
                                            </p:txEl>
                                          </p:spTgt>
                                        </p:tgtEl>
                                      </p:cBhvr>
                                    </p:animEffect>
                                    <p:anim calcmode="lin" valueType="num">
                                      <p:cBhvr>
                                        <p:cTn id="15" dur="1822" tmFilter="0,0; 0.14,0.36; 0.43,0.73; 0.71,0.91; 1.0,1.0">
                                          <p:stCondLst>
                                            <p:cond delay="0"/>
                                          </p:stCondLst>
                                        </p:cTn>
                                        <p:tgtEl>
                                          <p:spTgt spid="105475">
                                            <p:txEl>
                                              <p:pRg st="2" end="2"/>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5475">
                                            <p:txEl>
                                              <p:pRg st="2" end="2"/>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5475">
                                            <p:txEl>
                                              <p:pRg st="2" end="2"/>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5475">
                                            <p:txEl>
                                              <p:pRg st="2" end="2"/>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5475">
                                            <p:txEl>
                                              <p:pRg st="2" end="2"/>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105475">
                                            <p:txEl>
                                              <p:pRg st="2" end="2"/>
                                            </p:txEl>
                                          </p:spTgt>
                                        </p:tgtEl>
                                      </p:cBhvr>
                                      <p:to x="100000" y="60000"/>
                                    </p:animScale>
                                    <p:animScale>
                                      <p:cBhvr>
                                        <p:cTn id="21" dur="166" decel="50000">
                                          <p:stCondLst>
                                            <p:cond delay="676"/>
                                          </p:stCondLst>
                                        </p:cTn>
                                        <p:tgtEl>
                                          <p:spTgt spid="105475">
                                            <p:txEl>
                                              <p:pRg st="2" end="2"/>
                                            </p:txEl>
                                          </p:spTgt>
                                        </p:tgtEl>
                                      </p:cBhvr>
                                      <p:to x="100000" y="100000"/>
                                    </p:animScale>
                                    <p:animScale>
                                      <p:cBhvr>
                                        <p:cTn id="22" dur="26">
                                          <p:stCondLst>
                                            <p:cond delay="1312"/>
                                          </p:stCondLst>
                                        </p:cTn>
                                        <p:tgtEl>
                                          <p:spTgt spid="105475">
                                            <p:txEl>
                                              <p:pRg st="2" end="2"/>
                                            </p:txEl>
                                          </p:spTgt>
                                        </p:tgtEl>
                                      </p:cBhvr>
                                      <p:to x="100000" y="80000"/>
                                    </p:animScale>
                                    <p:animScale>
                                      <p:cBhvr>
                                        <p:cTn id="23" dur="166" decel="50000">
                                          <p:stCondLst>
                                            <p:cond delay="1338"/>
                                          </p:stCondLst>
                                        </p:cTn>
                                        <p:tgtEl>
                                          <p:spTgt spid="105475">
                                            <p:txEl>
                                              <p:pRg st="2" end="2"/>
                                            </p:txEl>
                                          </p:spTgt>
                                        </p:tgtEl>
                                      </p:cBhvr>
                                      <p:to x="100000" y="100000"/>
                                    </p:animScale>
                                    <p:animScale>
                                      <p:cBhvr>
                                        <p:cTn id="24" dur="26">
                                          <p:stCondLst>
                                            <p:cond delay="1642"/>
                                          </p:stCondLst>
                                        </p:cTn>
                                        <p:tgtEl>
                                          <p:spTgt spid="105475">
                                            <p:txEl>
                                              <p:pRg st="2" end="2"/>
                                            </p:txEl>
                                          </p:spTgt>
                                        </p:tgtEl>
                                      </p:cBhvr>
                                      <p:to x="100000" y="90000"/>
                                    </p:animScale>
                                    <p:animScale>
                                      <p:cBhvr>
                                        <p:cTn id="25" dur="166" decel="50000">
                                          <p:stCondLst>
                                            <p:cond delay="1668"/>
                                          </p:stCondLst>
                                        </p:cTn>
                                        <p:tgtEl>
                                          <p:spTgt spid="105475">
                                            <p:txEl>
                                              <p:pRg st="2" end="2"/>
                                            </p:txEl>
                                          </p:spTgt>
                                        </p:tgtEl>
                                      </p:cBhvr>
                                      <p:to x="100000" y="100000"/>
                                    </p:animScale>
                                    <p:animScale>
                                      <p:cBhvr>
                                        <p:cTn id="26" dur="26">
                                          <p:stCondLst>
                                            <p:cond delay="1808"/>
                                          </p:stCondLst>
                                        </p:cTn>
                                        <p:tgtEl>
                                          <p:spTgt spid="105475">
                                            <p:txEl>
                                              <p:pRg st="2" end="2"/>
                                            </p:txEl>
                                          </p:spTgt>
                                        </p:tgtEl>
                                      </p:cBhvr>
                                      <p:to x="100000" y="95000"/>
                                    </p:animScale>
                                    <p:animScale>
                                      <p:cBhvr>
                                        <p:cTn id="27" dur="166" decel="50000">
                                          <p:stCondLst>
                                            <p:cond delay="1834"/>
                                          </p:stCondLst>
                                        </p:cTn>
                                        <p:tgtEl>
                                          <p:spTgt spid="105475">
                                            <p:txEl>
                                              <p:pRg st="2" end="2"/>
                                            </p:txEl>
                                          </p:spTgt>
                                        </p:tgtEl>
                                      </p:cBhvr>
                                      <p:to x="100000" y="100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nodeType="clickEffect">
                                  <p:stCondLst>
                                    <p:cond delay="0"/>
                                  </p:stCondLst>
                                  <p:childTnLst>
                                    <p:set>
                                      <p:cBhvr>
                                        <p:cTn id="31" dur="1" fill="hold">
                                          <p:stCondLst>
                                            <p:cond delay="0"/>
                                          </p:stCondLst>
                                        </p:cTn>
                                        <p:tgtEl>
                                          <p:spTgt spid="105475">
                                            <p:txEl>
                                              <p:pRg st="3" end="3"/>
                                            </p:txEl>
                                          </p:spTgt>
                                        </p:tgtEl>
                                        <p:attrNameLst>
                                          <p:attrName>style.visibility</p:attrName>
                                        </p:attrNameLst>
                                      </p:cBhvr>
                                      <p:to>
                                        <p:strVal val="visible"/>
                                      </p:to>
                                    </p:set>
                                    <p:anim calcmode="lin" valueType="num">
                                      <p:cBhvr>
                                        <p:cTn id="32" dur="1000" fill="hold"/>
                                        <p:tgtEl>
                                          <p:spTgt spid="105475">
                                            <p:txEl>
                                              <p:pRg st="3" end="3"/>
                                            </p:txEl>
                                          </p:spTgt>
                                        </p:tgtEl>
                                        <p:attrNameLst>
                                          <p:attrName>ppt_w</p:attrName>
                                        </p:attrNameLst>
                                      </p:cBhvr>
                                      <p:tavLst>
                                        <p:tav tm="0">
                                          <p:val>
                                            <p:strVal val="#ppt_w*0.70"/>
                                          </p:val>
                                        </p:tav>
                                        <p:tav tm="100000">
                                          <p:val>
                                            <p:strVal val="#ppt_w"/>
                                          </p:val>
                                        </p:tav>
                                      </p:tavLst>
                                    </p:anim>
                                    <p:anim calcmode="lin" valueType="num">
                                      <p:cBhvr>
                                        <p:cTn id="33" dur="1000" fill="hold"/>
                                        <p:tgtEl>
                                          <p:spTgt spid="105475">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1054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2E013A81-EC04-45E5-8048-EF0476F88A14}" type="slidenum">
              <a:rPr lang="zh-CN" altLang="en-AU"/>
              <a:pPr/>
              <a:t>63</a:t>
            </a:fld>
            <a:endParaRPr lang="en-AU" altLang="zh-CN"/>
          </a:p>
        </p:txBody>
      </p:sp>
      <p:sp>
        <p:nvSpPr>
          <p:cNvPr id="107522" name="Rectangle 2"/>
          <p:cNvSpPr>
            <a:spLocks noGrp="1" noChangeArrowheads="1"/>
          </p:cNvSpPr>
          <p:nvPr>
            <p:ph type="title"/>
          </p:nvPr>
        </p:nvSpPr>
        <p:spPr>
          <a:xfrm>
            <a:off x="323850" y="292100"/>
            <a:ext cx="8362950" cy="760413"/>
          </a:xfrm>
        </p:spPr>
        <p:txBody>
          <a:bodyPr/>
          <a:lstStyle/>
          <a:p>
            <a:pPr algn="l"/>
            <a:r>
              <a:rPr lang="en-US" altLang="zh-CN" dirty="0">
                <a:ea typeface="宋体" charset="-122"/>
              </a:rPr>
              <a:t>2.</a:t>
            </a:r>
            <a:r>
              <a:rPr lang="zh-CN" altLang="en-US" dirty="0">
                <a:ea typeface="宋体" charset="-122"/>
              </a:rPr>
              <a:t>保险丝的分类</a:t>
            </a:r>
            <a:r>
              <a:rPr lang="en-US" altLang="zh-CN" dirty="0">
                <a:ea typeface="宋体" charset="-122"/>
              </a:rPr>
              <a:t>:</a:t>
            </a:r>
            <a:endParaRPr lang="en-AU" altLang="zh-CN" dirty="0">
              <a:ea typeface="宋体" charset="-122"/>
            </a:endParaRPr>
          </a:p>
        </p:txBody>
      </p:sp>
      <p:sp>
        <p:nvSpPr>
          <p:cNvPr id="107523" name="Rectangle 3"/>
          <p:cNvSpPr>
            <a:spLocks noGrp="1" noChangeArrowheads="1"/>
          </p:cNvSpPr>
          <p:nvPr>
            <p:ph type="body" idx="1"/>
          </p:nvPr>
        </p:nvSpPr>
        <p:spPr>
          <a:xfrm>
            <a:off x="457200" y="1052513"/>
            <a:ext cx="8229600" cy="5472112"/>
          </a:xfrm>
        </p:spPr>
        <p:txBody>
          <a:bodyPr/>
          <a:lstStyle/>
          <a:p>
            <a:pPr>
              <a:lnSpc>
                <a:spcPct val="80000"/>
              </a:lnSpc>
              <a:buFontTx/>
              <a:buNone/>
            </a:pPr>
            <a:r>
              <a:rPr lang="en-US" altLang="zh-TW" sz="2800" dirty="0">
                <a:latin typeface="標楷體" pitchFamily="65" charset="-120"/>
                <a:ea typeface="標楷體" pitchFamily="65" charset="-120"/>
              </a:rPr>
              <a:t>a.</a:t>
            </a:r>
            <a:r>
              <a:rPr lang="zh-CN" altLang="en-US" sz="2800" dirty="0">
                <a:latin typeface="標楷體" pitchFamily="65" charset="-120"/>
                <a:ea typeface="標楷體" pitchFamily="65" charset="-120"/>
              </a:rPr>
              <a:t>保险丝管</a:t>
            </a:r>
            <a:r>
              <a:rPr lang="en-US" altLang="zh-CN" sz="2800" dirty="0">
                <a:latin typeface="標楷體" pitchFamily="65" charset="-120"/>
                <a:ea typeface="標楷體" pitchFamily="65" charset="-120"/>
              </a:rPr>
              <a:t>:</a:t>
            </a:r>
          </a:p>
          <a:p>
            <a:pPr>
              <a:lnSpc>
                <a:spcPct val="80000"/>
              </a:lnSpc>
              <a:buFontTx/>
              <a:buNone/>
            </a:pPr>
            <a:r>
              <a:rPr lang="zh-CN" altLang="en-US" sz="2800" dirty="0">
                <a:ea typeface="宋体" charset="-122"/>
              </a:rPr>
              <a:t>概念</a:t>
            </a:r>
            <a:r>
              <a:rPr lang="en-US" altLang="zh-CN" sz="2800" dirty="0">
                <a:ea typeface="宋体" charset="-122"/>
              </a:rPr>
              <a:t>:</a:t>
            </a:r>
          </a:p>
          <a:p>
            <a:pPr>
              <a:lnSpc>
                <a:spcPct val="80000"/>
              </a:lnSpc>
              <a:buFontTx/>
              <a:buNone/>
            </a:pPr>
            <a:r>
              <a:rPr lang="zh-CN" altLang="en-US" sz="2800" dirty="0">
                <a:ea typeface="宋体" charset="-122"/>
              </a:rPr>
              <a:t>	</a:t>
            </a:r>
            <a:r>
              <a:rPr lang="zh-CN" altLang="en-US" sz="2400" dirty="0">
                <a:ea typeface="宋体" charset="-122"/>
              </a:rPr>
              <a:t>最通用的一种保险丝</a:t>
            </a:r>
            <a:r>
              <a:rPr lang="en-US" altLang="zh-CN" sz="2400" dirty="0">
                <a:ea typeface="宋体" charset="-122"/>
              </a:rPr>
              <a:t>,</a:t>
            </a:r>
            <a:r>
              <a:rPr lang="zh-CN" altLang="en-US" sz="2400" dirty="0">
                <a:ea typeface="宋体" charset="-122"/>
              </a:rPr>
              <a:t>外壳用玻璃</a:t>
            </a:r>
            <a:r>
              <a:rPr lang="en-US" altLang="zh-CN" sz="2400" dirty="0">
                <a:ea typeface="宋体" charset="-122"/>
              </a:rPr>
              <a:t>/</a:t>
            </a:r>
            <a:r>
              <a:rPr lang="zh-CN" altLang="en-US" sz="2400" dirty="0">
                <a:ea typeface="宋体" charset="-122"/>
              </a:rPr>
              <a:t>瓷壳作的</a:t>
            </a:r>
            <a:r>
              <a:rPr lang="en-US" altLang="zh-CN" sz="2400" dirty="0">
                <a:ea typeface="宋体" charset="-122"/>
              </a:rPr>
              <a:t>,</a:t>
            </a:r>
            <a:r>
              <a:rPr lang="zh-CN" altLang="en-US" sz="2400" dirty="0">
                <a:ea typeface="宋体" charset="-122"/>
              </a:rPr>
              <a:t>内部是保险丝</a:t>
            </a:r>
            <a:r>
              <a:rPr lang="en-US" altLang="zh-CN" sz="2400" dirty="0">
                <a:ea typeface="宋体" charset="-122"/>
              </a:rPr>
              <a:t>,</a:t>
            </a:r>
            <a:r>
              <a:rPr lang="zh-CN" altLang="en-US" sz="2400" dirty="0">
                <a:ea typeface="宋体" charset="-122"/>
              </a:rPr>
              <a:t>一般用在电源插座</a:t>
            </a:r>
            <a:r>
              <a:rPr lang="en-US" altLang="zh-CN" sz="2400" dirty="0">
                <a:ea typeface="宋体" charset="-122"/>
              </a:rPr>
              <a:t>,</a:t>
            </a:r>
            <a:r>
              <a:rPr lang="zh-CN" altLang="en-US" sz="2400" dirty="0">
                <a:ea typeface="宋体" charset="-122"/>
              </a:rPr>
              <a:t>电子设备仪器、 </a:t>
            </a:r>
            <a:r>
              <a:rPr lang="en-US" altLang="zh-CN" sz="2400" dirty="0">
                <a:ea typeface="宋体" charset="-122"/>
              </a:rPr>
              <a:t>DVD </a:t>
            </a:r>
            <a:r>
              <a:rPr lang="zh-CN" altLang="en-US" sz="2400" dirty="0">
                <a:ea typeface="宋体" charset="-122"/>
              </a:rPr>
              <a:t>、</a:t>
            </a:r>
            <a:r>
              <a:rPr lang="en-US" altLang="zh-CN" sz="2400" dirty="0">
                <a:ea typeface="宋体" charset="-122"/>
              </a:rPr>
              <a:t> VCD </a:t>
            </a:r>
            <a:r>
              <a:rPr lang="zh-CN" altLang="en-US" sz="2400" dirty="0">
                <a:ea typeface="宋体" charset="-122"/>
              </a:rPr>
              <a:t>、电视机等交流电源输入的地方</a:t>
            </a:r>
            <a:r>
              <a:rPr lang="en-US" altLang="zh-CN" sz="2400" dirty="0">
                <a:ea typeface="宋体" charset="-122"/>
              </a:rPr>
              <a:t>.</a:t>
            </a:r>
          </a:p>
          <a:p>
            <a:pPr>
              <a:lnSpc>
                <a:spcPct val="80000"/>
              </a:lnSpc>
              <a:buFontTx/>
              <a:buNone/>
            </a:pPr>
            <a:r>
              <a:rPr lang="zh-CN" altLang="en-US" sz="2800" dirty="0">
                <a:ea typeface="標楷體" pitchFamily="65" charset="-120"/>
              </a:rPr>
              <a:t>分类</a:t>
            </a:r>
            <a:r>
              <a:rPr lang="en-US" altLang="zh-CN" sz="2800" dirty="0">
                <a:ea typeface="標楷體" pitchFamily="65" charset="-120"/>
              </a:rPr>
              <a:t>:</a:t>
            </a:r>
            <a:r>
              <a:rPr lang="en-US" altLang="zh-CN" sz="2800" dirty="0">
                <a:latin typeface="標楷體" pitchFamily="65" charset="-120"/>
                <a:ea typeface="標楷體" pitchFamily="65" charset="-120"/>
              </a:rPr>
              <a:t> </a:t>
            </a:r>
          </a:p>
          <a:p>
            <a:pPr>
              <a:lnSpc>
                <a:spcPct val="80000"/>
              </a:lnSpc>
              <a:buFontTx/>
              <a:buNone/>
            </a:pPr>
            <a:r>
              <a:rPr lang="zh-CN" altLang="en-US" sz="2800" dirty="0">
                <a:latin typeface="標楷體" pitchFamily="65" charset="-120"/>
                <a:ea typeface="標楷體" pitchFamily="65" charset="-120"/>
              </a:rPr>
              <a:t>	按结构可分为：</a:t>
            </a:r>
            <a:r>
              <a:rPr lang="zh-CN" altLang="en-US" sz="2400" dirty="0">
                <a:latin typeface="標楷體" pitchFamily="65" charset="-120"/>
                <a:ea typeface="標楷體" pitchFamily="65" charset="-120"/>
              </a:rPr>
              <a:t>无引线式和引线焊接式</a:t>
            </a:r>
            <a:r>
              <a:rPr lang="en-US" altLang="zh-CN" sz="2400" dirty="0">
                <a:latin typeface="標楷體" pitchFamily="65" charset="-120"/>
                <a:ea typeface="標楷體" pitchFamily="65" charset="-120"/>
              </a:rPr>
              <a:t>.</a:t>
            </a:r>
          </a:p>
          <a:p>
            <a:pPr>
              <a:lnSpc>
                <a:spcPct val="80000"/>
              </a:lnSpc>
              <a:buFontTx/>
              <a:buNone/>
            </a:pPr>
            <a:r>
              <a:rPr lang="en-US" altLang="zh-CN" sz="2800" dirty="0">
                <a:latin typeface="標楷體" pitchFamily="65" charset="-120"/>
                <a:ea typeface="標楷體" pitchFamily="65" charset="-120"/>
              </a:rPr>
              <a:t>	</a:t>
            </a:r>
            <a:r>
              <a:rPr lang="zh-CN" altLang="en-US" sz="2800" dirty="0">
                <a:latin typeface="標楷體" pitchFamily="65" charset="-120"/>
                <a:ea typeface="標楷體" pitchFamily="65" charset="-120"/>
              </a:rPr>
              <a:t>按熔断时间可分为：</a:t>
            </a:r>
            <a:r>
              <a:rPr lang="zh-CN" altLang="en-US" sz="2400" dirty="0">
                <a:latin typeface="標楷體" pitchFamily="65" charset="-120"/>
                <a:ea typeface="標楷體" pitchFamily="65" charset="-120"/>
              </a:rPr>
              <a:t>普通保险丝管</a:t>
            </a:r>
            <a:r>
              <a:rPr lang="zh-CN" altLang="en-US" sz="2400" dirty="0">
                <a:ea typeface="宋体" charset="-122"/>
              </a:rPr>
              <a:t>、</a:t>
            </a:r>
            <a:r>
              <a:rPr lang="zh-CN" altLang="en-US" sz="2400" dirty="0">
                <a:latin typeface="標楷體" pitchFamily="65" charset="-120"/>
                <a:ea typeface="標楷體" pitchFamily="65" charset="-120"/>
              </a:rPr>
              <a:t>快速熔断保险丝			     管</a:t>
            </a:r>
            <a:r>
              <a:rPr lang="zh-CN" altLang="en-US" sz="2400" dirty="0">
                <a:ea typeface="宋体" charset="-122"/>
              </a:rPr>
              <a:t>、</a:t>
            </a:r>
            <a:r>
              <a:rPr lang="zh-CN" altLang="en-US" sz="2400" dirty="0">
                <a:latin typeface="標楷體" pitchFamily="65" charset="-120"/>
                <a:ea typeface="標楷體" pitchFamily="65" charset="-120"/>
              </a:rPr>
              <a:t>延时熔断保险丝</a:t>
            </a:r>
            <a:r>
              <a:rPr lang="zh-CN" altLang="en-US" sz="2800" dirty="0">
                <a:latin typeface="標楷體" pitchFamily="65" charset="-120"/>
                <a:ea typeface="標楷體" pitchFamily="65" charset="-120"/>
              </a:rPr>
              <a:t>管</a:t>
            </a:r>
            <a:r>
              <a:rPr lang="en-US" altLang="zh-CN" sz="2800" dirty="0">
                <a:latin typeface="標楷體" pitchFamily="65" charset="-120"/>
                <a:ea typeface="標楷體" pitchFamily="65" charset="-120"/>
              </a:rPr>
              <a:t>.</a:t>
            </a:r>
          </a:p>
          <a:p>
            <a:pPr>
              <a:lnSpc>
                <a:spcPct val="80000"/>
              </a:lnSpc>
              <a:buFontTx/>
              <a:buNone/>
            </a:pPr>
            <a:r>
              <a:rPr lang="zh-CN" altLang="en-US" sz="2800" dirty="0">
                <a:latin typeface="標楷體" pitchFamily="65" charset="-120"/>
                <a:ea typeface="標楷體" pitchFamily="65" charset="-120"/>
              </a:rPr>
              <a:t>主要参数：</a:t>
            </a:r>
            <a:endParaRPr lang="en-US" altLang="zh-CN" sz="2800" dirty="0">
              <a:latin typeface="標楷體" pitchFamily="65" charset="-120"/>
              <a:ea typeface="標楷體" pitchFamily="65" charset="-120"/>
            </a:endParaRPr>
          </a:p>
          <a:p>
            <a:pPr>
              <a:lnSpc>
                <a:spcPct val="80000"/>
              </a:lnSpc>
              <a:buFontTx/>
              <a:buNone/>
            </a:pPr>
            <a:r>
              <a:rPr lang="en-US" altLang="zh-CN" sz="2800" dirty="0">
                <a:latin typeface="標楷體" pitchFamily="65" charset="-120"/>
                <a:ea typeface="標楷體" pitchFamily="65" charset="-120"/>
              </a:rPr>
              <a:t>		</a:t>
            </a:r>
            <a:r>
              <a:rPr lang="zh-CN" altLang="en-US" sz="2800" dirty="0">
                <a:latin typeface="標楷體" pitchFamily="65" charset="-120"/>
                <a:ea typeface="標楷體" pitchFamily="65" charset="-120"/>
              </a:rPr>
              <a:t>额定电压：</a:t>
            </a:r>
            <a:endParaRPr lang="en-US" altLang="zh-CN" sz="2800" dirty="0">
              <a:latin typeface="標楷體" pitchFamily="65" charset="-120"/>
              <a:ea typeface="標楷體" pitchFamily="65" charset="-120"/>
            </a:endParaRPr>
          </a:p>
          <a:p>
            <a:pPr>
              <a:lnSpc>
                <a:spcPct val="80000"/>
              </a:lnSpc>
              <a:buFontTx/>
              <a:buNone/>
            </a:pPr>
            <a:r>
              <a:rPr lang="en-US" altLang="zh-CN" sz="2800" dirty="0">
                <a:latin typeface="標楷體" pitchFamily="65" charset="-120"/>
                <a:ea typeface="標楷體" pitchFamily="65" charset="-120"/>
              </a:rPr>
              <a:t>		</a:t>
            </a:r>
            <a:r>
              <a:rPr lang="zh-CN" altLang="en-US" sz="2800" dirty="0">
                <a:latin typeface="標楷體" pitchFamily="65" charset="-120"/>
                <a:ea typeface="標楷體" pitchFamily="65" charset="-120"/>
              </a:rPr>
              <a:t>额定电流：</a:t>
            </a:r>
            <a:endParaRPr lang="en-US" altLang="zh-CN" sz="2800" dirty="0">
              <a:latin typeface="標楷體" pitchFamily="65" charset="-120"/>
              <a:ea typeface="標楷體" pitchFamily="65" charset="-120"/>
            </a:endParaRPr>
          </a:p>
          <a:p>
            <a:pPr>
              <a:lnSpc>
                <a:spcPct val="80000"/>
              </a:lnSpc>
              <a:buFontTx/>
              <a:buNone/>
            </a:pPr>
            <a:r>
              <a:rPr lang="en-US" altLang="zh-CN" sz="2800" dirty="0">
                <a:latin typeface="標楷體" pitchFamily="65" charset="-120"/>
                <a:ea typeface="標楷體" pitchFamily="65" charset="-120"/>
              </a:rPr>
              <a:t>		</a:t>
            </a:r>
            <a:r>
              <a:rPr lang="zh-CN" altLang="en-US" sz="2800" dirty="0">
                <a:latin typeface="標楷體" pitchFamily="65" charset="-120"/>
                <a:ea typeface="標楷體" pitchFamily="65" charset="-120"/>
              </a:rPr>
              <a:t>熔断时间：</a:t>
            </a:r>
            <a:endParaRPr lang="en-US" altLang="zh-CN" sz="2800" dirty="0">
              <a:latin typeface="標楷體" pitchFamily="65" charset="-120"/>
              <a:ea typeface="標楷體" pitchFamily="65" charset="-120"/>
            </a:endParaRPr>
          </a:p>
        </p:txBody>
      </p:sp>
    </p:spTree>
    <p:extLst>
      <p:ext uri="{BB962C8B-B14F-4D97-AF65-F5344CB8AC3E}">
        <p14:creationId xmlns:p14="http://schemas.microsoft.com/office/powerpoint/2010/main" val="556683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 calcmode="lin" valueType="num">
                                      <p:cBhvr>
                                        <p:cTn id="7" dur="500" fill="hold"/>
                                        <p:tgtEl>
                                          <p:spTgt spid="1075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75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5" presetClass="entr" presetSubtype="0" fill="hold" nodeType="clickEffect">
                                  <p:stCondLst>
                                    <p:cond delay="0"/>
                                  </p:stCondLst>
                                  <p:childTnLst>
                                    <p:set>
                                      <p:cBhvr>
                                        <p:cTn id="12" dur="1" fill="hold">
                                          <p:stCondLst>
                                            <p:cond delay="0"/>
                                          </p:stCondLst>
                                        </p:cTn>
                                        <p:tgtEl>
                                          <p:spTgt spid="107523">
                                            <p:txEl>
                                              <p:pRg st="1" end="1"/>
                                            </p:txEl>
                                          </p:spTgt>
                                        </p:tgtEl>
                                        <p:attrNameLst>
                                          <p:attrName>style.visibility</p:attrName>
                                        </p:attrNameLst>
                                      </p:cBhvr>
                                      <p:to>
                                        <p:strVal val="visible"/>
                                      </p:to>
                                    </p:set>
                                    <p:anim calcmode="lin" valueType="num">
                                      <p:cBhvr>
                                        <p:cTn id="13" dur="500" decel="50000" fill="hold">
                                          <p:stCondLst>
                                            <p:cond delay="0"/>
                                          </p:stCondLst>
                                        </p:cTn>
                                        <p:tgtEl>
                                          <p:spTgt spid="107523">
                                            <p:txEl>
                                              <p:pRg st="1" end="1"/>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07523">
                                            <p:txEl>
                                              <p:pRg st="1" end="1"/>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07523">
                                            <p:txEl>
                                              <p:pRg st="1" end="1"/>
                                            </p:txEl>
                                          </p:spTgt>
                                        </p:tgtEl>
                                        <p:attrNameLst>
                                          <p:attrName>ppt_w</p:attrName>
                                        </p:attrNameLst>
                                      </p:cBhvr>
                                      <p:tavLst>
                                        <p:tav tm="0">
                                          <p:val>
                                            <p:strVal val="#ppt_w*.05"/>
                                          </p:val>
                                        </p:tav>
                                        <p:tav tm="100000">
                                          <p:val>
                                            <p:strVal val="#ppt_w"/>
                                          </p:val>
                                        </p:tav>
                                      </p:tavLst>
                                    </p:anim>
                                    <p:anim calcmode="lin" valueType="num">
                                      <p:cBhvr>
                                        <p:cTn id="16" dur="1000" fill="hold"/>
                                        <p:tgtEl>
                                          <p:spTgt spid="107523">
                                            <p:txEl>
                                              <p:pRg st="1" end="1"/>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07523">
                                            <p:txEl>
                                              <p:pRg st="1" end="1"/>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07523">
                                            <p:txEl>
                                              <p:pRg st="1" end="1"/>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07523">
                                            <p:txEl>
                                              <p:pRg st="1" end="1"/>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0752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nodeType="clickEffect">
                                  <p:stCondLst>
                                    <p:cond delay="0"/>
                                  </p:stCondLst>
                                  <p:childTnLst>
                                    <p:set>
                                      <p:cBhvr>
                                        <p:cTn id="24" dur="1" fill="hold">
                                          <p:stCondLst>
                                            <p:cond delay="0"/>
                                          </p:stCondLst>
                                        </p:cTn>
                                        <p:tgtEl>
                                          <p:spTgt spid="107523">
                                            <p:txEl>
                                              <p:pRg st="2" end="2"/>
                                            </p:txEl>
                                          </p:spTgt>
                                        </p:tgtEl>
                                        <p:attrNameLst>
                                          <p:attrName>style.visibility</p:attrName>
                                        </p:attrNameLst>
                                      </p:cBhvr>
                                      <p:to>
                                        <p:strVal val="visible"/>
                                      </p:to>
                                    </p:set>
                                    <p:animEffect transition="in" filter="fade">
                                      <p:cBhvr>
                                        <p:cTn id="25" dur="800" decel="100000"/>
                                        <p:tgtEl>
                                          <p:spTgt spid="107523">
                                            <p:txEl>
                                              <p:pRg st="2" end="2"/>
                                            </p:txEl>
                                          </p:spTgt>
                                        </p:tgtEl>
                                      </p:cBhvr>
                                    </p:animEffect>
                                    <p:anim calcmode="lin" valueType="num">
                                      <p:cBhvr>
                                        <p:cTn id="26" dur="800" decel="100000" fill="hold"/>
                                        <p:tgtEl>
                                          <p:spTgt spid="107523">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107523">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107523">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07523">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0752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6" presetClass="entr" presetSubtype="0" fill="hold" nodeType="clickEffect">
                                  <p:stCondLst>
                                    <p:cond delay="0"/>
                                  </p:stCondLst>
                                  <p:childTnLst>
                                    <p:set>
                                      <p:cBhvr>
                                        <p:cTn id="34" dur="1" fill="hold">
                                          <p:stCondLst>
                                            <p:cond delay="0"/>
                                          </p:stCondLst>
                                        </p:cTn>
                                        <p:tgtEl>
                                          <p:spTgt spid="107523">
                                            <p:txEl>
                                              <p:pRg st="3" end="3"/>
                                            </p:txEl>
                                          </p:spTgt>
                                        </p:tgtEl>
                                        <p:attrNameLst>
                                          <p:attrName>style.visibility</p:attrName>
                                        </p:attrNameLst>
                                      </p:cBhvr>
                                      <p:to>
                                        <p:strVal val="visible"/>
                                      </p:to>
                                    </p:set>
                                    <p:animEffect transition="in" filter="wipe(down)">
                                      <p:cBhvr>
                                        <p:cTn id="35" dur="580">
                                          <p:stCondLst>
                                            <p:cond delay="0"/>
                                          </p:stCondLst>
                                        </p:cTn>
                                        <p:tgtEl>
                                          <p:spTgt spid="107523">
                                            <p:txEl>
                                              <p:pRg st="3" end="3"/>
                                            </p:txEl>
                                          </p:spTgt>
                                        </p:tgtEl>
                                      </p:cBhvr>
                                    </p:animEffect>
                                    <p:anim calcmode="lin" valueType="num">
                                      <p:cBhvr>
                                        <p:cTn id="36" dur="1822" tmFilter="0,0; 0.14,0.36; 0.43,0.73; 0.71,0.91; 1.0,1.0">
                                          <p:stCondLst>
                                            <p:cond delay="0"/>
                                          </p:stCondLst>
                                        </p:cTn>
                                        <p:tgtEl>
                                          <p:spTgt spid="107523">
                                            <p:txEl>
                                              <p:pRg st="3" end="3"/>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7523">
                                            <p:txEl>
                                              <p:pRg st="3" end="3"/>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7523">
                                            <p:txEl>
                                              <p:pRg st="3" end="3"/>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7523">
                                            <p:txEl>
                                              <p:pRg st="3" end="3"/>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7523">
                                            <p:txEl>
                                              <p:pRg st="3" end="3"/>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107523">
                                            <p:txEl>
                                              <p:pRg st="3" end="3"/>
                                            </p:txEl>
                                          </p:spTgt>
                                        </p:tgtEl>
                                      </p:cBhvr>
                                      <p:to x="100000" y="60000"/>
                                    </p:animScale>
                                    <p:animScale>
                                      <p:cBhvr>
                                        <p:cTn id="42" dur="166" decel="50000">
                                          <p:stCondLst>
                                            <p:cond delay="676"/>
                                          </p:stCondLst>
                                        </p:cTn>
                                        <p:tgtEl>
                                          <p:spTgt spid="107523">
                                            <p:txEl>
                                              <p:pRg st="3" end="3"/>
                                            </p:txEl>
                                          </p:spTgt>
                                        </p:tgtEl>
                                      </p:cBhvr>
                                      <p:to x="100000" y="100000"/>
                                    </p:animScale>
                                    <p:animScale>
                                      <p:cBhvr>
                                        <p:cTn id="43" dur="26">
                                          <p:stCondLst>
                                            <p:cond delay="1312"/>
                                          </p:stCondLst>
                                        </p:cTn>
                                        <p:tgtEl>
                                          <p:spTgt spid="107523">
                                            <p:txEl>
                                              <p:pRg st="3" end="3"/>
                                            </p:txEl>
                                          </p:spTgt>
                                        </p:tgtEl>
                                      </p:cBhvr>
                                      <p:to x="100000" y="80000"/>
                                    </p:animScale>
                                    <p:animScale>
                                      <p:cBhvr>
                                        <p:cTn id="44" dur="166" decel="50000">
                                          <p:stCondLst>
                                            <p:cond delay="1338"/>
                                          </p:stCondLst>
                                        </p:cTn>
                                        <p:tgtEl>
                                          <p:spTgt spid="107523">
                                            <p:txEl>
                                              <p:pRg st="3" end="3"/>
                                            </p:txEl>
                                          </p:spTgt>
                                        </p:tgtEl>
                                      </p:cBhvr>
                                      <p:to x="100000" y="100000"/>
                                    </p:animScale>
                                    <p:animScale>
                                      <p:cBhvr>
                                        <p:cTn id="45" dur="26">
                                          <p:stCondLst>
                                            <p:cond delay="1642"/>
                                          </p:stCondLst>
                                        </p:cTn>
                                        <p:tgtEl>
                                          <p:spTgt spid="107523">
                                            <p:txEl>
                                              <p:pRg st="3" end="3"/>
                                            </p:txEl>
                                          </p:spTgt>
                                        </p:tgtEl>
                                      </p:cBhvr>
                                      <p:to x="100000" y="90000"/>
                                    </p:animScale>
                                    <p:animScale>
                                      <p:cBhvr>
                                        <p:cTn id="46" dur="166" decel="50000">
                                          <p:stCondLst>
                                            <p:cond delay="1668"/>
                                          </p:stCondLst>
                                        </p:cTn>
                                        <p:tgtEl>
                                          <p:spTgt spid="107523">
                                            <p:txEl>
                                              <p:pRg st="3" end="3"/>
                                            </p:txEl>
                                          </p:spTgt>
                                        </p:tgtEl>
                                      </p:cBhvr>
                                      <p:to x="100000" y="100000"/>
                                    </p:animScale>
                                    <p:animScale>
                                      <p:cBhvr>
                                        <p:cTn id="47" dur="26">
                                          <p:stCondLst>
                                            <p:cond delay="1808"/>
                                          </p:stCondLst>
                                        </p:cTn>
                                        <p:tgtEl>
                                          <p:spTgt spid="107523">
                                            <p:txEl>
                                              <p:pRg st="3" end="3"/>
                                            </p:txEl>
                                          </p:spTgt>
                                        </p:tgtEl>
                                      </p:cBhvr>
                                      <p:to x="100000" y="95000"/>
                                    </p:animScale>
                                    <p:animScale>
                                      <p:cBhvr>
                                        <p:cTn id="48" dur="166" decel="50000">
                                          <p:stCondLst>
                                            <p:cond delay="1834"/>
                                          </p:stCondLst>
                                        </p:cTn>
                                        <p:tgtEl>
                                          <p:spTgt spid="107523">
                                            <p:txEl>
                                              <p:pRg st="3" end="3"/>
                                            </p:txEl>
                                          </p:spTgt>
                                        </p:tgtEl>
                                      </p:cBhvr>
                                      <p:to x="100000" y="100000"/>
                                    </p:animScale>
                                  </p:childTnLst>
                                </p:cTn>
                              </p:par>
                            </p:childTnLst>
                          </p:cTn>
                        </p:par>
                      </p:childTnLst>
                    </p:cTn>
                  </p:par>
                  <p:par>
                    <p:cTn id="49" fill="hold" nodeType="clickPar">
                      <p:stCondLst>
                        <p:cond delay="indefinite"/>
                      </p:stCondLst>
                      <p:childTnLst>
                        <p:par>
                          <p:cTn id="50" fill="hold" nodeType="withGroup">
                            <p:stCondLst>
                              <p:cond delay="0"/>
                            </p:stCondLst>
                            <p:childTnLst>
                              <p:par>
                                <p:cTn id="51" presetID="54" presetClass="entr" presetSubtype="0" accel="100000" fill="hold" nodeType="clickEffect">
                                  <p:stCondLst>
                                    <p:cond delay="0"/>
                                  </p:stCondLst>
                                  <p:childTnLst>
                                    <p:set>
                                      <p:cBhvr>
                                        <p:cTn id="52" dur="1" fill="hold">
                                          <p:stCondLst>
                                            <p:cond delay="0"/>
                                          </p:stCondLst>
                                        </p:cTn>
                                        <p:tgtEl>
                                          <p:spTgt spid="107523">
                                            <p:txEl>
                                              <p:pRg st="4" end="4"/>
                                            </p:txEl>
                                          </p:spTgt>
                                        </p:tgtEl>
                                        <p:attrNameLst>
                                          <p:attrName>style.visibility</p:attrName>
                                        </p:attrNameLst>
                                      </p:cBhvr>
                                      <p:to>
                                        <p:strVal val="visible"/>
                                      </p:to>
                                    </p:set>
                                    <p:anim calcmode="lin" valueType="num">
                                      <p:cBhvr>
                                        <p:cTn id="53" dur="500" fill="hold"/>
                                        <p:tgtEl>
                                          <p:spTgt spid="107523">
                                            <p:txEl>
                                              <p:pRg st="4" end="4"/>
                                            </p:txEl>
                                          </p:spTgt>
                                        </p:tgtEl>
                                        <p:attrNameLst>
                                          <p:attrName>ppt_w</p:attrName>
                                        </p:attrNameLst>
                                      </p:cBhvr>
                                      <p:tavLst>
                                        <p:tav tm="0">
                                          <p:val>
                                            <p:strVal val="#ppt_w*0.05"/>
                                          </p:val>
                                        </p:tav>
                                        <p:tav tm="100000">
                                          <p:val>
                                            <p:strVal val="#ppt_w"/>
                                          </p:val>
                                        </p:tav>
                                      </p:tavLst>
                                    </p:anim>
                                    <p:anim calcmode="lin" valueType="num">
                                      <p:cBhvr>
                                        <p:cTn id="54" dur="500" fill="hold"/>
                                        <p:tgtEl>
                                          <p:spTgt spid="107523">
                                            <p:txEl>
                                              <p:pRg st="4" end="4"/>
                                            </p:txEl>
                                          </p:spTgt>
                                        </p:tgtEl>
                                        <p:attrNameLst>
                                          <p:attrName>ppt_h</p:attrName>
                                        </p:attrNameLst>
                                      </p:cBhvr>
                                      <p:tavLst>
                                        <p:tav tm="0">
                                          <p:val>
                                            <p:strVal val="#ppt_h"/>
                                          </p:val>
                                        </p:tav>
                                        <p:tav tm="100000">
                                          <p:val>
                                            <p:strVal val="#ppt_h"/>
                                          </p:val>
                                        </p:tav>
                                      </p:tavLst>
                                    </p:anim>
                                    <p:anim calcmode="lin" valueType="num">
                                      <p:cBhvr>
                                        <p:cTn id="55" dur="500" fill="hold"/>
                                        <p:tgtEl>
                                          <p:spTgt spid="107523">
                                            <p:txEl>
                                              <p:pRg st="4" end="4"/>
                                            </p:txEl>
                                          </p:spTgt>
                                        </p:tgtEl>
                                        <p:attrNameLst>
                                          <p:attrName>ppt_x</p:attrName>
                                        </p:attrNameLst>
                                      </p:cBhvr>
                                      <p:tavLst>
                                        <p:tav tm="0">
                                          <p:val>
                                            <p:strVal val="#ppt_x-.2"/>
                                          </p:val>
                                        </p:tav>
                                        <p:tav tm="100000">
                                          <p:val>
                                            <p:strVal val="#ppt_x"/>
                                          </p:val>
                                        </p:tav>
                                      </p:tavLst>
                                    </p:anim>
                                    <p:anim calcmode="lin" valueType="num">
                                      <p:cBhvr>
                                        <p:cTn id="56" dur="500" fill="hold"/>
                                        <p:tgtEl>
                                          <p:spTgt spid="107523">
                                            <p:txEl>
                                              <p:pRg st="4" end="4"/>
                                            </p:txEl>
                                          </p:spTgt>
                                        </p:tgtEl>
                                        <p:attrNameLst>
                                          <p:attrName>ppt_y</p:attrName>
                                        </p:attrNameLst>
                                      </p:cBhvr>
                                      <p:tavLst>
                                        <p:tav tm="0">
                                          <p:val>
                                            <p:strVal val="#ppt_y"/>
                                          </p:val>
                                        </p:tav>
                                        <p:tav tm="100000">
                                          <p:val>
                                            <p:strVal val="#ppt_y"/>
                                          </p:val>
                                        </p:tav>
                                      </p:tavLst>
                                    </p:anim>
                                    <p:animEffect transition="in" filter="fade">
                                      <p:cBhvr>
                                        <p:cTn id="57" dur="500"/>
                                        <p:tgtEl>
                                          <p:spTgt spid="107523">
                                            <p:txEl>
                                              <p:pRg st="4" end="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0" presetClass="entr" presetSubtype="0" fill="hold" nodeType="clickEffect">
                                  <p:stCondLst>
                                    <p:cond delay="0"/>
                                  </p:stCondLst>
                                  <p:childTnLst>
                                    <p:set>
                                      <p:cBhvr>
                                        <p:cTn id="61" dur="1" fill="hold">
                                          <p:stCondLst>
                                            <p:cond delay="0"/>
                                          </p:stCondLst>
                                        </p:cTn>
                                        <p:tgtEl>
                                          <p:spTgt spid="107523">
                                            <p:txEl>
                                              <p:pRg st="5" end="5"/>
                                            </p:txEl>
                                          </p:spTgt>
                                        </p:tgtEl>
                                        <p:attrNameLst>
                                          <p:attrName>style.visibility</p:attrName>
                                        </p:attrNameLst>
                                      </p:cBhvr>
                                      <p:to>
                                        <p:strVal val="visible"/>
                                      </p:to>
                                    </p:set>
                                    <p:animEffect transition="in" filter="fade">
                                      <p:cBhvr>
                                        <p:cTn id="62" dur="800" decel="100000"/>
                                        <p:tgtEl>
                                          <p:spTgt spid="107523">
                                            <p:txEl>
                                              <p:pRg st="5" end="5"/>
                                            </p:txEl>
                                          </p:spTgt>
                                        </p:tgtEl>
                                      </p:cBhvr>
                                    </p:animEffect>
                                    <p:anim calcmode="lin" valueType="num">
                                      <p:cBhvr>
                                        <p:cTn id="63" dur="800" decel="100000" fill="hold"/>
                                        <p:tgtEl>
                                          <p:spTgt spid="107523">
                                            <p:txEl>
                                              <p:pRg st="5" end="5"/>
                                            </p:txEl>
                                          </p:spTgt>
                                        </p:tgtEl>
                                        <p:attrNameLst>
                                          <p:attrName>style.rotation</p:attrName>
                                        </p:attrNameLst>
                                      </p:cBhvr>
                                      <p:tavLst>
                                        <p:tav tm="0">
                                          <p:val>
                                            <p:fltVal val="-90"/>
                                          </p:val>
                                        </p:tav>
                                        <p:tav tm="100000">
                                          <p:val>
                                            <p:fltVal val="0"/>
                                          </p:val>
                                        </p:tav>
                                      </p:tavLst>
                                    </p:anim>
                                    <p:anim calcmode="lin" valueType="num">
                                      <p:cBhvr>
                                        <p:cTn id="64" dur="800" decel="100000" fill="hold"/>
                                        <p:tgtEl>
                                          <p:spTgt spid="107523">
                                            <p:txEl>
                                              <p:pRg st="5" end="5"/>
                                            </p:txEl>
                                          </p:spTgt>
                                        </p:tgtEl>
                                        <p:attrNameLst>
                                          <p:attrName>ppt_x</p:attrName>
                                        </p:attrNameLst>
                                      </p:cBhvr>
                                      <p:tavLst>
                                        <p:tav tm="0">
                                          <p:val>
                                            <p:strVal val="#ppt_x+0.4"/>
                                          </p:val>
                                        </p:tav>
                                        <p:tav tm="100000">
                                          <p:val>
                                            <p:strVal val="#ppt_x-0.05"/>
                                          </p:val>
                                        </p:tav>
                                      </p:tavLst>
                                    </p:anim>
                                    <p:anim calcmode="lin" valueType="num">
                                      <p:cBhvr>
                                        <p:cTn id="65" dur="800" decel="100000" fill="hold"/>
                                        <p:tgtEl>
                                          <p:spTgt spid="107523">
                                            <p:txEl>
                                              <p:pRg st="5" end="5"/>
                                            </p:txEl>
                                          </p:spTgt>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107523">
                                            <p:txEl>
                                              <p:pRg st="5" end="5"/>
                                            </p:txEl>
                                          </p:spTgt>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10752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5" presetClass="entr" presetSubtype="0" fill="hold" nodeType="clickEffect">
                                  <p:stCondLst>
                                    <p:cond delay="0"/>
                                  </p:stCondLst>
                                  <p:childTnLst>
                                    <p:set>
                                      <p:cBhvr>
                                        <p:cTn id="71" dur="1" fill="hold">
                                          <p:stCondLst>
                                            <p:cond delay="0"/>
                                          </p:stCondLst>
                                        </p:cTn>
                                        <p:tgtEl>
                                          <p:spTgt spid="107523">
                                            <p:txEl>
                                              <p:pRg st="6" end="6"/>
                                            </p:txEl>
                                          </p:spTgt>
                                        </p:tgtEl>
                                        <p:attrNameLst>
                                          <p:attrName>style.visibility</p:attrName>
                                        </p:attrNameLst>
                                      </p:cBhvr>
                                      <p:to>
                                        <p:strVal val="visible"/>
                                      </p:to>
                                    </p:set>
                                    <p:anim calcmode="lin" valueType="num">
                                      <p:cBhvr>
                                        <p:cTn id="72" dur="500" decel="50000" fill="hold">
                                          <p:stCondLst>
                                            <p:cond delay="0"/>
                                          </p:stCondLst>
                                        </p:cTn>
                                        <p:tgtEl>
                                          <p:spTgt spid="107523">
                                            <p:txEl>
                                              <p:pRg st="6" end="6"/>
                                            </p:txEl>
                                          </p:spTgt>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107523">
                                            <p:txEl>
                                              <p:pRg st="6" end="6"/>
                                            </p:txEl>
                                          </p:spTgt>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107523">
                                            <p:txEl>
                                              <p:pRg st="6" end="6"/>
                                            </p:txEl>
                                          </p:spTgt>
                                        </p:tgtEl>
                                        <p:attrNameLst>
                                          <p:attrName>ppt_w</p:attrName>
                                        </p:attrNameLst>
                                      </p:cBhvr>
                                      <p:tavLst>
                                        <p:tav tm="0">
                                          <p:val>
                                            <p:strVal val="#ppt_w*.05"/>
                                          </p:val>
                                        </p:tav>
                                        <p:tav tm="100000">
                                          <p:val>
                                            <p:strVal val="#ppt_w"/>
                                          </p:val>
                                        </p:tav>
                                      </p:tavLst>
                                    </p:anim>
                                    <p:anim calcmode="lin" valueType="num">
                                      <p:cBhvr>
                                        <p:cTn id="75" dur="1000" fill="hold"/>
                                        <p:tgtEl>
                                          <p:spTgt spid="107523">
                                            <p:txEl>
                                              <p:pRg st="6" end="6"/>
                                            </p:txEl>
                                          </p:spTgt>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107523">
                                            <p:txEl>
                                              <p:pRg st="6" end="6"/>
                                            </p:txEl>
                                          </p:spTgt>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107523">
                                            <p:txEl>
                                              <p:pRg st="6" end="6"/>
                                            </p:txEl>
                                          </p:spTgt>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107523">
                                            <p:txEl>
                                              <p:pRg st="6" end="6"/>
                                            </p:txEl>
                                          </p:spTgt>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107523">
                                            <p:txEl>
                                              <p:pRg st="6" end="6"/>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5" presetClass="entr" presetSubtype="0" fill="hold" nodeType="clickEffect">
                                  <p:stCondLst>
                                    <p:cond delay="0"/>
                                  </p:stCondLst>
                                  <p:iterate type="lt">
                                    <p:tmPct val="10000"/>
                                  </p:iterate>
                                  <p:childTnLst>
                                    <p:set>
                                      <p:cBhvr>
                                        <p:cTn id="83" dur="1" fill="hold">
                                          <p:stCondLst>
                                            <p:cond delay="0"/>
                                          </p:stCondLst>
                                        </p:cTn>
                                        <p:tgtEl>
                                          <p:spTgt spid="107523">
                                            <p:txEl>
                                              <p:pRg st="7" end="7"/>
                                            </p:txEl>
                                          </p:spTgt>
                                        </p:tgtEl>
                                        <p:attrNameLst>
                                          <p:attrName>style.visibility</p:attrName>
                                        </p:attrNameLst>
                                      </p:cBhvr>
                                      <p:to>
                                        <p:strVal val="visible"/>
                                      </p:to>
                                    </p:set>
                                    <p:animEffect transition="in" filter="fade">
                                      <p:cBhvr>
                                        <p:cTn id="84" dur="2000"/>
                                        <p:tgtEl>
                                          <p:spTgt spid="107523">
                                            <p:txEl>
                                              <p:pRg st="7" end="7"/>
                                            </p:txEl>
                                          </p:spTgt>
                                        </p:tgtEl>
                                      </p:cBhvr>
                                    </p:animEffect>
                                    <p:anim calcmode="lin" valueType="num">
                                      <p:cBhvr>
                                        <p:cTn id="85" dur="2000" fill="hold"/>
                                        <p:tgtEl>
                                          <p:spTgt spid="107523">
                                            <p:txEl>
                                              <p:pRg st="7" end="7"/>
                                            </p:txEl>
                                          </p:spTgt>
                                        </p:tgtEl>
                                        <p:attrNameLst>
                                          <p:attrName>ppt_w</p:attrName>
                                        </p:attrNameLst>
                                      </p:cBhvr>
                                      <p:tavLst>
                                        <p:tav tm="0" fmla="#ppt_w*sin(2.5*pi*$)">
                                          <p:val>
                                            <p:fltVal val="0"/>
                                          </p:val>
                                        </p:tav>
                                        <p:tav tm="100000">
                                          <p:val>
                                            <p:fltVal val="1"/>
                                          </p:val>
                                        </p:tav>
                                      </p:tavLst>
                                    </p:anim>
                                    <p:anim calcmode="lin" valueType="num">
                                      <p:cBhvr>
                                        <p:cTn id="86" dur="2000" fill="hold"/>
                                        <p:tgtEl>
                                          <p:spTgt spid="107523">
                                            <p:txEl>
                                              <p:pRg st="7" end="7"/>
                                            </p:txEl>
                                          </p:spTgt>
                                        </p:tgtEl>
                                        <p:attrNameLst>
                                          <p:attrName>ppt_h</p:attrName>
                                        </p:attrNameLst>
                                      </p:cBhvr>
                                      <p:tavLst>
                                        <p:tav tm="0">
                                          <p:val>
                                            <p:strVal val="#ppt_h"/>
                                          </p:val>
                                        </p:tav>
                                        <p:tav tm="100000">
                                          <p:val>
                                            <p:strVal val="#ppt_h"/>
                                          </p:val>
                                        </p:tav>
                                      </p:tavLst>
                                    </p:anim>
                                  </p:childTnLst>
                                </p:cTn>
                              </p:par>
                              <p:par>
                                <p:cTn id="87" presetID="45" presetClass="entr" presetSubtype="0" fill="hold" nodeType="withEffect">
                                  <p:stCondLst>
                                    <p:cond delay="0"/>
                                  </p:stCondLst>
                                  <p:iterate type="lt">
                                    <p:tmPct val="10000"/>
                                  </p:iterate>
                                  <p:childTnLst>
                                    <p:set>
                                      <p:cBhvr>
                                        <p:cTn id="88" dur="1" fill="hold">
                                          <p:stCondLst>
                                            <p:cond delay="0"/>
                                          </p:stCondLst>
                                        </p:cTn>
                                        <p:tgtEl>
                                          <p:spTgt spid="107523">
                                            <p:txEl>
                                              <p:pRg st="8" end="8"/>
                                            </p:txEl>
                                          </p:spTgt>
                                        </p:tgtEl>
                                        <p:attrNameLst>
                                          <p:attrName>style.visibility</p:attrName>
                                        </p:attrNameLst>
                                      </p:cBhvr>
                                      <p:to>
                                        <p:strVal val="visible"/>
                                      </p:to>
                                    </p:set>
                                    <p:animEffect transition="in" filter="fade">
                                      <p:cBhvr>
                                        <p:cTn id="89" dur="2000"/>
                                        <p:tgtEl>
                                          <p:spTgt spid="107523">
                                            <p:txEl>
                                              <p:pRg st="8" end="8"/>
                                            </p:txEl>
                                          </p:spTgt>
                                        </p:tgtEl>
                                      </p:cBhvr>
                                    </p:animEffect>
                                    <p:anim calcmode="lin" valueType="num">
                                      <p:cBhvr>
                                        <p:cTn id="90" dur="2000" fill="hold"/>
                                        <p:tgtEl>
                                          <p:spTgt spid="107523">
                                            <p:txEl>
                                              <p:pRg st="8" end="8"/>
                                            </p:txEl>
                                          </p:spTgt>
                                        </p:tgtEl>
                                        <p:attrNameLst>
                                          <p:attrName>ppt_w</p:attrName>
                                        </p:attrNameLst>
                                      </p:cBhvr>
                                      <p:tavLst>
                                        <p:tav tm="0" fmla="#ppt_w*sin(2.5*pi*$)">
                                          <p:val>
                                            <p:fltVal val="0"/>
                                          </p:val>
                                        </p:tav>
                                        <p:tav tm="100000">
                                          <p:val>
                                            <p:fltVal val="1"/>
                                          </p:val>
                                        </p:tav>
                                      </p:tavLst>
                                    </p:anim>
                                    <p:anim calcmode="lin" valueType="num">
                                      <p:cBhvr>
                                        <p:cTn id="91" dur="2000" fill="hold"/>
                                        <p:tgtEl>
                                          <p:spTgt spid="107523">
                                            <p:txEl>
                                              <p:pRg st="8" end="8"/>
                                            </p:txEl>
                                          </p:spTgt>
                                        </p:tgtEl>
                                        <p:attrNameLst>
                                          <p:attrName>ppt_h</p:attrName>
                                        </p:attrNameLst>
                                      </p:cBhvr>
                                      <p:tavLst>
                                        <p:tav tm="0">
                                          <p:val>
                                            <p:strVal val="#ppt_h"/>
                                          </p:val>
                                        </p:tav>
                                        <p:tav tm="100000">
                                          <p:val>
                                            <p:strVal val="#ppt_h"/>
                                          </p:val>
                                        </p:tav>
                                      </p:tavLst>
                                    </p:anim>
                                  </p:childTnLst>
                                </p:cTn>
                              </p:par>
                              <p:par>
                                <p:cTn id="92" presetID="45" presetClass="entr" presetSubtype="0" fill="hold" nodeType="withEffect">
                                  <p:stCondLst>
                                    <p:cond delay="0"/>
                                  </p:stCondLst>
                                  <p:iterate type="lt">
                                    <p:tmPct val="10000"/>
                                  </p:iterate>
                                  <p:childTnLst>
                                    <p:set>
                                      <p:cBhvr>
                                        <p:cTn id="93" dur="1" fill="hold">
                                          <p:stCondLst>
                                            <p:cond delay="0"/>
                                          </p:stCondLst>
                                        </p:cTn>
                                        <p:tgtEl>
                                          <p:spTgt spid="107523">
                                            <p:txEl>
                                              <p:pRg st="9" end="9"/>
                                            </p:txEl>
                                          </p:spTgt>
                                        </p:tgtEl>
                                        <p:attrNameLst>
                                          <p:attrName>style.visibility</p:attrName>
                                        </p:attrNameLst>
                                      </p:cBhvr>
                                      <p:to>
                                        <p:strVal val="visible"/>
                                      </p:to>
                                    </p:set>
                                    <p:animEffect transition="in" filter="fade">
                                      <p:cBhvr>
                                        <p:cTn id="94" dur="2000"/>
                                        <p:tgtEl>
                                          <p:spTgt spid="107523">
                                            <p:txEl>
                                              <p:pRg st="9" end="9"/>
                                            </p:txEl>
                                          </p:spTgt>
                                        </p:tgtEl>
                                      </p:cBhvr>
                                    </p:animEffect>
                                    <p:anim calcmode="lin" valueType="num">
                                      <p:cBhvr>
                                        <p:cTn id="95" dur="2000" fill="hold"/>
                                        <p:tgtEl>
                                          <p:spTgt spid="107523">
                                            <p:txEl>
                                              <p:pRg st="9" end="9"/>
                                            </p:txEl>
                                          </p:spTgt>
                                        </p:tgtEl>
                                        <p:attrNameLst>
                                          <p:attrName>ppt_w</p:attrName>
                                        </p:attrNameLst>
                                      </p:cBhvr>
                                      <p:tavLst>
                                        <p:tav tm="0" fmla="#ppt_w*sin(2.5*pi*$)">
                                          <p:val>
                                            <p:fltVal val="0"/>
                                          </p:val>
                                        </p:tav>
                                        <p:tav tm="100000">
                                          <p:val>
                                            <p:fltVal val="1"/>
                                          </p:val>
                                        </p:tav>
                                      </p:tavLst>
                                    </p:anim>
                                    <p:anim calcmode="lin" valueType="num">
                                      <p:cBhvr>
                                        <p:cTn id="96" dur="2000" fill="hold"/>
                                        <p:tgtEl>
                                          <p:spTgt spid="107523">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E16A0B20-A578-483A-A64D-052F288750DB}" type="slidenum">
              <a:rPr lang="zh-CN" altLang="en-AU"/>
              <a:pPr/>
              <a:t>64</a:t>
            </a:fld>
            <a:endParaRPr lang="en-AU" altLang="zh-CN"/>
          </a:p>
        </p:txBody>
      </p:sp>
      <p:sp>
        <p:nvSpPr>
          <p:cNvPr id="109571" name="Rectangle 3"/>
          <p:cNvSpPr>
            <a:spLocks noGrp="1" noChangeArrowheads="1"/>
          </p:cNvSpPr>
          <p:nvPr>
            <p:ph type="body" idx="1"/>
          </p:nvPr>
        </p:nvSpPr>
        <p:spPr>
          <a:xfrm>
            <a:off x="250825" y="548680"/>
            <a:ext cx="8713788" cy="6480175"/>
          </a:xfrm>
        </p:spPr>
        <p:txBody>
          <a:bodyPr>
            <a:normAutofit lnSpcReduction="10000"/>
          </a:bodyPr>
          <a:lstStyle/>
          <a:p>
            <a:pPr>
              <a:lnSpc>
                <a:spcPct val="90000"/>
              </a:lnSpc>
              <a:buFontTx/>
              <a:buNone/>
            </a:pPr>
            <a:r>
              <a:rPr lang="en-US" altLang="zh-CN" sz="2800" dirty="0">
                <a:ea typeface="標楷體" pitchFamily="65" charset="-120"/>
              </a:rPr>
              <a:t>b.</a:t>
            </a:r>
            <a:r>
              <a:rPr lang="zh-CN" altLang="en-US" sz="2800" dirty="0">
                <a:ea typeface="標楷體" pitchFamily="65" charset="-120"/>
              </a:rPr>
              <a:t>可恢复</a:t>
            </a:r>
            <a:r>
              <a:rPr lang="zh-TW" altLang="en-US" sz="2800" dirty="0">
                <a:ea typeface="標楷體" pitchFamily="65" charset="-120"/>
              </a:rPr>
              <a:t>保险丝（热敏电阻类）</a:t>
            </a:r>
            <a:r>
              <a:rPr lang="en-US" altLang="zh-TW" sz="2800" dirty="0">
                <a:ea typeface="標楷體" pitchFamily="65" charset="-120"/>
              </a:rPr>
              <a:t>:</a:t>
            </a:r>
            <a:endParaRPr lang="en-US" altLang="zh-CN" sz="2800" dirty="0">
              <a:ea typeface="標楷體" pitchFamily="65" charset="-120"/>
            </a:endParaRPr>
          </a:p>
          <a:p>
            <a:pPr>
              <a:lnSpc>
                <a:spcPct val="90000"/>
              </a:lnSpc>
              <a:buFontTx/>
              <a:buNone/>
            </a:pPr>
            <a:r>
              <a:rPr lang="zh-CN" altLang="en-US" sz="2800" dirty="0">
                <a:ea typeface="標楷體" pitchFamily="65" charset="-120"/>
              </a:rPr>
              <a:t>概念</a:t>
            </a:r>
            <a:r>
              <a:rPr lang="en-US" altLang="zh-CN" sz="2800" dirty="0">
                <a:ea typeface="標楷體" pitchFamily="65" charset="-120"/>
              </a:rPr>
              <a:t>:</a:t>
            </a:r>
          </a:p>
          <a:p>
            <a:pPr>
              <a:lnSpc>
                <a:spcPct val="90000"/>
              </a:lnSpc>
              <a:buFontTx/>
              <a:buNone/>
            </a:pPr>
            <a:r>
              <a:rPr lang="zh-CN" altLang="en-US" sz="2400" dirty="0">
                <a:ea typeface="標楷體" pitchFamily="65" charset="-120"/>
              </a:rPr>
              <a:t>	由高分子聚合物及导电材料等混合制成的</a:t>
            </a:r>
            <a:r>
              <a:rPr lang="en-US" altLang="zh-CN" sz="2400" dirty="0">
                <a:ea typeface="標楷體" pitchFamily="65" charset="-120"/>
              </a:rPr>
              <a:t>.</a:t>
            </a:r>
            <a:r>
              <a:rPr lang="zh-TW" altLang="en-US" sz="2400" dirty="0">
                <a:ea typeface="標楷體" pitchFamily="65" charset="-120"/>
              </a:rPr>
              <a:t>当正常工作电流通过时保险丝呈低阻状态；当电路中有异常</a:t>
            </a:r>
            <a:r>
              <a:rPr lang="zh-CN" altLang="en-US" sz="2400" dirty="0">
                <a:ea typeface="標楷體" pitchFamily="65" charset="-120"/>
              </a:rPr>
              <a:t>大</a:t>
            </a:r>
            <a:r>
              <a:rPr lang="zh-TW" altLang="en-US" sz="2400" dirty="0">
                <a:ea typeface="標楷體" pitchFamily="65" charset="-120"/>
              </a:rPr>
              <a:t>电流通过时保险丝呈高阻状态</a:t>
            </a:r>
            <a:r>
              <a:rPr lang="en-US" altLang="zh-CN" sz="2400" dirty="0">
                <a:ea typeface="標楷體" pitchFamily="65" charset="-120"/>
              </a:rPr>
              <a:t>;</a:t>
            </a:r>
            <a:r>
              <a:rPr lang="zh-TW" altLang="en-US" sz="2400" dirty="0">
                <a:ea typeface="標楷體" pitchFamily="65" charset="-120"/>
              </a:rPr>
              <a:t>当电路中</a:t>
            </a:r>
            <a:r>
              <a:rPr lang="zh-CN" altLang="en-US" sz="2400" dirty="0">
                <a:ea typeface="標楷體" pitchFamily="65" charset="-120"/>
              </a:rPr>
              <a:t>大</a:t>
            </a:r>
            <a:r>
              <a:rPr lang="zh-TW" altLang="en-US" sz="2400" dirty="0">
                <a:ea typeface="標楷體" pitchFamily="65" charset="-120"/>
              </a:rPr>
              <a:t>电流消失后保险丝又呈低阻状态</a:t>
            </a:r>
            <a:r>
              <a:rPr lang="en-US" altLang="zh-CN" sz="2400" dirty="0">
                <a:ea typeface="標楷體" pitchFamily="65" charset="-120"/>
              </a:rPr>
              <a:t>.</a:t>
            </a:r>
          </a:p>
          <a:p>
            <a:pPr>
              <a:lnSpc>
                <a:spcPct val="90000"/>
              </a:lnSpc>
              <a:buFontTx/>
              <a:buNone/>
            </a:pPr>
            <a:r>
              <a:rPr lang="zh-CN" altLang="en-US" sz="2800" dirty="0">
                <a:ea typeface="標楷體" pitchFamily="65" charset="-120"/>
              </a:rPr>
              <a:t>作用</a:t>
            </a:r>
            <a:r>
              <a:rPr lang="en-US" altLang="zh-CN" sz="2800" dirty="0">
                <a:ea typeface="標楷體" pitchFamily="65" charset="-120"/>
              </a:rPr>
              <a:t>:</a:t>
            </a:r>
          </a:p>
          <a:p>
            <a:pPr>
              <a:lnSpc>
                <a:spcPct val="90000"/>
              </a:lnSpc>
              <a:buFontTx/>
              <a:buNone/>
            </a:pPr>
            <a:r>
              <a:rPr lang="zh-CN" altLang="en-US" sz="2400" dirty="0">
                <a:ea typeface="標楷體" pitchFamily="65" charset="-120"/>
              </a:rPr>
              <a:t>	常用于电脑周边电子产品</a:t>
            </a:r>
            <a:r>
              <a:rPr lang="en-US" altLang="zh-CN" sz="2400" dirty="0">
                <a:ea typeface="標楷體" pitchFamily="65" charset="-120"/>
              </a:rPr>
              <a:t>.</a:t>
            </a:r>
            <a:r>
              <a:rPr lang="zh-CN" altLang="en-US" sz="2400" dirty="0">
                <a:ea typeface="標楷體" pitchFamily="65" charset="-120"/>
              </a:rPr>
              <a:t>防止电源短路</a:t>
            </a:r>
            <a:r>
              <a:rPr lang="zh-CN" altLang="en-US" sz="2400" dirty="0">
                <a:ea typeface="宋体" charset="-122"/>
              </a:rPr>
              <a:t>、</a:t>
            </a:r>
            <a:r>
              <a:rPr lang="zh-CN" altLang="en-US" sz="2400" dirty="0">
                <a:ea typeface="標楷體" pitchFamily="65" charset="-120"/>
              </a:rPr>
              <a:t>浪涌电流对产品的损坏</a:t>
            </a:r>
            <a:r>
              <a:rPr lang="en-US" altLang="zh-CN" sz="2400" dirty="0">
                <a:ea typeface="標楷體" pitchFamily="65" charset="-120"/>
              </a:rPr>
              <a:t>. </a:t>
            </a:r>
          </a:p>
          <a:p>
            <a:pPr>
              <a:lnSpc>
                <a:spcPct val="90000"/>
              </a:lnSpc>
              <a:buFontTx/>
              <a:buNone/>
            </a:pPr>
            <a:r>
              <a:rPr lang="zh-CN" altLang="en-US" sz="2800" dirty="0">
                <a:ea typeface="標楷體" pitchFamily="65" charset="-120"/>
              </a:rPr>
              <a:t>主要参数：</a:t>
            </a:r>
          </a:p>
          <a:p>
            <a:pPr>
              <a:lnSpc>
                <a:spcPct val="90000"/>
              </a:lnSpc>
              <a:buFontTx/>
              <a:buNone/>
            </a:pPr>
            <a:r>
              <a:rPr lang="zh-CN" altLang="en-US" sz="2400" dirty="0">
                <a:ea typeface="標楷體" pitchFamily="65" charset="-120"/>
              </a:rPr>
              <a:t>	 最大电压：在</a:t>
            </a:r>
            <a:r>
              <a:rPr lang="en-US" altLang="zh-CN" sz="2400" dirty="0">
                <a:ea typeface="標楷體" pitchFamily="65" charset="-120"/>
              </a:rPr>
              <a:t>20 </a:t>
            </a:r>
            <a:r>
              <a:rPr lang="en-US" altLang="zh-TW" sz="2400" dirty="0">
                <a:ea typeface="標楷體" pitchFamily="65" charset="-120"/>
              </a:rPr>
              <a:t>℃</a:t>
            </a:r>
            <a:r>
              <a:rPr lang="zh-CN" altLang="en-US" sz="2400" dirty="0">
                <a:ea typeface="標楷體" pitchFamily="65" charset="-120"/>
              </a:rPr>
              <a:t>时元件两端所能承受的最大电压降</a:t>
            </a:r>
            <a:r>
              <a:rPr lang="en-US" altLang="zh-CN" sz="2400" dirty="0">
                <a:ea typeface="標楷體" pitchFamily="65" charset="-120"/>
              </a:rPr>
              <a:t>.</a:t>
            </a:r>
          </a:p>
          <a:p>
            <a:pPr>
              <a:lnSpc>
                <a:spcPct val="90000"/>
              </a:lnSpc>
              <a:buFontTx/>
              <a:buNone/>
            </a:pPr>
            <a:r>
              <a:rPr lang="zh-CN" altLang="en-US" sz="2400" dirty="0">
                <a:ea typeface="標楷體" pitchFamily="65" charset="-120"/>
              </a:rPr>
              <a:t>	 保持电流：在</a:t>
            </a:r>
            <a:r>
              <a:rPr lang="en-US" altLang="zh-CN" sz="2400" dirty="0">
                <a:ea typeface="標楷體" pitchFamily="65" charset="-120"/>
              </a:rPr>
              <a:t>20 </a:t>
            </a:r>
            <a:r>
              <a:rPr lang="en-US" altLang="zh-TW" sz="2400" dirty="0">
                <a:ea typeface="標楷體" pitchFamily="65" charset="-120"/>
              </a:rPr>
              <a:t>℃</a:t>
            </a:r>
            <a:r>
              <a:rPr lang="zh-CN" altLang="en-US" sz="2400" dirty="0">
                <a:ea typeface="標楷體" pitchFamily="65" charset="-120"/>
              </a:rPr>
              <a:t>时元件流过足以触发关断的最小电流值</a:t>
            </a:r>
            <a:r>
              <a:rPr lang="en-US" altLang="zh-CN" sz="2400" dirty="0">
                <a:ea typeface="標楷體" pitchFamily="65" charset="-120"/>
              </a:rPr>
              <a:t>.</a:t>
            </a:r>
          </a:p>
          <a:p>
            <a:pPr>
              <a:lnSpc>
                <a:spcPct val="90000"/>
              </a:lnSpc>
              <a:buFontTx/>
              <a:buNone/>
            </a:pPr>
            <a:r>
              <a:rPr lang="zh-CN" altLang="en-US" sz="2400" dirty="0">
                <a:ea typeface="標楷體" pitchFamily="65" charset="-120"/>
              </a:rPr>
              <a:t>	 原始电阻：在</a:t>
            </a:r>
            <a:r>
              <a:rPr lang="en-US" altLang="zh-CN" sz="2400" dirty="0">
                <a:ea typeface="標楷體" pitchFamily="65" charset="-120"/>
              </a:rPr>
              <a:t>20 </a:t>
            </a:r>
            <a:r>
              <a:rPr lang="en-US" altLang="zh-TW" sz="2400" dirty="0">
                <a:ea typeface="標楷體" pitchFamily="65" charset="-120"/>
              </a:rPr>
              <a:t>℃</a:t>
            </a:r>
            <a:r>
              <a:rPr lang="zh-CN" altLang="en-US" sz="2400" dirty="0">
                <a:ea typeface="標楷體" pitchFamily="65" charset="-120"/>
              </a:rPr>
              <a:t>时元件断开关的阻抗</a:t>
            </a:r>
            <a:r>
              <a:rPr lang="en-US" altLang="zh-CN" sz="2400" dirty="0">
                <a:ea typeface="標楷體" pitchFamily="65" charset="-120"/>
              </a:rPr>
              <a:t>,</a:t>
            </a:r>
            <a:r>
              <a:rPr lang="zh-CN" altLang="en-US" sz="2400" dirty="0">
                <a:ea typeface="標楷體" pitchFamily="65" charset="-120"/>
              </a:rPr>
              <a:t>一般只有几毫欧到		几欧</a:t>
            </a:r>
            <a:r>
              <a:rPr lang="en-US" altLang="zh-CN" sz="2400" dirty="0">
                <a:ea typeface="標楷體" pitchFamily="65" charset="-120"/>
              </a:rPr>
              <a:t>.</a:t>
            </a:r>
          </a:p>
          <a:p>
            <a:pPr>
              <a:lnSpc>
                <a:spcPct val="90000"/>
              </a:lnSpc>
              <a:buFontTx/>
              <a:buNone/>
            </a:pPr>
            <a:r>
              <a:rPr lang="zh-CN" altLang="en-US" sz="2400" dirty="0">
                <a:ea typeface="標楷體" pitchFamily="65" charset="-120"/>
              </a:rPr>
              <a:t>	 断开时间：在</a:t>
            </a:r>
            <a:r>
              <a:rPr lang="en-US" altLang="zh-CN" sz="2400" dirty="0">
                <a:ea typeface="標楷體" pitchFamily="65" charset="-120"/>
              </a:rPr>
              <a:t>20 </a:t>
            </a:r>
            <a:r>
              <a:rPr lang="en-US" altLang="zh-TW" sz="2400" dirty="0">
                <a:ea typeface="標楷體" pitchFamily="65" charset="-120"/>
              </a:rPr>
              <a:t>℃</a:t>
            </a:r>
            <a:r>
              <a:rPr lang="zh-CN" altLang="en-US" sz="2400" dirty="0">
                <a:ea typeface="標楷體" pitchFamily="65" charset="-120"/>
              </a:rPr>
              <a:t>条件下</a:t>
            </a:r>
            <a:r>
              <a:rPr lang="en-US" altLang="zh-CN" sz="2400" dirty="0">
                <a:ea typeface="標楷體" pitchFamily="65" charset="-120"/>
              </a:rPr>
              <a:t>,</a:t>
            </a:r>
            <a:r>
              <a:rPr lang="zh-CN" altLang="en-US" sz="2400" dirty="0">
                <a:ea typeface="標楷體" pitchFamily="65" charset="-120"/>
              </a:rPr>
              <a:t>以</a:t>
            </a:r>
            <a:r>
              <a:rPr lang="en-US" altLang="zh-CN" sz="2400" dirty="0">
                <a:ea typeface="標楷體" pitchFamily="65" charset="-120"/>
              </a:rPr>
              <a:t>5</a:t>
            </a:r>
            <a:r>
              <a:rPr lang="zh-CN" altLang="en-US" sz="2400" dirty="0">
                <a:ea typeface="標楷體" pitchFamily="65" charset="-120"/>
              </a:rPr>
              <a:t>倍保持电流触元件断开的最大		时间</a:t>
            </a:r>
            <a:r>
              <a:rPr lang="en-US" altLang="zh-CN" sz="2400" dirty="0">
                <a:ea typeface="標楷體" pitchFamily="65" charset="-120"/>
              </a:rPr>
              <a:t>.</a:t>
            </a:r>
          </a:p>
          <a:p>
            <a:pPr>
              <a:lnSpc>
                <a:spcPct val="90000"/>
              </a:lnSpc>
              <a:buFontTx/>
              <a:buNone/>
            </a:pPr>
            <a:r>
              <a:rPr lang="zh-CN" altLang="en-US" sz="2400" dirty="0">
                <a:ea typeface="標楷體" pitchFamily="65" charset="-120"/>
              </a:rPr>
              <a:t>	 恢复时间：指</a:t>
            </a:r>
            <a:r>
              <a:rPr lang="en-US" altLang="zh-CN" sz="2400" dirty="0">
                <a:ea typeface="標楷體" pitchFamily="65" charset="-120"/>
              </a:rPr>
              <a:t>20 </a:t>
            </a:r>
            <a:r>
              <a:rPr lang="en-US" altLang="zh-TW" sz="2400" dirty="0">
                <a:ea typeface="標楷體" pitchFamily="65" charset="-120"/>
              </a:rPr>
              <a:t>℃</a:t>
            </a:r>
            <a:r>
              <a:rPr lang="zh-CN" altLang="en-US" sz="2400" dirty="0">
                <a:ea typeface="標楷體" pitchFamily="65" charset="-120"/>
              </a:rPr>
              <a:t>电源移去后由关断到闭合导通的时间</a:t>
            </a:r>
            <a:r>
              <a:rPr lang="en-US" altLang="zh-CN" sz="2400" dirty="0">
                <a:ea typeface="標楷體" pitchFamily="65" charset="-120"/>
              </a:rPr>
              <a:t>,</a:t>
            </a:r>
            <a:r>
              <a:rPr lang="zh-CN" altLang="en-US" sz="2400" dirty="0">
                <a:ea typeface="標楷體" pitchFamily="65" charset="-120"/>
              </a:rPr>
              <a:t>一		般小于</a:t>
            </a:r>
            <a:r>
              <a:rPr lang="en-US" altLang="zh-CN" sz="2400" dirty="0">
                <a:ea typeface="標楷體" pitchFamily="65" charset="-120"/>
              </a:rPr>
              <a:t>20s.</a:t>
            </a:r>
          </a:p>
          <a:p>
            <a:pPr>
              <a:lnSpc>
                <a:spcPct val="80000"/>
              </a:lnSpc>
              <a:buFontTx/>
              <a:buNone/>
            </a:pPr>
            <a:endParaRPr lang="zh-CN" altLang="en-AU" sz="2400" dirty="0">
              <a:ea typeface="宋体" charset="-122"/>
            </a:endParaRPr>
          </a:p>
        </p:txBody>
      </p:sp>
    </p:spTree>
    <p:extLst>
      <p:ext uri="{BB962C8B-B14F-4D97-AF65-F5344CB8AC3E}">
        <p14:creationId xmlns:p14="http://schemas.microsoft.com/office/powerpoint/2010/main" val="603876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09571">
                                            <p:txEl>
                                              <p:pRg st="1" end="1"/>
                                            </p:txEl>
                                          </p:spTgt>
                                        </p:tgtEl>
                                        <p:attrNameLst>
                                          <p:attrName>style.visibility</p:attrName>
                                        </p:attrNameLst>
                                      </p:cBhvr>
                                      <p:to>
                                        <p:strVal val="visible"/>
                                      </p:to>
                                    </p:set>
                                    <p:anim calcmode="lin" valueType="num">
                                      <p:cBhvr>
                                        <p:cTn id="7" dur="1000" fill="hold"/>
                                        <p:tgtEl>
                                          <p:spTgt spid="109571">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10957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9571">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09571">
                                            <p:txEl>
                                              <p:pRg st="2" end="2"/>
                                            </p:txEl>
                                          </p:spTgt>
                                        </p:tgtEl>
                                        <p:attrNameLst>
                                          <p:attrName>style.visibility</p:attrName>
                                        </p:attrNameLst>
                                      </p:cBhvr>
                                      <p:to>
                                        <p:strVal val="visible"/>
                                      </p:to>
                                    </p:set>
                                    <p:anim calcmode="discrete" valueType="clr">
                                      <p:cBhvr override="childStyle">
                                        <p:cTn id="14" dur="80"/>
                                        <p:tgtEl>
                                          <p:spTgt spid="10957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9571">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109571">
                                            <p:txEl>
                                              <p:pRg st="2" end="2"/>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109571">
                                            <p:txEl>
                                              <p:pRg st="3" end="3"/>
                                            </p:txEl>
                                          </p:spTgt>
                                        </p:tgtEl>
                                        <p:attrNameLst>
                                          <p:attrName>style.visibility</p:attrName>
                                        </p:attrNameLst>
                                      </p:cBhvr>
                                      <p:to>
                                        <p:strVal val="visible"/>
                                      </p:to>
                                    </p:set>
                                    <p:animEffect transition="in" filter="slide(fromBottom)">
                                      <p:cBhvr>
                                        <p:cTn id="21" dur="500"/>
                                        <p:tgtEl>
                                          <p:spTgt spid="109571">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4" presetClass="entr" presetSubtype="0" fill="hold" nodeType="clickEffect">
                                  <p:stCondLst>
                                    <p:cond delay="0"/>
                                  </p:stCondLst>
                                  <p:childTnLst>
                                    <p:set>
                                      <p:cBhvr>
                                        <p:cTn id="25" dur="1" fill="hold">
                                          <p:stCondLst>
                                            <p:cond delay="0"/>
                                          </p:stCondLst>
                                        </p:cTn>
                                        <p:tgtEl>
                                          <p:spTgt spid="109571">
                                            <p:txEl>
                                              <p:pRg st="4" end="4"/>
                                            </p:txEl>
                                          </p:spTgt>
                                        </p:tgtEl>
                                        <p:attrNameLst>
                                          <p:attrName>style.visibility</p:attrName>
                                        </p:attrNameLst>
                                      </p:cBhvr>
                                      <p:to>
                                        <p:strVal val="visible"/>
                                      </p:to>
                                    </p:set>
                                    <p:anim to="" calcmode="lin" valueType="num">
                                      <p:cBhvr>
                                        <p:cTn id="26" dur="1" fill="hold"/>
                                        <p:tgtEl>
                                          <p:spTgt spid="109571">
                                            <p:txEl>
                                              <p:pRg st="4" end="4"/>
                                            </p:txEl>
                                          </p:spTgt>
                                        </p:tgtEl>
                                        <p:attrNameLst>
                                          <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presetSubtype="0" fill="hold" nodeType="clickEffect">
                                  <p:stCondLst>
                                    <p:cond delay="0"/>
                                  </p:stCondLst>
                                  <p:childTnLst>
                                    <p:set>
                                      <p:cBhvr>
                                        <p:cTn id="30" dur="1" fill="hold">
                                          <p:stCondLst>
                                            <p:cond delay="0"/>
                                          </p:stCondLst>
                                        </p:cTn>
                                        <p:tgtEl>
                                          <p:spTgt spid="109571">
                                            <p:txEl>
                                              <p:pRg st="5" end="5"/>
                                            </p:txEl>
                                          </p:spTgt>
                                        </p:tgtEl>
                                        <p:attrNameLst>
                                          <p:attrName>style.visibility</p:attrName>
                                        </p:attrNameLst>
                                      </p:cBhvr>
                                      <p:to>
                                        <p:strVal val="visible"/>
                                      </p:to>
                                    </p:set>
                                    <p:anim to="" calcmode="lin" valueType="num">
                                      <p:cBhvr>
                                        <p:cTn id="31" dur="1" fill="hold"/>
                                        <p:tgtEl>
                                          <p:spTgt spid="109571">
                                            <p:txEl>
                                              <p:pRg st="5" end="5"/>
                                            </p:txEl>
                                          </p:spTgt>
                                        </p:tgtEl>
                                        <p:attrNameLst>
                                          <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nodeType="clickEffect">
                                  <p:stCondLst>
                                    <p:cond delay="0"/>
                                  </p:stCondLst>
                                  <p:childTnLst>
                                    <p:set>
                                      <p:cBhvr>
                                        <p:cTn id="35" dur="1" fill="hold">
                                          <p:stCondLst>
                                            <p:cond delay="0"/>
                                          </p:stCondLst>
                                        </p:cTn>
                                        <p:tgtEl>
                                          <p:spTgt spid="109571">
                                            <p:txEl>
                                              <p:pRg st="6" end="6"/>
                                            </p:txEl>
                                          </p:spTgt>
                                        </p:tgtEl>
                                        <p:attrNameLst>
                                          <p:attrName>style.visibility</p:attrName>
                                        </p:attrNameLst>
                                      </p:cBhvr>
                                      <p:to>
                                        <p:strVal val="visible"/>
                                      </p:to>
                                    </p:set>
                                    <p:anim calcmode="lin" valueType="num">
                                      <p:cBhvr>
                                        <p:cTn id="36" dur="1000" fill="hold"/>
                                        <p:tgtEl>
                                          <p:spTgt spid="109571">
                                            <p:txEl>
                                              <p:pRg st="6" end="6"/>
                                            </p:txEl>
                                          </p:spTgt>
                                        </p:tgtEl>
                                        <p:attrNameLst>
                                          <p:attrName>ppt_x</p:attrName>
                                        </p:attrNameLst>
                                      </p:cBhvr>
                                      <p:tavLst>
                                        <p:tav tm="0">
                                          <p:val>
                                            <p:strVal val="#ppt_x-.2"/>
                                          </p:val>
                                        </p:tav>
                                        <p:tav tm="100000">
                                          <p:val>
                                            <p:strVal val="#ppt_x"/>
                                          </p:val>
                                        </p:tav>
                                      </p:tavLst>
                                    </p:anim>
                                    <p:anim calcmode="lin" valueType="num">
                                      <p:cBhvr>
                                        <p:cTn id="37" dur="1000" fill="hold"/>
                                        <p:tgtEl>
                                          <p:spTgt spid="109571">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09571">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nodeType="clickEffect">
                                  <p:stCondLst>
                                    <p:cond delay="0"/>
                                  </p:stCondLst>
                                  <p:childTnLst>
                                    <p:set>
                                      <p:cBhvr>
                                        <p:cTn id="42" dur="1" fill="hold">
                                          <p:stCondLst>
                                            <p:cond delay="0"/>
                                          </p:stCondLst>
                                        </p:cTn>
                                        <p:tgtEl>
                                          <p:spTgt spid="109571">
                                            <p:txEl>
                                              <p:pRg st="7" end="7"/>
                                            </p:txEl>
                                          </p:spTgt>
                                        </p:tgtEl>
                                        <p:attrNameLst>
                                          <p:attrName>style.visibility</p:attrName>
                                        </p:attrNameLst>
                                      </p:cBhvr>
                                      <p:to>
                                        <p:strVal val="visible"/>
                                      </p:to>
                                    </p:set>
                                    <p:anim calcmode="lin" valueType="num">
                                      <p:cBhvr>
                                        <p:cTn id="43" dur="500" fill="hold"/>
                                        <p:tgtEl>
                                          <p:spTgt spid="109571">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109571">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109571">
                                            <p:txEl>
                                              <p:pRg st="8" end="8"/>
                                            </p:txEl>
                                          </p:spTgt>
                                        </p:tgtEl>
                                        <p:attrNameLst>
                                          <p:attrName>style.visibility</p:attrName>
                                        </p:attrNameLst>
                                      </p:cBhvr>
                                      <p:to>
                                        <p:strVal val="visible"/>
                                      </p:to>
                                    </p:set>
                                    <p:anim calcmode="lin" valueType="num">
                                      <p:cBhvr>
                                        <p:cTn id="49" dur="1000" fill="hold"/>
                                        <p:tgtEl>
                                          <p:spTgt spid="109571">
                                            <p:txEl>
                                              <p:pRg st="8" end="8"/>
                                            </p:txEl>
                                          </p:spTgt>
                                        </p:tgtEl>
                                        <p:attrNameLst>
                                          <p:attrName>ppt_w</p:attrName>
                                        </p:attrNameLst>
                                      </p:cBhvr>
                                      <p:tavLst>
                                        <p:tav tm="0">
                                          <p:val>
                                            <p:strVal val="#ppt_w+.3"/>
                                          </p:val>
                                        </p:tav>
                                        <p:tav tm="100000">
                                          <p:val>
                                            <p:strVal val="#ppt_w"/>
                                          </p:val>
                                        </p:tav>
                                      </p:tavLst>
                                    </p:anim>
                                    <p:anim calcmode="lin" valueType="num">
                                      <p:cBhvr>
                                        <p:cTn id="50" dur="1000" fill="hold"/>
                                        <p:tgtEl>
                                          <p:spTgt spid="109571">
                                            <p:txEl>
                                              <p:pRg st="8" end="8"/>
                                            </p:txEl>
                                          </p:spTgt>
                                        </p:tgtEl>
                                        <p:attrNameLst>
                                          <p:attrName>ppt_h</p:attrName>
                                        </p:attrNameLst>
                                      </p:cBhvr>
                                      <p:tavLst>
                                        <p:tav tm="0">
                                          <p:val>
                                            <p:strVal val="#ppt_h"/>
                                          </p:val>
                                        </p:tav>
                                        <p:tav tm="100000">
                                          <p:val>
                                            <p:strVal val="#ppt_h"/>
                                          </p:val>
                                        </p:tav>
                                      </p:tavLst>
                                    </p:anim>
                                    <p:animEffect transition="in" filter="fade">
                                      <p:cBhvr>
                                        <p:cTn id="51" dur="1000"/>
                                        <p:tgtEl>
                                          <p:spTgt spid="109571">
                                            <p:txEl>
                                              <p:pRg st="8" end="8"/>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5" presetClass="entr" presetSubtype="0" fill="hold" nodeType="clickEffect">
                                  <p:stCondLst>
                                    <p:cond delay="0"/>
                                  </p:stCondLst>
                                  <p:childTnLst>
                                    <p:set>
                                      <p:cBhvr>
                                        <p:cTn id="55" dur="1" fill="hold">
                                          <p:stCondLst>
                                            <p:cond delay="0"/>
                                          </p:stCondLst>
                                        </p:cTn>
                                        <p:tgtEl>
                                          <p:spTgt spid="109571">
                                            <p:txEl>
                                              <p:pRg st="9" end="9"/>
                                            </p:txEl>
                                          </p:spTgt>
                                        </p:tgtEl>
                                        <p:attrNameLst>
                                          <p:attrName>style.visibility</p:attrName>
                                        </p:attrNameLst>
                                      </p:cBhvr>
                                      <p:to>
                                        <p:strVal val="visible"/>
                                      </p:to>
                                    </p:set>
                                    <p:anim calcmode="lin" valueType="num">
                                      <p:cBhvr>
                                        <p:cTn id="56" dur="500" decel="50000" fill="hold">
                                          <p:stCondLst>
                                            <p:cond delay="0"/>
                                          </p:stCondLst>
                                        </p:cTn>
                                        <p:tgtEl>
                                          <p:spTgt spid="109571">
                                            <p:txEl>
                                              <p:pRg st="9" end="9"/>
                                            </p:txEl>
                                          </p:spTgt>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09571">
                                            <p:txEl>
                                              <p:pRg st="9" end="9"/>
                                            </p:txEl>
                                          </p:spTgt>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09571">
                                            <p:txEl>
                                              <p:pRg st="9" end="9"/>
                                            </p:txEl>
                                          </p:spTgt>
                                        </p:tgtEl>
                                        <p:attrNameLst>
                                          <p:attrName>ppt_w</p:attrName>
                                        </p:attrNameLst>
                                      </p:cBhvr>
                                      <p:tavLst>
                                        <p:tav tm="0">
                                          <p:val>
                                            <p:strVal val="#ppt_w*.05"/>
                                          </p:val>
                                        </p:tav>
                                        <p:tav tm="100000">
                                          <p:val>
                                            <p:strVal val="#ppt_w"/>
                                          </p:val>
                                        </p:tav>
                                      </p:tavLst>
                                    </p:anim>
                                    <p:anim calcmode="lin" valueType="num">
                                      <p:cBhvr>
                                        <p:cTn id="59" dur="1000" fill="hold"/>
                                        <p:tgtEl>
                                          <p:spTgt spid="109571">
                                            <p:txEl>
                                              <p:pRg st="9" end="9"/>
                                            </p:txEl>
                                          </p:spTgt>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09571">
                                            <p:txEl>
                                              <p:pRg st="9" end="9"/>
                                            </p:txEl>
                                          </p:spTgt>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09571">
                                            <p:txEl>
                                              <p:pRg st="9" end="9"/>
                                            </p:txEl>
                                          </p:spTgt>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09571">
                                            <p:txEl>
                                              <p:pRg st="9" end="9"/>
                                            </p:txEl>
                                          </p:spTgt>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09571">
                                            <p:txEl>
                                              <p:pRg st="9" end="9"/>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2" presetClass="entr" presetSubtype="0" fill="hold" nodeType="clickEffect">
                                  <p:stCondLst>
                                    <p:cond delay="0"/>
                                  </p:stCondLst>
                                  <p:childTnLst>
                                    <p:set>
                                      <p:cBhvr>
                                        <p:cTn id="67" dur="1" fill="hold">
                                          <p:stCondLst>
                                            <p:cond delay="0"/>
                                          </p:stCondLst>
                                        </p:cTn>
                                        <p:tgtEl>
                                          <p:spTgt spid="109571">
                                            <p:txEl>
                                              <p:pRg st="10" end="10"/>
                                            </p:txEl>
                                          </p:spTgt>
                                        </p:tgtEl>
                                        <p:attrNameLst>
                                          <p:attrName>style.visibility</p:attrName>
                                        </p:attrNameLst>
                                      </p:cBhvr>
                                      <p:to>
                                        <p:strVal val="visible"/>
                                      </p:to>
                                    </p:set>
                                    <p:animScale>
                                      <p:cBhvr>
                                        <p:cTn id="68" dur="1000" decel="50000" fill="hold">
                                          <p:stCondLst>
                                            <p:cond delay="0"/>
                                          </p:stCondLst>
                                        </p:cTn>
                                        <p:tgtEl>
                                          <p:spTgt spid="109571">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109571">
                                            <p:txEl>
                                              <p:pRg st="10" end="10"/>
                                            </p:txEl>
                                          </p:spTgt>
                                        </p:tgtEl>
                                        <p:attrNameLst>
                                          <p:attrName>ppt_x</p:attrName>
                                          <p:attrName>ppt_y</p:attrName>
                                        </p:attrNameLst>
                                      </p:cBhvr>
                                    </p:animMotion>
                                    <p:animEffect transition="in" filter="fade">
                                      <p:cBhvr>
                                        <p:cTn id="70" dur="1000"/>
                                        <p:tgtEl>
                                          <p:spTgt spid="1095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54694915-A373-46E1-B76D-5D2C279FBEA8}" type="slidenum">
              <a:rPr lang="zh-CN" altLang="en-AU"/>
              <a:pPr/>
              <a:t>65</a:t>
            </a:fld>
            <a:endParaRPr lang="en-AU" altLang="zh-CN"/>
          </a:p>
        </p:txBody>
      </p:sp>
      <p:sp>
        <p:nvSpPr>
          <p:cNvPr id="108547" name="Rectangle 3"/>
          <p:cNvSpPr>
            <a:spLocks noGrp="1" noChangeArrowheads="1"/>
          </p:cNvSpPr>
          <p:nvPr>
            <p:ph type="body" idx="1"/>
          </p:nvPr>
        </p:nvSpPr>
        <p:spPr>
          <a:xfrm>
            <a:off x="179388" y="476250"/>
            <a:ext cx="8713787" cy="6192838"/>
          </a:xfrm>
        </p:spPr>
        <p:txBody>
          <a:bodyPr/>
          <a:lstStyle/>
          <a:p>
            <a:pPr>
              <a:lnSpc>
                <a:spcPct val="90000"/>
              </a:lnSpc>
              <a:buFontTx/>
              <a:buNone/>
            </a:pPr>
            <a:r>
              <a:rPr lang="en-US" altLang="zh-CN" sz="2800">
                <a:ea typeface="標楷體" pitchFamily="65" charset="-120"/>
              </a:rPr>
              <a:t>c.</a:t>
            </a:r>
            <a:r>
              <a:rPr lang="zh-CN" altLang="en-US" sz="2800">
                <a:ea typeface="標楷體" pitchFamily="65" charset="-120"/>
              </a:rPr>
              <a:t>温度保险丝</a:t>
            </a:r>
            <a:r>
              <a:rPr lang="en-US" altLang="zh-CN" sz="2800">
                <a:ea typeface="標楷體" pitchFamily="65" charset="-120"/>
              </a:rPr>
              <a:t>:</a:t>
            </a:r>
          </a:p>
          <a:p>
            <a:pPr>
              <a:lnSpc>
                <a:spcPct val="90000"/>
              </a:lnSpc>
              <a:buFontTx/>
              <a:buNone/>
            </a:pPr>
            <a:r>
              <a:rPr lang="zh-CN" altLang="en-US" sz="2800">
                <a:ea typeface="標楷體" pitchFamily="65" charset="-120"/>
              </a:rPr>
              <a:t>概念</a:t>
            </a:r>
            <a:r>
              <a:rPr lang="en-US" altLang="zh-CN" sz="2800">
                <a:ea typeface="標楷體" pitchFamily="65" charset="-120"/>
              </a:rPr>
              <a:t>:</a:t>
            </a:r>
          </a:p>
          <a:p>
            <a:pPr>
              <a:lnSpc>
                <a:spcPct val="90000"/>
              </a:lnSpc>
              <a:buFontTx/>
              <a:buNone/>
            </a:pPr>
            <a:r>
              <a:rPr lang="zh-TW" altLang="zh-CN" sz="2400">
                <a:ea typeface="標楷體" pitchFamily="65" charset="-120"/>
              </a:rPr>
              <a:t>	</a:t>
            </a:r>
            <a:r>
              <a:rPr lang="zh-TW" altLang="en-US" sz="2400">
                <a:ea typeface="標楷體" pitchFamily="65" charset="-120"/>
              </a:rPr>
              <a:t>设备温度异常升高</a:t>
            </a:r>
            <a:r>
              <a:rPr lang="en-US" altLang="zh-CN" sz="2400">
                <a:ea typeface="標楷體" pitchFamily="65" charset="-120"/>
              </a:rPr>
              <a:t>,</a:t>
            </a:r>
            <a:r>
              <a:rPr lang="zh-CN" altLang="en-US" sz="2400">
                <a:ea typeface="標楷體" pitchFamily="65" charset="-120"/>
              </a:rPr>
              <a:t>当温度超过允许异常温度时</a:t>
            </a:r>
            <a:r>
              <a:rPr lang="en-US" altLang="zh-CN" sz="2400">
                <a:ea typeface="標楷體" pitchFamily="65" charset="-120"/>
              </a:rPr>
              <a:t>,</a:t>
            </a:r>
            <a:r>
              <a:rPr lang="zh-CN" altLang="en-US" sz="2400">
                <a:ea typeface="標楷體" pitchFamily="65" charset="-120"/>
              </a:rPr>
              <a:t>温度保险丝便会自动熔断</a:t>
            </a:r>
            <a:r>
              <a:rPr lang="en-US" altLang="zh-CN" sz="2400">
                <a:ea typeface="標楷體" pitchFamily="65" charset="-120"/>
              </a:rPr>
              <a:t>,</a:t>
            </a:r>
            <a:r>
              <a:rPr lang="zh-CN" altLang="en-US" sz="2400">
                <a:ea typeface="標楷體" pitchFamily="65" charset="-120"/>
              </a:rPr>
              <a:t>切断电源</a:t>
            </a:r>
            <a:r>
              <a:rPr lang="en-US" altLang="zh-CN" sz="2400">
                <a:ea typeface="標楷體" pitchFamily="65" charset="-120"/>
              </a:rPr>
              <a:t>,</a:t>
            </a:r>
            <a:r>
              <a:rPr lang="zh-CN" altLang="en-US" sz="2400">
                <a:ea typeface="標楷體" pitchFamily="65" charset="-120"/>
              </a:rPr>
              <a:t>防止电器进一步损坏</a:t>
            </a:r>
            <a:r>
              <a:rPr lang="en-US" altLang="zh-CN" sz="2400">
                <a:ea typeface="標楷體" pitchFamily="65" charset="-120"/>
              </a:rPr>
              <a:t>,</a:t>
            </a:r>
            <a:r>
              <a:rPr lang="zh-CN" altLang="en-US" sz="2400">
                <a:ea typeface="標楷體" pitchFamily="65" charset="-120"/>
              </a:rPr>
              <a:t>杜绝火灾发生</a:t>
            </a:r>
            <a:r>
              <a:rPr lang="en-US" altLang="zh-CN" sz="2400">
                <a:ea typeface="標楷體" pitchFamily="65" charset="-120"/>
              </a:rPr>
              <a:t>.</a:t>
            </a:r>
          </a:p>
          <a:p>
            <a:pPr>
              <a:lnSpc>
                <a:spcPct val="90000"/>
              </a:lnSpc>
              <a:buFontTx/>
              <a:buNone/>
            </a:pPr>
            <a:r>
              <a:rPr lang="zh-CN" altLang="en-US" sz="2800">
                <a:ea typeface="標楷體" pitchFamily="65" charset="-120"/>
              </a:rPr>
              <a:t>作用</a:t>
            </a:r>
            <a:r>
              <a:rPr lang="en-US" altLang="zh-CN" sz="2800">
                <a:ea typeface="標楷體" pitchFamily="65" charset="-120"/>
              </a:rPr>
              <a:t>:</a:t>
            </a:r>
          </a:p>
          <a:p>
            <a:pPr>
              <a:lnSpc>
                <a:spcPct val="90000"/>
              </a:lnSpc>
              <a:buFontTx/>
              <a:buNone/>
            </a:pPr>
            <a:r>
              <a:rPr lang="zh-TW" altLang="zh-CN" sz="2400">
                <a:ea typeface="標楷體" pitchFamily="65" charset="-120"/>
              </a:rPr>
              <a:t>	</a:t>
            </a:r>
            <a:r>
              <a:rPr lang="zh-TW" altLang="en-US" sz="2400">
                <a:ea typeface="標楷體" pitchFamily="65" charset="-120"/>
              </a:rPr>
              <a:t>线圈类产品 </a:t>
            </a:r>
            <a:r>
              <a:rPr lang="en-US" altLang="zh-TW" sz="2400">
                <a:ea typeface="標楷體" pitchFamily="65" charset="-120"/>
              </a:rPr>
              <a:t>(</a:t>
            </a:r>
            <a:r>
              <a:rPr lang="zh-TW" altLang="en-US" sz="2400">
                <a:ea typeface="標楷體" pitchFamily="65" charset="-120"/>
              </a:rPr>
              <a:t>变压器、电源适配器、充电器及电机</a:t>
            </a:r>
            <a:r>
              <a:rPr lang="en-US" altLang="zh-TW" sz="2400">
                <a:ea typeface="標楷體" pitchFamily="65" charset="-120"/>
              </a:rPr>
              <a:t>)</a:t>
            </a:r>
            <a:br>
              <a:rPr lang="en-US" altLang="zh-TW" sz="2400">
                <a:ea typeface="標楷體" pitchFamily="65" charset="-120"/>
              </a:rPr>
            </a:br>
            <a:r>
              <a:rPr lang="zh-TW" altLang="en-US" sz="2400">
                <a:ea typeface="標楷體" pitchFamily="65" charset="-120"/>
              </a:rPr>
              <a:t>家用电器</a:t>
            </a:r>
            <a:r>
              <a:rPr lang="en-US" altLang="zh-TW" sz="2400">
                <a:ea typeface="標楷體" pitchFamily="65" charset="-120"/>
              </a:rPr>
              <a:t>(</a:t>
            </a:r>
            <a:r>
              <a:rPr lang="zh-TW" altLang="en-US" sz="2400">
                <a:ea typeface="標楷體" pitchFamily="65" charset="-120"/>
              </a:rPr>
              <a:t>电风扇、空调、电热器具、加湿器、照明器具</a:t>
            </a:r>
            <a:r>
              <a:rPr lang="en-US" altLang="zh-TW" sz="2400">
                <a:ea typeface="標楷體" pitchFamily="65" charset="-120"/>
              </a:rPr>
              <a:t>)</a:t>
            </a:r>
            <a:r>
              <a:rPr lang="en-US" altLang="zh-CN" sz="2400">
                <a:ea typeface="標楷體" pitchFamily="65" charset="-120"/>
              </a:rPr>
              <a:t>  </a:t>
            </a:r>
          </a:p>
          <a:p>
            <a:pPr>
              <a:lnSpc>
                <a:spcPct val="90000"/>
              </a:lnSpc>
              <a:buFontTx/>
              <a:buNone/>
            </a:pPr>
            <a:r>
              <a:rPr lang="zh-CN" altLang="en-US" sz="2800">
                <a:ea typeface="標楷體" pitchFamily="65" charset="-120"/>
              </a:rPr>
              <a:t>主要参数：</a:t>
            </a:r>
          </a:p>
          <a:p>
            <a:pPr>
              <a:lnSpc>
                <a:spcPct val="90000"/>
              </a:lnSpc>
              <a:buFontTx/>
              <a:buNone/>
            </a:pPr>
            <a:r>
              <a:rPr lang="zh-CN" altLang="en-US" sz="2400">
                <a:ea typeface="標楷體" pitchFamily="65" charset="-120"/>
              </a:rPr>
              <a:t>	 额定温度：也称为动作温度或熔断温度</a:t>
            </a:r>
            <a:r>
              <a:rPr lang="en-US" altLang="zh-CN" sz="2400">
                <a:ea typeface="標楷體" pitchFamily="65" charset="-120"/>
              </a:rPr>
              <a:t>,</a:t>
            </a:r>
            <a:r>
              <a:rPr lang="zh-CN" altLang="en-US" sz="2400">
                <a:ea typeface="標楷體" pitchFamily="65" charset="-120"/>
              </a:rPr>
              <a:t>它是指在无负荷的情		况下</a:t>
            </a:r>
            <a:r>
              <a:rPr lang="en-US" altLang="zh-CN" sz="2400">
                <a:ea typeface="標楷體" pitchFamily="65" charset="-120"/>
              </a:rPr>
              <a:t>,</a:t>
            </a:r>
            <a:r>
              <a:rPr lang="zh-CN" altLang="en-US" sz="2400">
                <a:ea typeface="標楷體" pitchFamily="65" charset="-120"/>
              </a:rPr>
              <a:t>使温度以每分钟</a:t>
            </a:r>
            <a:r>
              <a:rPr lang="en-US" altLang="zh-CN" sz="2400">
                <a:ea typeface="標楷體" pitchFamily="65" charset="-120"/>
              </a:rPr>
              <a:t>1 </a:t>
            </a:r>
            <a:r>
              <a:rPr lang="en-US" altLang="zh-TW" sz="2800">
                <a:ea typeface="標楷體" pitchFamily="65" charset="-120"/>
              </a:rPr>
              <a:t>℃</a:t>
            </a:r>
            <a:r>
              <a:rPr lang="zh-CN" altLang="en-US" sz="2400">
                <a:ea typeface="標楷體" pitchFamily="65" charset="-120"/>
              </a:rPr>
              <a:t>的速度升至熔断时的温		度</a:t>
            </a:r>
            <a:r>
              <a:rPr lang="en-US" altLang="zh-CN" sz="2400">
                <a:ea typeface="標楷體" pitchFamily="65" charset="-120"/>
              </a:rPr>
              <a:t>.</a:t>
            </a:r>
          </a:p>
          <a:p>
            <a:pPr>
              <a:lnSpc>
                <a:spcPct val="90000"/>
              </a:lnSpc>
              <a:buFontTx/>
              <a:buNone/>
            </a:pPr>
            <a:r>
              <a:rPr lang="zh-CN" altLang="en-US" sz="2400">
                <a:ea typeface="標楷體" pitchFamily="65" charset="-120"/>
              </a:rPr>
              <a:t>	 熔断精度：是指温度保险丝实际熔断温度与额定温度		    	  的差值</a:t>
            </a:r>
            <a:r>
              <a:rPr lang="en-US" altLang="zh-CN" sz="2400">
                <a:ea typeface="標楷體" pitchFamily="65" charset="-120"/>
              </a:rPr>
              <a:t>.</a:t>
            </a:r>
          </a:p>
          <a:p>
            <a:pPr>
              <a:lnSpc>
                <a:spcPct val="90000"/>
              </a:lnSpc>
              <a:buFontTx/>
              <a:buNone/>
            </a:pPr>
            <a:r>
              <a:rPr lang="zh-CN" altLang="en-US" sz="2400">
                <a:ea typeface="標楷體" pitchFamily="65" charset="-120"/>
              </a:rPr>
              <a:t>	 额定电压：</a:t>
            </a:r>
          </a:p>
          <a:p>
            <a:pPr>
              <a:lnSpc>
                <a:spcPct val="90000"/>
              </a:lnSpc>
              <a:buFontTx/>
              <a:buNone/>
            </a:pPr>
            <a:r>
              <a:rPr lang="zh-CN" altLang="en-US" sz="2400">
                <a:ea typeface="標楷體" pitchFamily="65" charset="-120"/>
              </a:rPr>
              <a:t>	 额定电流：</a:t>
            </a:r>
            <a:endParaRPr lang="zh-CN" altLang="en-AU" sz="2400">
              <a:ea typeface="標楷體" pitchFamily="65" charset="-120"/>
            </a:endParaRPr>
          </a:p>
          <a:p>
            <a:pPr>
              <a:lnSpc>
                <a:spcPct val="90000"/>
              </a:lnSpc>
              <a:buFontTx/>
              <a:buNone/>
            </a:pPr>
            <a:endParaRPr lang="zh-CN" altLang="en-AU" sz="2400">
              <a:ea typeface="宋体" charset="-122"/>
            </a:endParaRPr>
          </a:p>
        </p:txBody>
      </p:sp>
    </p:spTree>
    <p:extLst>
      <p:ext uri="{BB962C8B-B14F-4D97-AF65-F5344CB8AC3E}">
        <p14:creationId xmlns:p14="http://schemas.microsoft.com/office/powerpoint/2010/main" val="515936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08547">
                                            <p:txEl>
                                              <p:pRg st="1" end="1"/>
                                            </p:txEl>
                                          </p:spTgt>
                                        </p:tgtEl>
                                        <p:attrNameLst>
                                          <p:attrName>style.visibility</p:attrName>
                                        </p:attrNameLst>
                                      </p:cBhvr>
                                      <p:to>
                                        <p:strVal val="visible"/>
                                      </p:to>
                                    </p:set>
                                    <p:anim calcmode="lin" valueType="num">
                                      <p:cBhvr>
                                        <p:cTn id="7" dur="500" decel="50000" fill="hold">
                                          <p:stCondLst>
                                            <p:cond delay="0"/>
                                          </p:stCondLst>
                                        </p:cTn>
                                        <p:tgtEl>
                                          <p:spTgt spid="108547">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8547">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8547">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108547">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8547">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8547">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8547">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8547">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8" presetClass="entr" presetSubtype="0" accel="50000" fill="hold" nodeType="clickEffect">
                                  <p:stCondLst>
                                    <p:cond delay="0"/>
                                  </p:stCondLst>
                                  <p:iterate type="lt">
                                    <p:tmPct val="50000"/>
                                  </p:iterate>
                                  <p:childTnLst>
                                    <p:set>
                                      <p:cBhvr>
                                        <p:cTn id="18" dur="1" fill="hold">
                                          <p:stCondLst>
                                            <p:cond delay="0"/>
                                          </p:stCondLst>
                                        </p:cTn>
                                        <p:tgtEl>
                                          <p:spTgt spid="108547">
                                            <p:txEl>
                                              <p:pRg st="2" end="2"/>
                                            </p:txEl>
                                          </p:spTgt>
                                        </p:tgtEl>
                                        <p:attrNameLst>
                                          <p:attrName>style.visibility</p:attrName>
                                        </p:attrNameLst>
                                      </p:cBhvr>
                                      <p:to>
                                        <p:strVal val="visible"/>
                                      </p:to>
                                    </p:set>
                                    <p:set>
                                      <p:cBhvr>
                                        <p:cTn id="19" dur="455" fill="hold">
                                          <p:stCondLst>
                                            <p:cond delay="0"/>
                                          </p:stCondLst>
                                        </p:cTn>
                                        <p:tgtEl>
                                          <p:spTgt spid="108547">
                                            <p:txEl>
                                              <p:pRg st="2" end="2"/>
                                            </p:txEl>
                                          </p:spTgt>
                                        </p:tgtEl>
                                        <p:attrNameLst>
                                          <p:attrName>style.rotation</p:attrName>
                                        </p:attrNameLst>
                                      </p:cBhvr>
                                      <p:to>
                                        <p:strVal val="-45.0"/>
                                      </p:to>
                                    </p:set>
                                    <p:anim calcmode="lin" valueType="num">
                                      <p:cBhvr>
                                        <p:cTn id="20" dur="455" fill="hold">
                                          <p:stCondLst>
                                            <p:cond delay="455"/>
                                          </p:stCondLst>
                                        </p:cTn>
                                        <p:tgtEl>
                                          <p:spTgt spid="108547">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108547">
                                            <p:txEl>
                                              <p:pRg st="2" end="2"/>
                                            </p:txEl>
                                          </p:spTgt>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108547">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108547">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0" presetClass="entr" presetSubtype="0" fill="hold" nodeType="clickEffect">
                                  <p:stCondLst>
                                    <p:cond delay="0"/>
                                  </p:stCondLst>
                                  <p:childTnLst>
                                    <p:set>
                                      <p:cBhvr>
                                        <p:cTn id="27" dur="1" fill="hold">
                                          <p:stCondLst>
                                            <p:cond delay="0"/>
                                          </p:stCondLst>
                                        </p:cTn>
                                        <p:tgtEl>
                                          <p:spTgt spid="108547">
                                            <p:txEl>
                                              <p:pRg st="3" end="3"/>
                                            </p:txEl>
                                          </p:spTgt>
                                        </p:tgtEl>
                                        <p:attrNameLst>
                                          <p:attrName>style.visibility</p:attrName>
                                        </p:attrNameLst>
                                      </p:cBhvr>
                                      <p:to>
                                        <p:strVal val="visible"/>
                                      </p:to>
                                    </p:set>
                                    <p:animEffect transition="in" filter="fade">
                                      <p:cBhvr>
                                        <p:cTn id="28" dur="800" decel="100000"/>
                                        <p:tgtEl>
                                          <p:spTgt spid="108547">
                                            <p:txEl>
                                              <p:pRg st="3" end="3"/>
                                            </p:txEl>
                                          </p:spTgt>
                                        </p:tgtEl>
                                      </p:cBhvr>
                                    </p:animEffect>
                                    <p:anim calcmode="lin" valueType="num">
                                      <p:cBhvr>
                                        <p:cTn id="29" dur="800" decel="100000" fill="hold"/>
                                        <p:tgtEl>
                                          <p:spTgt spid="108547">
                                            <p:txEl>
                                              <p:pRg st="3" end="3"/>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108547">
                                            <p:txEl>
                                              <p:pRg st="3" end="3"/>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108547">
                                            <p:txEl>
                                              <p:pRg st="3" end="3"/>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08547">
                                            <p:txEl>
                                              <p:pRg st="3" end="3"/>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0854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108547">
                                            <p:txEl>
                                              <p:pRg st="4" end="4"/>
                                            </p:txEl>
                                          </p:spTgt>
                                        </p:tgtEl>
                                        <p:attrNameLst>
                                          <p:attrName>style.visibility</p:attrName>
                                        </p:attrNameLst>
                                      </p:cBhvr>
                                      <p:to>
                                        <p:strVal val="visible"/>
                                      </p:to>
                                    </p:set>
                                    <p:animEffect transition="in" filter="fade">
                                      <p:cBhvr>
                                        <p:cTn id="38" dur="1000"/>
                                        <p:tgtEl>
                                          <p:spTgt spid="108547">
                                            <p:txEl>
                                              <p:pRg st="4" end="4"/>
                                            </p:txEl>
                                          </p:spTgt>
                                        </p:tgtEl>
                                      </p:cBhvr>
                                    </p:animEffect>
                                    <p:anim calcmode="lin" valueType="num">
                                      <p:cBhvr>
                                        <p:cTn id="39" dur="1000" fill="hold"/>
                                        <p:tgtEl>
                                          <p:spTgt spid="108547">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085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nodeType="clickEffect">
                                  <p:stCondLst>
                                    <p:cond delay="0"/>
                                  </p:stCondLst>
                                  <p:childTnLst>
                                    <p:set>
                                      <p:cBhvr>
                                        <p:cTn id="44" dur="1" fill="hold">
                                          <p:stCondLst>
                                            <p:cond delay="0"/>
                                          </p:stCondLst>
                                        </p:cTn>
                                        <p:tgtEl>
                                          <p:spTgt spid="108547">
                                            <p:txEl>
                                              <p:pRg st="5" end="5"/>
                                            </p:txEl>
                                          </p:spTgt>
                                        </p:tgtEl>
                                        <p:attrNameLst>
                                          <p:attrName>style.visibility</p:attrName>
                                        </p:attrNameLst>
                                      </p:cBhvr>
                                      <p:to>
                                        <p:strVal val="visible"/>
                                      </p:to>
                                    </p:set>
                                    <p:anim calcmode="lin" valueType="num">
                                      <p:cBhvr>
                                        <p:cTn id="45" dur="1000" fill="hold"/>
                                        <p:tgtEl>
                                          <p:spTgt spid="108547">
                                            <p:txEl>
                                              <p:pRg st="5" end="5"/>
                                            </p:txEl>
                                          </p:spTgt>
                                        </p:tgtEl>
                                        <p:attrNameLst>
                                          <p:attrName>ppt_x</p:attrName>
                                        </p:attrNameLst>
                                      </p:cBhvr>
                                      <p:tavLst>
                                        <p:tav tm="0">
                                          <p:val>
                                            <p:strVal val="#ppt_x-.2"/>
                                          </p:val>
                                        </p:tav>
                                        <p:tav tm="100000">
                                          <p:val>
                                            <p:strVal val="#ppt_x"/>
                                          </p:val>
                                        </p:tav>
                                      </p:tavLst>
                                    </p:anim>
                                    <p:anim calcmode="lin" valueType="num">
                                      <p:cBhvr>
                                        <p:cTn id="46" dur="1000" fill="hold"/>
                                        <p:tgtEl>
                                          <p:spTgt spid="108547">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08547">
                                            <p:txEl>
                                              <p:pRg st="5" end="5"/>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nodeType="clickEffect">
                                  <p:stCondLst>
                                    <p:cond delay="0"/>
                                  </p:stCondLst>
                                  <p:childTnLst>
                                    <p:set>
                                      <p:cBhvr>
                                        <p:cTn id="51" dur="1" fill="hold">
                                          <p:stCondLst>
                                            <p:cond delay="0"/>
                                          </p:stCondLst>
                                        </p:cTn>
                                        <p:tgtEl>
                                          <p:spTgt spid="108547">
                                            <p:txEl>
                                              <p:pRg st="6" end="6"/>
                                            </p:txEl>
                                          </p:spTgt>
                                        </p:tgtEl>
                                        <p:attrNameLst>
                                          <p:attrName>style.visibility</p:attrName>
                                        </p:attrNameLst>
                                      </p:cBhvr>
                                      <p:to>
                                        <p:strVal val="visible"/>
                                      </p:to>
                                    </p:set>
                                    <p:animEffect transition="in" filter="fade">
                                      <p:cBhvr>
                                        <p:cTn id="52" dur="1000"/>
                                        <p:tgtEl>
                                          <p:spTgt spid="108547">
                                            <p:txEl>
                                              <p:pRg st="6" end="6"/>
                                            </p:txEl>
                                          </p:spTgt>
                                        </p:tgtEl>
                                      </p:cBhvr>
                                    </p:animEffect>
                                    <p:anim calcmode="lin" valueType="num">
                                      <p:cBhvr>
                                        <p:cTn id="53" dur="1000" fill="hold"/>
                                        <p:tgtEl>
                                          <p:spTgt spid="108547">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10854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7" presetClass="entr" presetSubtype="0" fill="hold" nodeType="clickEffect">
                                  <p:stCondLst>
                                    <p:cond delay="0"/>
                                  </p:stCondLst>
                                  <p:childTnLst>
                                    <p:set>
                                      <p:cBhvr>
                                        <p:cTn id="58" dur="1" fill="hold">
                                          <p:stCondLst>
                                            <p:cond delay="0"/>
                                          </p:stCondLst>
                                        </p:cTn>
                                        <p:tgtEl>
                                          <p:spTgt spid="108547">
                                            <p:txEl>
                                              <p:pRg st="7" end="7"/>
                                            </p:txEl>
                                          </p:spTgt>
                                        </p:tgtEl>
                                        <p:attrNameLst>
                                          <p:attrName>style.visibility</p:attrName>
                                        </p:attrNameLst>
                                      </p:cBhvr>
                                      <p:to>
                                        <p:strVal val="visible"/>
                                      </p:to>
                                    </p:set>
                                    <p:animEffect transition="in" filter="fade">
                                      <p:cBhvr>
                                        <p:cTn id="59" dur="1000"/>
                                        <p:tgtEl>
                                          <p:spTgt spid="108547">
                                            <p:txEl>
                                              <p:pRg st="7" end="7"/>
                                            </p:txEl>
                                          </p:spTgt>
                                        </p:tgtEl>
                                      </p:cBhvr>
                                    </p:animEffect>
                                    <p:anim calcmode="lin" valueType="num">
                                      <p:cBhvr>
                                        <p:cTn id="60" dur="1000" fill="hold"/>
                                        <p:tgtEl>
                                          <p:spTgt spid="108547">
                                            <p:txEl>
                                              <p:pRg st="7" end="7"/>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108547">
                                            <p:txEl>
                                              <p:pRg st="7" end="7"/>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8547">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7" presetClass="entr" presetSubtype="0" fill="hold" nodeType="clickEffect">
                                  <p:stCondLst>
                                    <p:cond delay="0"/>
                                  </p:stCondLst>
                                  <p:childTnLst>
                                    <p:set>
                                      <p:cBhvr>
                                        <p:cTn id="66" dur="1" fill="hold">
                                          <p:stCondLst>
                                            <p:cond delay="0"/>
                                          </p:stCondLst>
                                        </p:cTn>
                                        <p:tgtEl>
                                          <p:spTgt spid="108547">
                                            <p:txEl>
                                              <p:pRg st="8" end="8"/>
                                            </p:txEl>
                                          </p:spTgt>
                                        </p:tgtEl>
                                        <p:attrNameLst>
                                          <p:attrName>style.visibility</p:attrName>
                                        </p:attrNameLst>
                                      </p:cBhvr>
                                      <p:to>
                                        <p:strVal val="visible"/>
                                      </p:to>
                                    </p:set>
                                    <p:animEffect transition="in" filter="fade">
                                      <p:cBhvr>
                                        <p:cTn id="67" dur="1000"/>
                                        <p:tgtEl>
                                          <p:spTgt spid="108547">
                                            <p:txEl>
                                              <p:pRg st="8" end="8"/>
                                            </p:txEl>
                                          </p:spTgt>
                                        </p:tgtEl>
                                      </p:cBhvr>
                                    </p:animEffect>
                                    <p:anim calcmode="lin" valueType="num">
                                      <p:cBhvr>
                                        <p:cTn id="68" dur="1000" fill="hold"/>
                                        <p:tgtEl>
                                          <p:spTgt spid="108547">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108547">
                                            <p:txEl>
                                              <p:pRg st="8" end="8"/>
                                            </p:txEl>
                                          </p:spTgt>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108547">
                                            <p:txEl>
                                              <p:pRg st="9" end="9"/>
                                            </p:txEl>
                                          </p:spTgt>
                                        </p:tgtEl>
                                        <p:attrNameLst>
                                          <p:attrName>style.visibility</p:attrName>
                                        </p:attrNameLst>
                                      </p:cBhvr>
                                      <p:to>
                                        <p:strVal val="visible"/>
                                      </p:to>
                                    </p:set>
                                    <p:animEffect transition="in" filter="fade">
                                      <p:cBhvr>
                                        <p:cTn id="72" dur="1000"/>
                                        <p:tgtEl>
                                          <p:spTgt spid="108547">
                                            <p:txEl>
                                              <p:pRg st="9" end="9"/>
                                            </p:txEl>
                                          </p:spTgt>
                                        </p:tgtEl>
                                      </p:cBhvr>
                                    </p:animEffect>
                                    <p:anim calcmode="lin" valueType="num">
                                      <p:cBhvr>
                                        <p:cTn id="73" dur="1000" fill="hold"/>
                                        <p:tgtEl>
                                          <p:spTgt spid="108547">
                                            <p:txEl>
                                              <p:pRg st="9" end="9"/>
                                            </p:txEl>
                                          </p:spTgt>
                                        </p:tgtEl>
                                        <p:attrNameLst>
                                          <p:attrName>ppt_x</p:attrName>
                                        </p:attrNameLst>
                                      </p:cBhvr>
                                      <p:tavLst>
                                        <p:tav tm="0">
                                          <p:val>
                                            <p:strVal val="#ppt_x"/>
                                          </p:val>
                                        </p:tav>
                                        <p:tav tm="100000">
                                          <p:val>
                                            <p:strVal val="#ppt_x"/>
                                          </p:val>
                                        </p:tav>
                                      </p:tavLst>
                                    </p:anim>
                                    <p:anim calcmode="lin" valueType="num">
                                      <p:cBhvr>
                                        <p:cTn id="74" dur="1000" fill="hold"/>
                                        <p:tgtEl>
                                          <p:spTgt spid="10854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1CF5316C-FED4-4F48-ADCF-0C46F7324558}" type="slidenum">
              <a:rPr lang="zh-CN" altLang="en-AU"/>
              <a:pPr/>
              <a:t>66</a:t>
            </a:fld>
            <a:endParaRPr lang="en-AU" altLang="zh-CN"/>
          </a:p>
        </p:txBody>
      </p:sp>
      <p:sp>
        <p:nvSpPr>
          <p:cNvPr id="110595" name="Rectangle 3"/>
          <p:cNvSpPr>
            <a:spLocks noGrp="1" noChangeArrowheads="1"/>
          </p:cNvSpPr>
          <p:nvPr>
            <p:ph type="body" idx="1"/>
          </p:nvPr>
        </p:nvSpPr>
        <p:spPr>
          <a:xfrm>
            <a:off x="250825" y="548680"/>
            <a:ext cx="8713788" cy="6524625"/>
          </a:xfrm>
        </p:spPr>
        <p:txBody>
          <a:bodyPr>
            <a:normAutofit lnSpcReduction="10000"/>
          </a:bodyPr>
          <a:lstStyle/>
          <a:p>
            <a:pPr>
              <a:lnSpc>
                <a:spcPct val="90000"/>
              </a:lnSpc>
              <a:buFontTx/>
              <a:buNone/>
            </a:pPr>
            <a:r>
              <a:rPr lang="en-US" altLang="zh-CN" dirty="0">
                <a:ea typeface="標楷體" pitchFamily="65" charset="-120"/>
              </a:rPr>
              <a:t>d.</a:t>
            </a:r>
            <a:r>
              <a:rPr lang="zh-CN" altLang="en-US" dirty="0">
                <a:ea typeface="標楷體" pitchFamily="65" charset="-120"/>
              </a:rPr>
              <a:t>熔断电阻器</a:t>
            </a:r>
            <a:r>
              <a:rPr lang="en-US" altLang="zh-CN" dirty="0">
                <a:ea typeface="標楷體" pitchFamily="65" charset="-120"/>
              </a:rPr>
              <a:t>:</a:t>
            </a:r>
          </a:p>
          <a:p>
            <a:pPr>
              <a:lnSpc>
                <a:spcPct val="90000"/>
              </a:lnSpc>
              <a:buFontTx/>
              <a:buNone/>
            </a:pPr>
            <a:r>
              <a:rPr lang="zh-CN" altLang="en-US" sz="2800" dirty="0">
                <a:ea typeface="標楷體" pitchFamily="65" charset="-120"/>
              </a:rPr>
              <a:t>概念</a:t>
            </a:r>
            <a:r>
              <a:rPr lang="en-US" altLang="zh-CN" sz="2800" dirty="0">
                <a:ea typeface="標楷體" pitchFamily="65" charset="-120"/>
              </a:rPr>
              <a:t>:</a:t>
            </a:r>
          </a:p>
          <a:p>
            <a:pPr>
              <a:lnSpc>
                <a:spcPct val="90000"/>
              </a:lnSpc>
              <a:buFontTx/>
              <a:buNone/>
            </a:pPr>
            <a:r>
              <a:rPr lang="zh-CN" altLang="en-US" sz="2800" dirty="0">
                <a:ea typeface="標楷體" pitchFamily="65" charset="-120"/>
              </a:rPr>
              <a:t>	</a:t>
            </a:r>
            <a:r>
              <a:rPr lang="zh-CN" altLang="en-US" sz="2400" dirty="0">
                <a:ea typeface="標楷體" pitchFamily="65" charset="-120"/>
              </a:rPr>
              <a:t>又称为保险电阻</a:t>
            </a:r>
            <a:r>
              <a:rPr lang="en-US" altLang="zh-CN" sz="2400" dirty="0">
                <a:ea typeface="標楷體" pitchFamily="65" charset="-120"/>
              </a:rPr>
              <a:t>.</a:t>
            </a:r>
            <a:r>
              <a:rPr lang="zh-CN" altLang="en-US" sz="2400" dirty="0">
                <a:ea typeface="標楷體" pitchFamily="65" charset="-120"/>
              </a:rPr>
              <a:t>这是一种兼具电阻器和熔断器双重功能的元件</a:t>
            </a:r>
            <a:r>
              <a:rPr lang="en-US" altLang="zh-CN" sz="2400" dirty="0">
                <a:ea typeface="標楷體" pitchFamily="65" charset="-120"/>
              </a:rPr>
              <a:t>.</a:t>
            </a:r>
            <a:r>
              <a:rPr lang="zh-CN" altLang="en-US" sz="2400" dirty="0">
                <a:ea typeface="標楷體" pitchFamily="65" charset="-120"/>
              </a:rPr>
              <a:t>在电路正常工作时</a:t>
            </a:r>
            <a:r>
              <a:rPr lang="en-US" altLang="zh-CN" sz="2400" dirty="0">
                <a:ea typeface="標楷體" pitchFamily="65" charset="-120"/>
              </a:rPr>
              <a:t>,</a:t>
            </a:r>
            <a:r>
              <a:rPr lang="zh-CN" altLang="en-US" sz="2400" dirty="0">
                <a:ea typeface="標楷體" pitchFamily="65" charset="-120"/>
              </a:rPr>
              <a:t>熔断电阻器的额定功率下发出的热量与周围介质达到平衡</a:t>
            </a:r>
            <a:r>
              <a:rPr lang="en-US" altLang="zh-CN" sz="2400" dirty="0">
                <a:ea typeface="標楷體" pitchFamily="65" charset="-120"/>
              </a:rPr>
              <a:t>,</a:t>
            </a:r>
            <a:r>
              <a:rPr lang="zh-CN" altLang="en-US" sz="2400" dirty="0">
                <a:ea typeface="標楷體" pitchFamily="65" charset="-120"/>
              </a:rPr>
              <a:t>它具有电阻器的功能</a:t>
            </a:r>
            <a:r>
              <a:rPr lang="en-US" altLang="zh-CN" sz="2400" dirty="0">
                <a:ea typeface="標楷體" pitchFamily="65" charset="-120"/>
              </a:rPr>
              <a:t>;</a:t>
            </a:r>
            <a:r>
              <a:rPr lang="zh-CN" altLang="en-US" sz="2400" dirty="0">
                <a:ea typeface="標楷體" pitchFamily="65" charset="-120"/>
              </a:rPr>
              <a:t>当电路出现异常过载超过其额定功率时</a:t>
            </a:r>
            <a:r>
              <a:rPr lang="en-US" altLang="zh-CN" sz="2400" dirty="0">
                <a:ea typeface="標楷體" pitchFamily="65" charset="-120"/>
              </a:rPr>
              <a:t>,</a:t>
            </a:r>
            <a:r>
              <a:rPr lang="zh-CN" altLang="en-US" sz="2400" dirty="0">
                <a:ea typeface="標楷體" pitchFamily="65" charset="-120"/>
              </a:rPr>
              <a:t>它就会像保险丝一样熔断</a:t>
            </a:r>
            <a:r>
              <a:rPr lang="en-US" altLang="zh-CN" sz="2400" dirty="0">
                <a:ea typeface="標楷體" pitchFamily="65" charset="-120"/>
              </a:rPr>
              <a:t>,</a:t>
            </a:r>
            <a:r>
              <a:rPr lang="zh-CN" altLang="en-US" sz="2400" dirty="0">
                <a:ea typeface="標楷體" pitchFamily="65" charset="-120"/>
              </a:rPr>
              <a:t>使连接的电路断开起到保护元件的作用</a:t>
            </a:r>
            <a:r>
              <a:rPr lang="en-US" altLang="zh-CN" sz="2400" dirty="0">
                <a:ea typeface="標楷體" pitchFamily="65" charset="-120"/>
              </a:rPr>
              <a:t>.</a:t>
            </a:r>
          </a:p>
          <a:p>
            <a:pPr>
              <a:lnSpc>
                <a:spcPct val="90000"/>
              </a:lnSpc>
              <a:buFontTx/>
              <a:buNone/>
            </a:pPr>
            <a:r>
              <a:rPr lang="zh-CN" altLang="en-US" sz="2800" dirty="0">
                <a:ea typeface="標楷體" pitchFamily="65" charset="-120"/>
              </a:rPr>
              <a:t>分类</a:t>
            </a:r>
            <a:r>
              <a:rPr lang="en-US" altLang="zh-CN" sz="2800" dirty="0">
                <a:ea typeface="標楷體" pitchFamily="65" charset="-120"/>
              </a:rPr>
              <a:t>:</a:t>
            </a:r>
            <a:r>
              <a:rPr lang="zh-CN" altLang="en-US" sz="2400" dirty="0">
                <a:ea typeface="標楷體" pitchFamily="65" charset="-120"/>
              </a:rPr>
              <a:t>可恢复式和不可恢复</a:t>
            </a:r>
          </a:p>
          <a:p>
            <a:pPr>
              <a:lnSpc>
                <a:spcPct val="90000"/>
              </a:lnSpc>
              <a:buFontTx/>
              <a:buNone/>
            </a:pPr>
            <a:r>
              <a:rPr lang="zh-CN" altLang="en-US" dirty="0">
                <a:ea typeface="標楷體" pitchFamily="65" charset="-120"/>
              </a:rPr>
              <a:t>主要参数：</a:t>
            </a:r>
          </a:p>
          <a:p>
            <a:pPr>
              <a:lnSpc>
                <a:spcPct val="90000"/>
              </a:lnSpc>
              <a:buFontTx/>
              <a:buNone/>
            </a:pPr>
            <a:r>
              <a:rPr lang="zh-CN" altLang="en-US" sz="2800" dirty="0">
                <a:ea typeface="標楷體" pitchFamily="65" charset="-120"/>
              </a:rPr>
              <a:t>	 </a:t>
            </a:r>
            <a:r>
              <a:rPr lang="zh-CN" altLang="en-US" sz="2400" dirty="0">
                <a:ea typeface="標楷體" pitchFamily="65" charset="-120"/>
              </a:rPr>
              <a:t>额定功率：</a:t>
            </a:r>
          </a:p>
          <a:p>
            <a:pPr>
              <a:lnSpc>
                <a:spcPct val="90000"/>
              </a:lnSpc>
              <a:buFontTx/>
              <a:buNone/>
            </a:pPr>
            <a:r>
              <a:rPr lang="zh-CN" altLang="en-US" sz="2400" dirty="0">
                <a:ea typeface="標楷體" pitchFamily="65" charset="-120"/>
              </a:rPr>
              <a:t>	 标称阻值：</a:t>
            </a:r>
          </a:p>
          <a:p>
            <a:pPr>
              <a:lnSpc>
                <a:spcPct val="90000"/>
              </a:lnSpc>
              <a:buFontTx/>
              <a:buNone/>
            </a:pPr>
            <a:r>
              <a:rPr lang="zh-CN" altLang="en-US" sz="2400" dirty="0">
                <a:ea typeface="標楷體" pitchFamily="65" charset="-120"/>
              </a:rPr>
              <a:t>	 阻值精度：</a:t>
            </a:r>
          </a:p>
          <a:p>
            <a:pPr>
              <a:lnSpc>
                <a:spcPct val="90000"/>
              </a:lnSpc>
              <a:buFontTx/>
              <a:buNone/>
            </a:pPr>
            <a:r>
              <a:rPr lang="zh-CN" altLang="en-US" sz="2400" dirty="0">
                <a:ea typeface="標楷體" pitchFamily="65" charset="-120"/>
              </a:rPr>
              <a:t>	 开路电压：</a:t>
            </a:r>
          </a:p>
          <a:p>
            <a:pPr>
              <a:lnSpc>
                <a:spcPct val="90000"/>
              </a:lnSpc>
              <a:buFontTx/>
              <a:buNone/>
            </a:pPr>
            <a:r>
              <a:rPr lang="zh-CN" altLang="en-US" sz="2400" dirty="0">
                <a:ea typeface="標楷體" pitchFamily="65" charset="-120"/>
              </a:rPr>
              <a:t>	 熔断特性：是指电路实际功耗为额定功耗的若干倍时</a:t>
            </a:r>
            <a:r>
              <a:rPr lang="en-US" altLang="zh-CN" sz="2400" dirty="0">
                <a:ea typeface="標楷體" pitchFamily="65" charset="-120"/>
              </a:rPr>
              <a:t>,</a:t>
            </a:r>
            <a:r>
              <a:rPr lang="zh-CN" altLang="en-US" sz="2400" dirty="0">
                <a:ea typeface="標楷體" pitchFamily="65" charset="-120"/>
              </a:rPr>
              <a:t>连续负		  荷动行一定时间后</a:t>
            </a:r>
            <a:r>
              <a:rPr lang="en-US" altLang="zh-CN" sz="2400" dirty="0">
                <a:ea typeface="標楷體" pitchFamily="65" charset="-120"/>
              </a:rPr>
              <a:t>, </a:t>
            </a:r>
            <a:r>
              <a:rPr lang="zh-CN" altLang="en-US" sz="2400" dirty="0">
                <a:ea typeface="標楷體" pitchFamily="65" charset="-120"/>
              </a:rPr>
              <a:t>在规定的环境温度范围内保		  证电阻熔断的特性</a:t>
            </a:r>
            <a:r>
              <a:rPr lang="en-US" altLang="zh-CN" sz="2400" dirty="0">
                <a:ea typeface="標楷體" pitchFamily="65" charset="-120"/>
              </a:rPr>
              <a:t>.</a:t>
            </a:r>
            <a:endParaRPr lang="en-AU" altLang="zh-CN" sz="2400" dirty="0">
              <a:ea typeface="宋体" charset="-122"/>
            </a:endParaRPr>
          </a:p>
        </p:txBody>
      </p:sp>
    </p:spTree>
    <p:extLst>
      <p:ext uri="{BB962C8B-B14F-4D97-AF65-F5344CB8AC3E}">
        <p14:creationId xmlns:p14="http://schemas.microsoft.com/office/powerpoint/2010/main" val="3994396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anim calcmode="lin" valueType="num">
                                      <p:cBhvr>
                                        <p:cTn id="7" dur="1000" fill="hold"/>
                                        <p:tgtEl>
                                          <p:spTgt spid="110595">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11059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0595">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10595">
                                            <p:txEl>
                                              <p:pRg st="2" end="2"/>
                                            </p:txEl>
                                          </p:spTgt>
                                        </p:tgtEl>
                                        <p:attrNameLst>
                                          <p:attrName>style.visibility</p:attrName>
                                        </p:attrNameLst>
                                      </p:cBhvr>
                                      <p:to>
                                        <p:strVal val="visible"/>
                                      </p:to>
                                    </p:set>
                                    <p:anim calcmode="discrete" valueType="clr">
                                      <p:cBhvr override="childStyle">
                                        <p:cTn id="14" dur="80"/>
                                        <p:tgtEl>
                                          <p:spTgt spid="11059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0595">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110595">
                                            <p:txEl>
                                              <p:pRg st="2" end="2"/>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nodeType="clickEffect">
                                  <p:stCondLst>
                                    <p:cond delay="0"/>
                                  </p:stCondLst>
                                  <p:childTnLst>
                                    <p:set>
                                      <p:cBhvr>
                                        <p:cTn id="20" dur="1" fill="hold">
                                          <p:stCondLst>
                                            <p:cond delay="0"/>
                                          </p:stCondLst>
                                        </p:cTn>
                                        <p:tgtEl>
                                          <p:spTgt spid="110595">
                                            <p:txEl>
                                              <p:pRg st="3" end="3"/>
                                            </p:txEl>
                                          </p:spTgt>
                                        </p:tgtEl>
                                        <p:attrNameLst>
                                          <p:attrName>style.visibility</p:attrName>
                                        </p:attrNameLst>
                                      </p:cBhvr>
                                      <p:to>
                                        <p:strVal val="visible"/>
                                      </p:to>
                                    </p:set>
                                    <p:animEffect transition="in" filter="wipe(down)">
                                      <p:cBhvr>
                                        <p:cTn id="21" dur="580">
                                          <p:stCondLst>
                                            <p:cond delay="0"/>
                                          </p:stCondLst>
                                        </p:cTn>
                                        <p:tgtEl>
                                          <p:spTgt spid="110595">
                                            <p:txEl>
                                              <p:pRg st="3" end="3"/>
                                            </p:txEl>
                                          </p:spTgt>
                                        </p:tgtEl>
                                      </p:cBhvr>
                                    </p:animEffect>
                                    <p:anim calcmode="lin" valueType="num">
                                      <p:cBhvr>
                                        <p:cTn id="22" dur="1822" tmFilter="0,0; 0.14,0.36; 0.43,0.73; 0.71,0.91; 1.0,1.0">
                                          <p:stCondLst>
                                            <p:cond delay="0"/>
                                          </p:stCondLst>
                                        </p:cTn>
                                        <p:tgtEl>
                                          <p:spTgt spid="110595">
                                            <p:txEl>
                                              <p:pRg st="3" end="3"/>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10595">
                                            <p:txEl>
                                              <p:pRg st="3" end="3"/>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10595">
                                            <p:txEl>
                                              <p:pRg st="3" end="3"/>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10595">
                                            <p:txEl>
                                              <p:pRg st="3" end="3"/>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10595">
                                            <p:txEl>
                                              <p:pRg st="3" end="3"/>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110595">
                                            <p:txEl>
                                              <p:pRg st="3" end="3"/>
                                            </p:txEl>
                                          </p:spTgt>
                                        </p:tgtEl>
                                      </p:cBhvr>
                                      <p:to x="100000" y="60000"/>
                                    </p:animScale>
                                    <p:animScale>
                                      <p:cBhvr>
                                        <p:cTn id="28" dur="166" decel="50000">
                                          <p:stCondLst>
                                            <p:cond delay="676"/>
                                          </p:stCondLst>
                                        </p:cTn>
                                        <p:tgtEl>
                                          <p:spTgt spid="110595">
                                            <p:txEl>
                                              <p:pRg st="3" end="3"/>
                                            </p:txEl>
                                          </p:spTgt>
                                        </p:tgtEl>
                                      </p:cBhvr>
                                      <p:to x="100000" y="100000"/>
                                    </p:animScale>
                                    <p:animScale>
                                      <p:cBhvr>
                                        <p:cTn id="29" dur="26">
                                          <p:stCondLst>
                                            <p:cond delay="1312"/>
                                          </p:stCondLst>
                                        </p:cTn>
                                        <p:tgtEl>
                                          <p:spTgt spid="110595">
                                            <p:txEl>
                                              <p:pRg st="3" end="3"/>
                                            </p:txEl>
                                          </p:spTgt>
                                        </p:tgtEl>
                                      </p:cBhvr>
                                      <p:to x="100000" y="80000"/>
                                    </p:animScale>
                                    <p:animScale>
                                      <p:cBhvr>
                                        <p:cTn id="30" dur="166" decel="50000">
                                          <p:stCondLst>
                                            <p:cond delay="1338"/>
                                          </p:stCondLst>
                                        </p:cTn>
                                        <p:tgtEl>
                                          <p:spTgt spid="110595">
                                            <p:txEl>
                                              <p:pRg st="3" end="3"/>
                                            </p:txEl>
                                          </p:spTgt>
                                        </p:tgtEl>
                                      </p:cBhvr>
                                      <p:to x="100000" y="100000"/>
                                    </p:animScale>
                                    <p:animScale>
                                      <p:cBhvr>
                                        <p:cTn id="31" dur="26">
                                          <p:stCondLst>
                                            <p:cond delay="1642"/>
                                          </p:stCondLst>
                                        </p:cTn>
                                        <p:tgtEl>
                                          <p:spTgt spid="110595">
                                            <p:txEl>
                                              <p:pRg st="3" end="3"/>
                                            </p:txEl>
                                          </p:spTgt>
                                        </p:tgtEl>
                                      </p:cBhvr>
                                      <p:to x="100000" y="90000"/>
                                    </p:animScale>
                                    <p:animScale>
                                      <p:cBhvr>
                                        <p:cTn id="32" dur="166" decel="50000">
                                          <p:stCondLst>
                                            <p:cond delay="1668"/>
                                          </p:stCondLst>
                                        </p:cTn>
                                        <p:tgtEl>
                                          <p:spTgt spid="110595">
                                            <p:txEl>
                                              <p:pRg st="3" end="3"/>
                                            </p:txEl>
                                          </p:spTgt>
                                        </p:tgtEl>
                                      </p:cBhvr>
                                      <p:to x="100000" y="100000"/>
                                    </p:animScale>
                                    <p:animScale>
                                      <p:cBhvr>
                                        <p:cTn id="33" dur="26">
                                          <p:stCondLst>
                                            <p:cond delay="1808"/>
                                          </p:stCondLst>
                                        </p:cTn>
                                        <p:tgtEl>
                                          <p:spTgt spid="110595">
                                            <p:txEl>
                                              <p:pRg st="3" end="3"/>
                                            </p:txEl>
                                          </p:spTgt>
                                        </p:tgtEl>
                                      </p:cBhvr>
                                      <p:to x="100000" y="95000"/>
                                    </p:animScale>
                                    <p:animScale>
                                      <p:cBhvr>
                                        <p:cTn id="34" dur="166" decel="50000">
                                          <p:stCondLst>
                                            <p:cond delay="1834"/>
                                          </p:stCondLst>
                                        </p:cTn>
                                        <p:tgtEl>
                                          <p:spTgt spid="110595">
                                            <p:txEl>
                                              <p:pRg st="3" end="3"/>
                                            </p:txEl>
                                          </p:spTgt>
                                        </p:tgtEl>
                                      </p:cBhvr>
                                      <p:to x="100000" y="100000"/>
                                    </p:animScale>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nodeType="clickEffect">
                                  <p:stCondLst>
                                    <p:cond delay="0"/>
                                  </p:stCondLst>
                                  <p:childTnLst>
                                    <p:set>
                                      <p:cBhvr>
                                        <p:cTn id="38" dur="1" fill="hold">
                                          <p:stCondLst>
                                            <p:cond delay="0"/>
                                          </p:stCondLst>
                                        </p:cTn>
                                        <p:tgtEl>
                                          <p:spTgt spid="110595">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110595">
                                            <p:txEl>
                                              <p:pRg st="4" end="4"/>
                                            </p:txEl>
                                          </p:spTgt>
                                        </p:tgtEl>
                                        <p:attrNameLst>
                                          <p:attrName>ppt_x</p:attrName>
                                        </p:attrNameLst>
                                      </p:cBhvr>
                                    </p:anim>
                                    <p:anim from="0" to="-1.0" calcmode="lin" valueType="num">
                                      <p:cBhvr>
                                        <p:cTn id="40" dur="200" decel="50000" autoRev="1" fill="hold">
                                          <p:stCondLst>
                                            <p:cond delay="600"/>
                                          </p:stCondLst>
                                        </p:cTn>
                                        <p:tgtEl>
                                          <p:spTgt spid="110595">
                                            <p:txEl>
                                              <p:pRg st="4" end="4"/>
                                            </p:txEl>
                                          </p:spTgt>
                                        </p:tgtEl>
                                        <p:attrNameLst>
                                          <p:attrName>xshear</p:attrName>
                                        </p:attrNameLst>
                                      </p:cBhvr>
                                    </p:anim>
                                    <p:animScale>
                                      <p:cBhvr>
                                        <p:cTn id="41" dur="200" decel="100000" autoRev="1" fill="hold">
                                          <p:stCondLst>
                                            <p:cond delay="600"/>
                                          </p:stCondLst>
                                        </p:cTn>
                                        <p:tgtEl>
                                          <p:spTgt spid="110595">
                                            <p:txEl>
                                              <p:pRg st="4" end="4"/>
                                            </p:txEl>
                                          </p:spTgt>
                                        </p:tgtEl>
                                      </p:cBhvr>
                                      <p:from x="100000" y="100000"/>
                                      <p:to x="80000" y="100000"/>
                                    </p:animScale>
                                    <p:anim by="(#ppt_h/3+#ppt_w*0.1)" calcmode="lin" valueType="num">
                                      <p:cBhvr additive="sum">
                                        <p:cTn id="42" dur="200" decel="100000" autoRev="1" fill="hold">
                                          <p:stCondLst>
                                            <p:cond delay="600"/>
                                          </p:stCondLst>
                                        </p:cTn>
                                        <p:tgtEl>
                                          <p:spTgt spid="110595">
                                            <p:txEl>
                                              <p:pRg st="4" end="4"/>
                                            </p:txEl>
                                          </p:spTgt>
                                        </p:tgtEl>
                                        <p:attrNameLst>
                                          <p:attrName>ppt_x</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nodeType="clickEffect">
                                  <p:stCondLst>
                                    <p:cond delay="0"/>
                                  </p:stCondLst>
                                  <p:childTnLst>
                                    <p:set>
                                      <p:cBhvr>
                                        <p:cTn id="46" dur="1" fill="hold">
                                          <p:stCondLst>
                                            <p:cond delay="0"/>
                                          </p:stCondLst>
                                        </p:cTn>
                                        <p:tgtEl>
                                          <p:spTgt spid="110595">
                                            <p:txEl>
                                              <p:pRg st="5" end="5"/>
                                            </p:txEl>
                                          </p:spTgt>
                                        </p:tgtEl>
                                        <p:attrNameLst>
                                          <p:attrName>style.visibility</p:attrName>
                                        </p:attrNameLst>
                                      </p:cBhvr>
                                      <p:to>
                                        <p:strVal val="visible"/>
                                      </p:to>
                                    </p:set>
                                    <p:animEffect transition="in" filter="fade">
                                      <p:cBhvr>
                                        <p:cTn id="47" dur="1000"/>
                                        <p:tgtEl>
                                          <p:spTgt spid="110595">
                                            <p:txEl>
                                              <p:pRg st="5" end="5"/>
                                            </p:txEl>
                                          </p:spTgt>
                                        </p:tgtEl>
                                      </p:cBhvr>
                                    </p:animEffect>
                                    <p:anim calcmode="lin" valueType="num">
                                      <p:cBhvr>
                                        <p:cTn id="48" dur="1000" fill="hold"/>
                                        <p:tgtEl>
                                          <p:spTgt spid="110595">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10595">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10595">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7" presetClass="entr" presetSubtype="0" fill="hold" nodeType="clickEffect">
                                  <p:stCondLst>
                                    <p:cond delay="0"/>
                                  </p:stCondLst>
                                  <p:childTnLst>
                                    <p:set>
                                      <p:cBhvr>
                                        <p:cTn id="54" dur="1" fill="hold">
                                          <p:stCondLst>
                                            <p:cond delay="0"/>
                                          </p:stCondLst>
                                        </p:cTn>
                                        <p:tgtEl>
                                          <p:spTgt spid="110595">
                                            <p:txEl>
                                              <p:pRg st="6" end="6"/>
                                            </p:txEl>
                                          </p:spTgt>
                                        </p:tgtEl>
                                        <p:attrNameLst>
                                          <p:attrName>style.visibility</p:attrName>
                                        </p:attrNameLst>
                                      </p:cBhvr>
                                      <p:to>
                                        <p:strVal val="visible"/>
                                      </p:to>
                                    </p:set>
                                    <p:animEffect transition="in" filter="fade">
                                      <p:cBhvr>
                                        <p:cTn id="55" dur="1000"/>
                                        <p:tgtEl>
                                          <p:spTgt spid="110595">
                                            <p:txEl>
                                              <p:pRg st="6" end="6"/>
                                            </p:txEl>
                                          </p:spTgt>
                                        </p:tgtEl>
                                      </p:cBhvr>
                                    </p:animEffect>
                                    <p:anim calcmode="lin" valueType="num">
                                      <p:cBhvr>
                                        <p:cTn id="56" dur="1000" fill="hold"/>
                                        <p:tgtEl>
                                          <p:spTgt spid="110595">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11059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5" presetClass="entr" presetSubtype="0" fill="hold" nodeType="clickEffect">
                                  <p:stCondLst>
                                    <p:cond delay="0"/>
                                  </p:stCondLst>
                                  <p:childTnLst>
                                    <p:set>
                                      <p:cBhvr>
                                        <p:cTn id="61" dur="1" fill="hold">
                                          <p:stCondLst>
                                            <p:cond delay="0"/>
                                          </p:stCondLst>
                                        </p:cTn>
                                        <p:tgtEl>
                                          <p:spTgt spid="110595">
                                            <p:txEl>
                                              <p:pRg st="7" end="7"/>
                                            </p:txEl>
                                          </p:spTgt>
                                        </p:tgtEl>
                                        <p:attrNameLst>
                                          <p:attrName>style.visibility</p:attrName>
                                        </p:attrNameLst>
                                      </p:cBhvr>
                                      <p:to>
                                        <p:strVal val="visible"/>
                                      </p:to>
                                    </p:set>
                                    <p:anim calcmode="lin" valueType="num">
                                      <p:cBhvr>
                                        <p:cTn id="62" dur="1000" fill="hold"/>
                                        <p:tgtEl>
                                          <p:spTgt spid="110595">
                                            <p:txEl>
                                              <p:pRg st="7" end="7"/>
                                            </p:txEl>
                                          </p:spTgt>
                                        </p:tgtEl>
                                        <p:attrNameLst>
                                          <p:attrName>ppt_w</p:attrName>
                                        </p:attrNameLst>
                                      </p:cBhvr>
                                      <p:tavLst>
                                        <p:tav tm="0">
                                          <p:val>
                                            <p:fltVal val="0"/>
                                          </p:val>
                                        </p:tav>
                                        <p:tav tm="100000">
                                          <p:val>
                                            <p:strVal val="#ppt_w"/>
                                          </p:val>
                                        </p:tav>
                                      </p:tavLst>
                                    </p:anim>
                                    <p:anim calcmode="lin" valueType="num">
                                      <p:cBhvr>
                                        <p:cTn id="63" dur="1000" fill="hold"/>
                                        <p:tgtEl>
                                          <p:spTgt spid="110595">
                                            <p:txEl>
                                              <p:pRg st="7" end="7"/>
                                            </p:txEl>
                                          </p:spTgt>
                                        </p:tgtEl>
                                        <p:attrNameLst>
                                          <p:attrName>ppt_h</p:attrName>
                                        </p:attrNameLst>
                                      </p:cBhvr>
                                      <p:tavLst>
                                        <p:tav tm="0">
                                          <p:val>
                                            <p:fltVal val="0"/>
                                          </p:val>
                                        </p:tav>
                                        <p:tav tm="100000">
                                          <p:val>
                                            <p:strVal val="#ppt_h"/>
                                          </p:val>
                                        </p:tav>
                                      </p:tavLst>
                                    </p:anim>
                                    <p:anim calcmode="lin" valueType="num">
                                      <p:cBhvr>
                                        <p:cTn id="64" dur="1000" fill="hold"/>
                                        <p:tgtEl>
                                          <p:spTgt spid="110595">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10595">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8" presetClass="entr" presetSubtype="0" accel="50000" fill="hold" nodeType="clickEffect">
                                  <p:stCondLst>
                                    <p:cond delay="0"/>
                                  </p:stCondLst>
                                  <p:childTnLst>
                                    <p:set>
                                      <p:cBhvr>
                                        <p:cTn id="69" dur="1" fill="hold">
                                          <p:stCondLst>
                                            <p:cond delay="0"/>
                                          </p:stCondLst>
                                        </p:cTn>
                                        <p:tgtEl>
                                          <p:spTgt spid="110595">
                                            <p:txEl>
                                              <p:pRg st="8" end="8"/>
                                            </p:txEl>
                                          </p:spTgt>
                                        </p:tgtEl>
                                        <p:attrNameLst>
                                          <p:attrName>style.visibility</p:attrName>
                                        </p:attrNameLst>
                                      </p:cBhvr>
                                      <p:to>
                                        <p:strVal val="visible"/>
                                      </p:to>
                                    </p:set>
                                    <p:anim calcmode="lin" valueType="num">
                                      <p:cBhvr>
                                        <p:cTn id="70" dur="1000" fill="hold"/>
                                        <p:tgtEl>
                                          <p:spTgt spid="110595">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1" dur="1000" fill="hold"/>
                                        <p:tgtEl>
                                          <p:spTgt spid="110595">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72" dur="1000" fill="hold"/>
                                        <p:tgtEl>
                                          <p:spTgt spid="110595">
                                            <p:txEl>
                                              <p:pRg st="8" end="8"/>
                                            </p:txEl>
                                          </p:spTgt>
                                        </p:tgtEl>
                                        <p:attrNameLst>
                                          <p:attrName>ppt_y</p:attrName>
                                        </p:attrNameLst>
                                      </p:cBhvr>
                                      <p:tavLst>
                                        <p:tav tm="0">
                                          <p:val>
                                            <p:strVal val="#ppt_y"/>
                                          </p:val>
                                        </p:tav>
                                        <p:tav tm="100000">
                                          <p:val>
                                            <p:strVal val="#ppt_y"/>
                                          </p:val>
                                        </p:tav>
                                      </p:tavLst>
                                    </p:anim>
                                    <p:animEffect transition="in" filter="fade">
                                      <p:cBhvr>
                                        <p:cTn id="73" dur="1000"/>
                                        <p:tgtEl>
                                          <p:spTgt spid="110595">
                                            <p:txEl>
                                              <p:pRg st="8" end="8"/>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0" presetClass="entr" presetSubtype="0" fill="hold" nodeType="clickEffect">
                                  <p:stCondLst>
                                    <p:cond delay="0"/>
                                  </p:stCondLst>
                                  <p:iterate type="lt">
                                    <p:tmPct val="10000"/>
                                  </p:iterate>
                                  <p:childTnLst>
                                    <p:set>
                                      <p:cBhvr>
                                        <p:cTn id="77" dur="1" fill="hold">
                                          <p:stCondLst>
                                            <p:cond delay="0"/>
                                          </p:stCondLst>
                                        </p:cTn>
                                        <p:tgtEl>
                                          <p:spTgt spid="110595">
                                            <p:txEl>
                                              <p:pRg st="9" end="9"/>
                                            </p:txEl>
                                          </p:spTgt>
                                        </p:tgtEl>
                                        <p:attrNameLst>
                                          <p:attrName>style.visibility</p:attrName>
                                        </p:attrNameLst>
                                      </p:cBhvr>
                                      <p:to>
                                        <p:strVal val="visible"/>
                                      </p:to>
                                    </p:set>
                                    <p:animEffect transition="in" filter="fade">
                                      <p:cBhvr>
                                        <p:cTn id="78" dur="1000"/>
                                        <p:tgtEl>
                                          <p:spTgt spid="110595">
                                            <p:txEl>
                                              <p:pRg st="9" end="9"/>
                                            </p:txEl>
                                          </p:spTgt>
                                        </p:tgtEl>
                                      </p:cBhvr>
                                    </p:animEffect>
                                    <p:anim calcmode="lin" valueType="num">
                                      <p:cBhvr>
                                        <p:cTn id="79" dur="1000" fill="hold"/>
                                        <p:tgtEl>
                                          <p:spTgt spid="110595">
                                            <p:txEl>
                                              <p:pRg st="9" end="9"/>
                                            </p:txEl>
                                          </p:spTgt>
                                        </p:tgtEl>
                                        <p:attrNameLst>
                                          <p:attrName>ppt_x</p:attrName>
                                        </p:attrNameLst>
                                      </p:cBhvr>
                                      <p:tavLst>
                                        <p:tav tm="0">
                                          <p:val>
                                            <p:strVal val="#ppt_x-.1"/>
                                          </p:val>
                                        </p:tav>
                                        <p:tav tm="100000">
                                          <p:val>
                                            <p:strVal val="#ppt_x"/>
                                          </p:val>
                                        </p:tav>
                                      </p:tavLst>
                                    </p:anim>
                                    <p:anim calcmode="lin" valueType="num">
                                      <p:cBhvr>
                                        <p:cTn id="80" dur="1000" fill="hold"/>
                                        <p:tgtEl>
                                          <p:spTgt spid="11059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7"/>
          <p:cNvSpPr>
            <a:spLocks noGrp="1"/>
          </p:cNvSpPr>
          <p:nvPr>
            <p:ph type="sldNum" sz="quarter" idx="11"/>
          </p:nvPr>
        </p:nvSpPr>
        <p:spPr/>
        <p:txBody>
          <a:bodyPr/>
          <a:lstStyle/>
          <a:p>
            <a:fld id="{57254791-14FD-44B8-BABD-D666FE298355}" type="slidenum">
              <a:rPr lang="zh-CN" altLang="en-AU"/>
              <a:pPr/>
              <a:t>67</a:t>
            </a:fld>
            <a:endParaRPr lang="en-AU" altLang="zh-CN"/>
          </a:p>
        </p:txBody>
      </p:sp>
      <p:sp>
        <p:nvSpPr>
          <p:cNvPr id="186370" name="Rectangle 2"/>
          <p:cNvSpPr>
            <a:spLocks noGrp="1" noChangeArrowheads="1"/>
          </p:cNvSpPr>
          <p:nvPr>
            <p:ph type="title" sz="quarter"/>
          </p:nvPr>
        </p:nvSpPr>
        <p:spPr/>
        <p:txBody>
          <a:bodyPr/>
          <a:lstStyle/>
          <a:p>
            <a:pPr algn="l"/>
            <a:r>
              <a:rPr lang="en-US" altLang="zh-CN" dirty="0">
                <a:ea typeface="宋体" charset="-122"/>
              </a:rPr>
              <a:t>3.</a:t>
            </a:r>
            <a:r>
              <a:rPr lang="zh-CN" altLang="en-US" dirty="0">
                <a:ea typeface="宋体" charset="-122"/>
              </a:rPr>
              <a:t>常见保险丝图示</a:t>
            </a:r>
            <a:r>
              <a:rPr lang="en-US" altLang="zh-CN" dirty="0">
                <a:ea typeface="宋体" charset="-122"/>
              </a:rPr>
              <a:t>:</a:t>
            </a:r>
            <a:endParaRPr lang="en-AU" altLang="zh-CN" dirty="0">
              <a:ea typeface="宋体" charset="-122"/>
            </a:endParaRPr>
          </a:p>
        </p:txBody>
      </p:sp>
      <p:pic>
        <p:nvPicPr>
          <p:cNvPr id="186372"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27088" y="1916113"/>
            <a:ext cx="3024187" cy="215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6374" name="Picture 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067175" y="1916113"/>
            <a:ext cx="3600450" cy="2085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6376" name="Picture 8"/>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50825" y="4797425"/>
            <a:ext cx="4687888" cy="163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6378" name="Picture 10"/>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076825" y="4797425"/>
            <a:ext cx="3600450" cy="1665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6380" name="Text Box 12"/>
          <p:cNvSpPr txBox="1">
            <a:spLocks noChangeArrowheads="1"/>
          </p:cNvSpPr>
          <p:nvPr/>
        </p:nvSpPr>
        <p:spPr bwMode="auto">
          <a:xfrm>
            <a:off x="2916238" y="1341438"/>
            <a:ext cx="23764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charset="-122"/>
              </a:rPr>
              <a:t>自恢复保险丝</a:t>
            </a:r>
            <a:endParaRPr lang="zh-CN" altLang="en-AU">
              <a:ea typeface="宋体" charset="-122"/>
            </a:endParaRPr>
          </a:p>
        </p:txBody>
      </p:sp>
      <p:sp>
        <p:nvSpPr>
          <p:cNvPr id="186381" name="Text Box 13"/>
          <p:cNvSpPr txBox="1">
            <a:spLocks noChangeArrowheads="1"/>
          </p:cNvSpPr>
          <p:nvPr/>
        </p:nvSpPr>
        <p:spPr bwMode="auto">
          <a:xfrm>
            <a:off x="1476375" y="4365625"/>
            <a:ext cx="1871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charset="-122"/>
              </a:rPr>
              <a:t>保险丝管</a:t>
            </a:r>
            <a:endParaRPr lang="zh-CN" altLang="en-AU">
              <a:ea typeface="宋体" charset="-122"/>
            </a:endParaRPr>
          </a:p>
        </p:txBody>
      </p:sp>
      <p:sp>
        <p:nvSpPr>
          <p:cNvPr id="186382" name="Text Box 14"/>
          <p:cNvSpPr txBox="1">
            <a:spLocks noChangeArrowheads="1"/>
          </p:cNvSpPr>
          <p:nvPr/>
        </p:nvSpPr>
        <p:spPr bwMode="auto">
          <a:xfrm>
            <a:off x="5795963" y="4365625"/>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charset="-122"/>
              </a:rPr>
              <a:t>温度保险丝</a:t>
            </a:r>
            <a:endParaRPr lang="zh-CN" altLang="en-AU">
              <a:ea typeface="宋体" charset="-122"/>
            </a:endParaRPr>
          </a:p>
        </p:txBody>
      </p:sp>
    </p:spTree>
    <p:extLst>
      <p:ext uri="{BB962C8B-B14F-4D97-AF65-F5344CB8AC3E}">
        <p14:creationId xmlns:p14="http://schemas.microsoft.com/office/powerpoint/2010/main" val="9951934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250FCD77-44FB-4131-920B-198BCA3AA260}" type="slidenum">
              <a:rPr lang="zh-CN" altLang="en-AU"/>
              <a:pPr/>
              <a:t>68</a:t>
            </a:fld>
            <a:endParaRPr lang="en-AU" altLang="zh-CN"/>
          </a:p>
        </p:txBody>
      </p:sp>
      <p:sp>
        <p:nvSpPr>
          <p:cNvPr id="144387" name="Rectangle 3"/>
          <p:cNvSpPr>
            <a:spLocks noGrp="1" noChangeArrowheads="1"/>
          </p:cNvSpPr>
          <p:nvPr>
            <p:ph type="body" idx="1"/>
          </p:nvPr>
        </p:nvSpPr>
        <p:spPr/>
        <p:txBody>
          <a:bodyPr/>
          <a:lstStyle/>
          <a:p>
            <a:pPr algn="ctr">
              <a:buFontTx/>
              <a:buNone/>
            </a:pPr>
            <a:r>
              <a:rPr lang="zh-CN" altLang="en-US" sz="6600">
                <a:ea typeface="宋体" charset="-122"/>
              </a:rPr>
              <a:t>石英晶体谐振器</a:t>
            </a:r>
            <a:endParaRPr lang="zh-CN" altLang="en-AU" sz="6600">
              <a:ea typeface="宋体" charset="-122"/>
            </a:endParaRPr>
          </a:p>
        </p:txBody>
      </p:sp>
    </p:spTree>
    <p:extLst>
      <p:ext uri="{BB962C8B-B14F-4D97-AF65-F5344CB8AC3E}">
        <p14:creationId xmlns:p14="http://schemas.microsoft.com/office/powerpoint/2010/main" val="562898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fade">
                                      <p:cBhvr>
                                        <p:cTn id="7" dur="770" decel="100000"/>
                                        <p:tgtEl>
                                          <p:spTgt spid="144387">
                                            <p:txEl>
                                              <p:pRg st="0" end="0"/>
                                            </p:txEl>
                                          </p:spTgt>
                                        </p:tgtEl>
                                      </p:cBhvr>
                                    </p:animEffect>
                                    <p:animScale>
                                      <p:cBhvr>
                                        <p:cTn id="8" dur="770" decel="100000"/>
                                        <p:tgtEl>
                                          <p:spTgt spid="144387">
                                            <p:txEl>
                                              <p:pRg st="0" end="0"/>
                                            </p:txEl>
                                          </p:spTgt>
                                        </p:tgtEl>
                                      </p:cBhvr>
                                      <p:from x="10000" y="10000"/>
                                      <p:to x="200000" y="450000"/>
                                    </p:animScale>
                                    <p:animScale>
                                      <p:cBhvr>
                                        <p:cTn id="9" dur="1230" accel="100000" fill="hold">
                                          <p:stCondLst>
                                            <p:cond delay="770"/>
                                          </p:stCondLst>
                                        </p:cTn>
                                        <p:tgtEl>
                                          <p:spTgt spid="144387">
                                            <p:txEl>
                                              <p:pRg st="0" end="0"/>
                                            </p:txEl>
                                          </p:spTgt>
                                        </p:tgtEl>
                                      </p:cBhvr>
                                      <p:from x="200000" y="450000"/>
                                      <p:to x="100000" y="100000"/>
                                    </p:animScale>
                                    <p:set>
                                      <p:cBhvr>
                                        <p:cTn id="10" dur="770" fill="hold"/>
                                        <p:tgtEl>
                                          <p:spTgt spid="144387">
                                            <p:txEl>
                                              <p:pRg st="0" end="0"/>
                                            </p:txEl>
                                          </p:spTgt>
                                        </p:tgtEl>
                                        <p:attrNameLst>
                                          <p:attrName>ppt_x</p:attrName>
                                        </p:attrNameLst>
                                      </p:cBhvr>
                                      <p:to>
                                        <p:strVal val="(0.5)"/>
                                      </p:to>
                                    </p:set>
                                    <p:anim from="(0.5)" to="(#ppt_x)" calcmode="lin" valueType="num">
                                      <p:cBhvr>
                                        <p:cTn id="11" dur="1230" accel="100000" fill="hold">
                                          <p:stCondLst>
                                            <p:cond delay="770"/>
                                          </p:stCondLst>
                                        </p:cTn>
                                        <p:tgtEl>
                                          <p:spTgt spid="144387">
                                            <p:txEl>
                                              <p:pRg st="0" end="0"/>
                                            </p:txEl>
                                          </p:spTgt>
                                        </p:tgtEl>
                                        <p:attrNameLst>
                                          <p:attrName>ppt_x</p:attrName>
                                        </p:attrNameLst>
                                      </p:cBhvr>
                                    </p:anim>
                                    <p:set>
                                      <p:cBhvr>
                                        <p:cTn id="12" dur="770" fill="hold"/>
                                        <p:tgtEl>
                                          <p:spTgt spid="144387">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44387">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63410408-B10A-41C4-B3C4-91AD065B7735}" type="slidenum">
              <a:rPr lang="zh-CN" altLang="en-AU"/>
              <a:pPr/>
              <a:t>69</a:t>
            </a:fld>
            <a:endParaRPr lang="en-AU" altLang="zh-CN"/>
          </a:p>
        </p:txBody>
      </p:sp>
      <p:sp>
        <p:nvSpPr>
          <p:cNvPr id="111619" name="Rectangle 3"/>
          <p:cNvSpPr>
            <a:spLocks noGrp="1" noChangeArrowheads="1"/>
          </p:cNvSpPr>
          <p:nvPr>
            <p:ph type="body" idx="1"/>
          </p:nvPr>
        </p:nvSpPr>
        <p:spPr>
          <a:xfrm>
            <a:off x="250825" y="404813"/>
            <a:ext cx="8569325" cy="6119812"/>
          </a:xfrm>
        </p:spPr>
        <p:txBody>
          <a:bodyPr/>
          <a:lstStyle/>
          <a:p>
            <a:pPr>
              <a:buFontTx/>
              <a:buNone/>
            </a:pPr>
            <a:r>
              <a:rPr lang="en-US" altLang="zh-CN" sz="4400">
                <a:ea typeface="宋体" charset="-122"/>
              </a:rPr>
              <a:t>1.</a:t>
            </a:r>
            <a:r>
              <a:rPr lang="zh-CN" altLang="en-US" sz="4400">
                <a:ea typeface="宋体" charset="-122"/>
              </a:rPr>
              <a:t>概念</a:t>
            </a:r>
            <a:r>
              <a:rPr lang="en-US" altLang="zh-CN" sz="4400">
                <a:ea typeface="宋体" charset="-122"/>
              </a:rPr>
              <a:t>:</a:t>
            </a:r>
          </a:p>
          <a:p>
            <a:pPr>
              <a:lnSpc>
                <a:spcPct val="110000"/>
              </a:lnSpc>
              <a:buFontTx/>
              <a:buNone/>
            </a:pPr>
            <a:r>
              <a:rPr lang="zh-CN" altLang="en-US">
                <a:ea typeface="宋体" charset="-122"/>
              </a:rPr>
              <a:t>		</a:t>
            </a:r>
            <a:r>
              <a:rPr lang="zh-CN" altLang="en-US" sz="2800">
                <a:ea typeface="宋体" charset="-122"/>
              </a:rPr>
              <a:t>石英晶体谐振器又称为石英晶体</a:t>
            </a:r>
            <a:r>
              <a:rPr lang="en-US" altLang="zh-CN" sz="2800">
                <a:ea typeface="宋体" charset="-122"/>
              </a:rPr>
              <a:t>,</a:t>
            </a:r>
            <a:r>
              <a:rPr lang="zh-CN" altLang="en-US" sz="2800">
                <a:ea typeface="宋体" charset="-122"/>
              </a:rPr>
              <a:t>俗称晶振</a:t>
            </a:r>
            <a:r>
              <a:rPr lang="en-US" altLang="zh-CN" sz="2800">
                <a:ea typeface="宋体" charset="-122"/>
              </a:rPr>
              <a:t>.</a:t>
            </a:r>
            <a:r>
              <a:rPr lang="zh-CN" altLang="en-US" sz="2800">
                <a:ea typeface="宋体" charset="-122"/>
              </a:rPr>
              <a:t>是利用石英晶体的压电效应而制成的谐振元件</a:t>
            </a:r>
            <a:r>
              <a:rPr lang="en-US" altLang="zh-CN" sz="2800">
                <a:ea typeface="宋体" charset="-122"/>
              </a:rPr>
              <a:t>.</a:t>
            </a:r>
            <a:r>
              <a:rPr lang="zh-CN" altLang="en-US" sz="2800">
                <a:ea typeface="宋体" charset="-122"/>
              </a:rPr>
              <a:t>与半导体器件和阻容元件一起使用</a:t>
            </a:r>
            <a:r>
              <a:rPr lang="en-US" altLang="zh-CN" sz="2800">
                <a:ea typeface="宋体" charset="-122"/>
              </a:rPr>
              <a:t>,</a:t>
            </a:r>
            <a:r>
              <a:rPr lang="zh-CN" altLang="en-US" sz="2800">
                <a:ea typeface="宋体" charset="-122"/>
              </a:rPr>
              <a:t>便可构成石英晶体振荡器</a:t>
            </a:r>
            <a:r>
              <a:rPr lang="en-US" altLang="zh-CN" sz="2800">
                <a:ea typeface="宋体" charset="-122"/>
              </a:rPr>
              <a:t>.</a:t>
            </a:r>
          </a:p>
          <a:p>
            <a:pPr>
              <a:lnSpc>
                <a:spcPct val="110000"/>
              </a:lnSpc>
              <a:buFontTx/>
              <a:buNone/>
            </a:pPr>
            <a:r>
              <a:rPr lang="en-US" altLang="zh-CN" sz="2800">
                <a:ea typeface="宋体" charset="-122"/>
              </a:rPr>
              <a:t>	</a:t>
            </a:r>
            <a:r>
              <a:rPr lang="zh-CN" altLang="en-US" sz="2800">
                <a:ea typeface="宋体" charset="-122"/>
              </a:rPr>
              <a:t>压电效应</a:t>
            </a:r>
            <a:r>
              <a:rPr lang="en-US" altLang="zh-CN" sz="2800">
                <a:ea typeface="宋体" charset="-122"/>
              </a:rPr>
              <a:t>:</a:t>
            </a:r>
          </a:p>
          <a:p>
            <a:pPr>
              <a:lnSpc>
                <a:spcPct val="110000"/>
              </a:lnSpc>
              <a:buFontTx/>
              <a:buNone/>
            </a:pPr>
            <a:r>
              <a:rPr lang="zh-CN" altLang="en-US" sz="2800">
                <a:ea typeface="宋体" charset="-122"/>
              </a:rPr>
              <a:t>		</a:t>
            </a:r>
            <a:r>
              <a:rPr lang="zh-CN" altLang="en-AU" sz="2800">
                <a:ea typeface="宋体" charset="-122"/>
              </a:rPr>
              <a:t>对某些电介质施加机械力而引起它们内部正负电荷中心相对位移</a:t>
            </a:r>
            <a:r>
              <a:rPr lang="en-AU" altLang="zh-CN" sz="2800">
                <a:ea typeface="宋体" charset="-122"/>
              </a:rPr>
              <a:t>,</a:t>
            </a:r>
            <a:r>
              <a:rPr lang="zh-CN" altLang="en-AU" sz="2800">
                <a:ea typeface="宋体" charset="-122"/>
              </a:rPr>
              <a:t>产生极化</a:t>
            </a:r>
            <a:r>
              <a:rPr lang="en-AU" altLang="zh-CN" sz="2800">
                <a:ea typeface="宋体" charset="-122"/>
              </a:rPr>
              <a:t>,</a:t>
            </a:r>
            <a:r>
              <a:rPr lang="zh-CN" altLang="en-AU" sz="2800">
                <a:ea typeface="宋体" charset="-122"/>
              </a:rPr>
              <a:t>从而导致介质两端表面内出现符号相反的束缚电荷</a:t>
            </a:r>
            <a:r>
              <a:rPr lang="en-AU" altLang="zh-CN" sz="2800">
                <a:ea typeface="宋体" charset="-122"/>
              </a:rPr>
              <a:t>.</a:t>
            </a:r>
            <a:r>
              <a:rPr lang="zh-CN" altLang="en-AU" sz="2800">
                <a:ea typeface="宋体" charset="-122"/>
              </a:rPr>
              <a:t>在一定应力范围内</a:t>
            </a:r>
            <a:r>
              <a:rPr lang="en-AU" altLang="zh-CN" sz="2800">
                <a:ea typeface="宋体" charset="-122"/>
              </a:rPr>
              <a:t>,</a:t>
            </a:r>
            <a:r>
              <a:rPr lang="zh-CN" altLang="en-AU" sz="2800">
                <a:ea typeface="宋体" charset="-122"/>
              </a:rPr>
              <a:t>机械力与电荷呈线性可逆关系</a:t>
            </a:r>
            <a:r>
              <a:rPr lang="en-AU" altLang="zh-CN" sz="2800">
                <a:ea typeface="宋体" charset="-122"/>
              </a:rPr>
              <a:t>.</a:t>
            </a:r>
            <a:r>
              <a:rPr lang="zh-CN" altLang="en-AU" sz="2800">
                <a:ea typeface="宋体" charset="-122"/>
              </a:rPr>
              <a:t>这种现象称为压电效应</a:t>
            </a:r>
            <a:r>
              <a:rPr lang="en-AU" altLang="zh-CN" sz="2800">
                <a:ea typeface="宋体" charset="-122"/>
              </a:rPr>
              <a:t>.</a:t>
            </a:r>
          </a:p>
          <a:p>
            <a:pPr>
              <a:lnSpc>
                <a:spcPct val="110000"/>
              </a:lnSpc>
              <a:buFontTx/>
              <a:buNone/>
            </a:pPr>
            <a:r>
              <a:rPr lang="zh-CN" altLang="en-US" sz="2800">
                <a:ea typeface="宋体" charset="-122"/>
              </a:rPr>
              <a:t>	作用：</a:t>
            </a:r>
          </a:p>
          <a:p>
            <a:pPr>
              <a:lnSpc>
                <a:spcPct val="110000"/>
              </a:lnSpc>
              <a:buFontTx/>
              <a:buNone/>
            </a:pPr>
            <a:r>
              <a:rPr lang="zh-CN" altLang="en-US" sz="2800">
                <a:ea typeface="宋体" charset="-122"/>
              </a:rPr>
              <a:t>		提供系统振荡脉冲</a:t>
            </a:r>
            <a:r>
              <a:rPr lang="en-US" altLang="zh-CN" sz="2800">
                <a:ea typeface="宋体" charset="-122"/>
              </a:rPr>
              <a:t>,</a:t>
            </a:r>
            <a:r>
              <a:rPr lang="zh-CN" altLang="en-US" sz="2800">
                <a:ea typeface="宋体" charset="-122"/>
              </a:rPr>
              <a:t>稳定频率</a:t>
            </a:r>
            <a:r>
              <a:rPr lang="en-US" altLang="zh-CN" sz="2800">
                <a:ea typeface="宋体" charset="-122"/>
              </a:rPr>
              <a:t>,</a:t>
            </a:r>
            <a:r>
              <a:rPr lang="zh-CN" altLang="en-US" sz="2800">
                <a:ea typeface="宋体" charset="-122"/>
              </a:rPr>
              <a:t>选择频率</a:t>
            </a:r>
            <a:r>
              <a:rPr lang="en-US" altLang="zh-CN" sz="2800">
                <a:ea typeface="宋体" charset="-122"/>
              </a:rPr>
              <a:t>.</a:t>
            </a:r>
            <a:endParaRPr lang="en-AU" altLang="zh-CN" sz="2800">
              <a:ea typeface="宋体" charset="-122"/>
            </a:endParaRPr>
          </a:p>
        </p:txBody>
      </p:sp>
    </p:spTree>
    <p:extLst>
      <p:ext uri="{BB962C8B-B14F-4D97-AF65-F5344CB8AC3E}">
        <p14:creationId xmlns:p14="http://schemas.microsoft.com/office/powerpoint/2010/main" val="2299907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111619">
                                            <p:txEl>
                                              <p:pRg st="1" end="1"/>
                                            </p:txEl>
                                          </p:spTgt>
                                        </p:tgtEl>
                                        <p:attrNameLst>
                                          <p:attrName>style.visibility</p:attrName>
                                        </p:attrNameLst>
                                      </p:cBhvr>
                                      <p:to>
                                        <p:strVal val="visible"/>
                                      </p:to>
                                    </p:set>
                                    <p:animEffect transition="in" filter="fade">
                                      <p:cBhvr>
                                        <p:cTn id="7" dur="2000"/>
                                        <p:tgtEl>
                                          <p:spTgt spid="111619">
                                            <p:txEl>
                                              <p:pRg st="1" end="1"/>
                                            </p:txEl>
                                          </p:spTgt>
                                        </p:tgtEl>
                                      </p:cBhvr>
                                    </p:animEffect>
                                    <p:anim calcmode="lin" valueType="num">
                                      <p:cBhvr>
                                        <p:cTn id="8" dur="2000" fill="hold"/>
                                        <p:tgtEl>
                                          <p:spTgt spid="111619">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11161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nodeType="clickEffect">
                                  <p:stCondLst>
                                    <p:cond delay="0"/>
                                  </p:stCondLst>
                                  <p:childTnLst>
                                    <p:set>
                                      <p:cBhvr>
                                        <p:cTn id="13" dur="1" fill="hold">
                                          <p:stCondLst>
                                            <p:cond delay="0"/>
                                          </p:stCondLst>
                                        </p:cTn>
                                        <p:tgtEl>
                                          <p:spTgt spid="111619">
                                            <p:txEl>
                                              <p:pRg st="2" end="2"/>
                                            </p:txEl>
                                          </p:spTgt>
                                        </p:tgtEl>
                                        <p:attrNameLst>
                                          <p:attrName>style.visibility</p:attrName>
                                        </p:attrNameLst>
                                      </p:cBhvr>
                                      <p:to>
                                        <p:strVal val="visible"/>
                                      </p:to>
                                    </p:set>
                                    <p:animEffect transition="in" filter="wipe(down)">
                                      <p:cBhvr>
                                        <p:cTn id="14" dur="580">
                                          <p:stCondLst>
                                            <p:cond delay="0"/>
                                          </p:stCondLst>
                                        </p:cTn>
                                        <p:tgtEl>
                                          <p:spTgt spid="111619">
                                            <p:txEl>
                                              <p:pRg st="2" end="2"/>
                                            </p:txEl>
                                          </p:spTgt>
                                        </p:tgtEl>
                                      </p:cBhvr>
                                    </p:animEffect>
                                    <p:anim calcmode="lin" valueType="num">
                                      <p:cBhvr>
                                        <p:cTn id="15" dur="1822" tmFilter="0,0; 0.14,0.36; 0.43,0.73; 0.71,0.91; 1.0,1.0">
                                          <p:stCondLst>
                                            <p:cond delay="0"/>
                                          </p:stCondLst>
                                        </p:cTn>
                                        <p:tgtEl>
                                          <p:spTgt spid="111619">
                                            <p:txEl>
                                              <p:pRg st="2" end="2"/>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1619">
                                            <p:txEl>
                                              <p:pRg st="2" end="2"/>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1619">
                                            <p:txEl>
                                              <p:pRg st="2" end="2"/>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1619">
                                            <p:txEl>
                                              <p:pRg st="2" end="2"/>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1619">
                                            <p:txEl>
                                              <p:pRg st="2" end="2"/>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111619">
                                            <p:txEl>
                                              <p:pRg st="2" end="2"/>
                                            </p:txEl>
                                          </p:spTgt>
                                        </p:tgtEl>
                                      </p:cBhvr>
                                      <p:to x="100000" y="60000"/>
                                    </p:animScale>
                                    <p:animScale>
                                      <p:cBhvr>
                                        <p:cTn id="21" dur="166" decel="50000">
                                          <p:stCondLst>
                                            <p:cond delay="676"/>
                                          </p:stCondLst>
                                        </p:cTn>
                                        <p:tgtEl>
                                          <p:spTgt spid="111619">
                                            <p:txEl>
                                              <p:pRg st="2" end="2"/>
                                            </p:txEl>
                                          </p:spTgt>
                                        </p:tgtEl>
                                      </p:cBhvr>
                                      <p:to x="100000" y="100000"/>
                                    </p:animScale>
                                    <p:animScale>
                                      <p:cBhvr>
                                        <p:cTn id="22" dur="26">
                                          <p:stCondLst>
                                            <p:cond delay="1312"/>
                                          </p:stCondLst>
                                        </p:cTn>
                                        <p:tgtEl>
                                          <p:spTgt spid="111619">
                                            <p:txEl>
                                              <p:pRg st="2" end="2"/>
                                            </p:txEl>
                                          </p:spTgt>
                                        </p:tgtEl>
                                      </p:cBhvr>
                                      <p:to x="100000" y="80000"/>
                                    </p:animScale>
                                    <p:animScale>
                                      <p:cBhvr>
                                        <p:cTn id="23" dur="166" decel="50000">
                                          <p:stCondLst>
                                            <p:cond delay="1338"/>
                                          </p:stCondLst>
                                        </p:cTn>
                                        <p:tgtEl>
                                          <p:spTgt spid="111619">
                                            <p:txEl>
                                              <p:pRg st="2" end="2"/>
                                            </p:txEl>
                                          </p:spTgt>
                                        </p:tgtEl>
                                      </p:cBhvr>
                                      <p:to x="100000" y="100000"/>
                                    </p:animScale>
                                    <p:animScale>
                                      <p:cBhvr>
                                        <p:cTn id="24" dur="26">
                                          <p:stCondLst>
                                            <p:cond delay="1642"/>
                                          </p:stCondLst>
                                        </p:cTn>
                                        <p:tgtEl>
                                          <p:spTgt spid="111619">
                                            <p:txEl>
                                              <p:pRg st="2" end="2"/>
                                            </p:txEl>
                                          </p:spTgt>
                                        </p:tgtEl>
                                      </p:cBhvr>
                                      <p:to x="100000" y="90000"/>
                                    </p:animScale>
                                    <p:animScale>
                                      <p:cBhvr>
                                        <p:cTn id="25" dur="166" decel="50000">
                                          <p:stCondLst>
                                            <p:cond delay="1668"/>
                                          </p:stCondLst>
                                        </p:cTn>
                                        <p:tgtEl>
                                          <p:spTgt spid="111619">
                                            <p:txEl>
                                              <p:pRg st="2" end="2"/>
                                            </p:txEl>
                                          </p:spTgt>
                                        </p:tgtEl>
                                      </p:cBhvr>
                                      <p:to x="100000" y="100000"/>
                                    </p:animScale>
                                    <p:animScale>
                                      <p:cBhvr>
                                        <p:cTn id="26" dur="26">
                                          <p:stCondLst>
                                            <p:cond delay="1808"/>
                                          </p:stCondLst>
                                        </p:cTn>
                                        <p:tgtEl>
                                          <p:spTgt spid="111619">
                                            <p:txEl>
                                              <p:pRg st="2" end="2"/>
                                            </p:txEl>
                                          </p:spTgt>
                                        </p:tgtEl>
                                      </p:cBhvr>
                                      <p:to x="100000" y="95000"/>
                                    </p:animScale>
                                    <p:animScale>
                                      <p:cBhvr>
                                        <p:cTn id="27" dur="166" decel="50000">
                                          <p:stCondLst>
                                            <p:cond delay="1834"/>
                                          </p:stCondLst>
                                        </p:cTn>
                                        <p:tgtEl>
                                          <p:spTgt spid="111619">
                                            <p:txEl>
                                              <p:pRg st="2" end="2"/>
                                            </p:txEl>
                                          </p:spTgt>
                                        </p:tgtEl>
                                      </p:cBhvr>
                                      <p:to x="100000" y="100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111619">
                                            <p:txEl>
                                              <p:pRg st="3" end="3"/>
                                            </p:txEl>
                                          </p:spTgt>
                                        </p:tgtEl>
                                        <p:attrNameLst>
                                          <p:attrName>style.visibility</p:attrName>
                                        </p:attrNameLst>
                                      </p:cBhvr>
                                      <p:to>
                                        <p:strVal val="visible"/>
                                      </p:to>
                                    </p:set>
                                    <p:animEffect transition="in" filter="circle(in)">
                                      <p:cBhvr>
                                        <p:cTn id="32" dur="2000"/>
                                        <p:tgtEl>
                                          <p:spTgt spid="111619">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nodeType="clickEffect">
                                  <p:stCondLst>
                                    <p:cond delay="0"/>
                                  </p:stCondLst>
                                  <p:childTnLst>
                                    <p:set>
                                      <p:cBhvr>
                                        <p:cTn id="36" dur="1" fill="hold">
                                          <p:stCondLst>
                                            <p:cond delay="0"/>
                                          </p:stCondLst>
                                        </p:cTn>
                                        <p:tgtEl>
                                          <p:spTgt spid="111619">
                                            <p:txEl>
                                              <p:pRg st="4" end="4"/>
                                            </p:txEl>
                                          </p:spTgt>
                                        </p:tgtEl>
                                        <p:attrNameLst>
                                          <p:attrName>style.visibility</p:attrName>
                                        </p:attrNameLst>
                                      </p:cBhvr>
                                      <p:to>
                                        <p:strVal val="visible"/>
                                      </p:to>
                                    </p:set>
                                    <p:animEffect transition="in" filter="wipe(down)">
                                      <p:cBhvr>
                                        <p:cTn id="37" dur="580">
                                          <p:stCondLst>
                                            <p:cond delay="0"/>
                                          </p:stCondLst>
                                        </p:cTn>
                                        <p:tgtEl>
                                          <p:spTgt spid="111619">
                                            <p:txEl>
                                              <p:pRg st="4" end="4"/>
                                            </p:txEl>
                                          </p:spTgt>
                                        </p:tgtEl>
                                      </p:cBhvr>
                                    </p:animEffect>
                                    <p:anim calcmode="lin" valueType="num">
                                      <p:cBhvr>
                                        <p:cTn id="38" dur="1822" tmFilter="0,0; 0.14,0.36; 0.43,0.73; 0.71,0.91; 1.0,1.0">
                                          <p:stCondLst>
                                            <p:cond delay="0"/>
                                          </p:stCondLst>
                                        </p:cTn>
                                        <p:tgtEl>
                                          <p:spTgt spid="111619">
                                            <p:txEl>
                                              <p:pRg st="4" end="4"/>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1619">
                                            <p:txEl>
                                              <p:pRg st="4" end="4"/>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1619">
                                            <p:txEl>
                                              <p:pRg st="4" end="4"/>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1619">
                                            <p:txEl>
                                              <p:pRg st="4" end="4"/>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1619">
                                            <p:txEl>
                                              <p:pRg st="4" end="4"/>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111619">
                                            <p:txEl>
                                              <p:pRg st="4" end="4"/>
                                            </p:txEl>
                                          </p:spTgt>
                                        </p:tgtEl>
                                      </p:cBhvr>
                                      <p:to x="100000" y="60000"/>
                                    </p:animScale>
                                    <p:animScale>
                                      <p:cBhvr>
                                        <p:cTn id="44" dur="166" decel="50000">
                                          <p:stCondLst>
                                            <p:cond delay="676"/>
                                          </p:stCondLst>
                                        </p:cTn>
                                        <p:tgtEl>
                                          <p:spTgt spid="111619">
                                            <p:txEl>
                                              <p:pRg st="4" end="4"/>
                                            </p:txEl>
                                          </p:spTgt>
                                        </p:tgtEl>
                                      </p:cBhvr>
                                      <p:to x="100000" y="100000"/>
                                    </p:animScale>
                                    <p:animScale>
                                      <p:cBhvr>
                                        <p:cTn id="45" dur="26">
                                          <p:stCondLst>
                                            <p:cond delay="1312"/>
                                          </p:stCondLst>
                                        </p:cTn>
                                        <p:tgtEl>
                                          <p:spTgt spid="111619">
                                            <p:txEl>
                                              <p:pRg st="4" end="4"/>
                                            </p:txEl>
                                          </p:spTgt>
                                        </p:tgtEl>
                                      </p:cBhvr>
                                      <p:to x="100000" y="80000"/>
                                    </p:animScale>
                                    <p:animScale>
                                      <p:cBhvr>
                                        <p:cTn id="46" dur="166" decel="50000">
                                          <p:stCondLst>
                                            <p:cond delay="1338"/>
                                          </p:stCondLst>
                                        </p:cTn>
                                        <p:tgtEl>
                                          <p:spTgt spid="111619">
                                            <p:txEl>
                                              <p:pRg st="4" end="4"/>
                                            </p:txEl>
                                          </p:spTgt>
                                        </p:tgtEl>
                                      </p:cBhvr>
                                      <p:to x="100000" y="100000"/>
                                    </p:animScale>
                                    <p:animScale>
                                      <p:cBhvr>
                                        <p:cTn id="47" dur="26">
                                          <p:stCondLst>
                                            <p:cond delay="1642"/>
                                          </p:stCondLst>
                                        </p:cTn>
                                        <p:tgtEl>
                                          <p:spTgt spid="111619">
                                            <p:txEl>
                                              <p:pRg st="4" end="4"/>
                                            </p:txEl>
                                          </p:spTgt>
                                        </p:tgtEl>
                                      </p:cBhvr>
                                      <p:to x="100000" y="90000"/>
                                    </p:animScale>
                                    <p:animScale>
                                      <p:cBhvr>
                                        <p:cTn id="48" dur="166" decel="50000">
                                          <p:stCondLst>
                                            <p:cond delay="1668"/>
                                          </p:stCondLst>
                                        </p:cTn>
                                        <p:tgtEl>
                                          <p:spTgt spid="111619">
                                            <p:txEl>
                                              <p:pRg st="4" end="4"/>
                                            </p:txEl>
                                          </p:spTgt>
                                        </p:tgtEl>
                                      </p:cBhvr>
                                      <p:to x="100000" y="100000"/>
                                    </p:animScale>
                                    <p:animScale>
                                      <p:cBhvr>
                                        <p:cTn id="49" dur="26">
                                          <p:stCondLst>
                                            <p:cond delay="1808"/>
                                          </p:stCondLst>
                                        </p:cTn>
                                        <p:tgtEl>
                                          <p:spTgt spid="111619">
                                            <p:txEl>
                                              <p:pRg st="4" end="4"/>
                                            </p:txEl>
                                          </p:spTgt>
                                        </p:tgtEl>
                                      </p:cBhvr>
                                      <p:to x="100000" y="95000"/>
                                    </p:animScale>
                                    <p:animScale>
                                      <p:cBhvr>
                                        <p:cTn id="50" dur="166" decel="50000">
                                          <p:stCondLst>
                                            <p:cond delay="1834"/>
                                          </p:stCondLst>
                                        </p:cTn>
                                        <p:tgtEl>
                                          <p:spTgt spid="111619">
                                            <p:txEl>
                                              <p:pRg st="4" end="4"/>
                                            </p:txEl>
                                          </p:spTgt>
                                        </p:tgtEl>
                                      </p:cBhvr>
                                      <p:to x="100000" y="100000"/>
                                    </p:animScale>
                                  </p:childTnLst>
                                </p:cTn>
                              </p:par>
                            </p:childTnLst>
                          </p:cTn>
                        </p:par>
                      </p:childTnLst>
                    </p:cTn>
                  </p:par>
                  <p:par>
                    <p:cTn id="51" fill="hold" nodeType="clickPar">
                      <p:stCondLst>
                        <p:cond delay="indefinite"/>
                      </p:stCondLst>
                      <p:childTnLst>
                        <p:par>
                          <p:cTn id="52" fill="hold" nodeType="withGroup">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11619">
                                            <p:txEl>
                                              <p:pRg st="5" end="5"/>
                                            </p:txEl>
                                          </p:spTgt>
                                        </p:tgtEl>
                                        <p:attrNameLst>
                                          <p:attrName>style.visibility</p:attrName>
                                        </p:attrNameLst>
                                      </p:cBhvr>
                                      <p:to>
                                        <p:strVal val="visible"/>
                                      </p:to>
                                    </p:set>
                                    <p:anim calcmode="lin" valueType="num">
                                      <p:cBhvr>
                                        <p:cTn id="55" dur="500" fill="hold"/>
                                        <p:tgtEl>
                                          <p:spTgt spid="111619">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111619">
                                            <p:txEl>
                                              <p:pRg st="5" end="5"/>
                                            </p:txEl>
                                          </p:spTgt>
                                        </p:tgtEl>
                                        <p:attrNameLst>
                                          <p:attrName>ppt_h</p:attrName>
                                        </p:attrNameLst>
                                      </p:cBhvr>
                                      <p:tavLst>
                                        <p:tav tm="0">
                                          <p:val>
                                            <p:fltVal val="0"/>
                                          </p:val>
                                        </p:tav>
                                        <p:tav tm="100000">
                                          <p:val>
                                            <p:strVal val="#ppt_h"/>
                                          </p:val>
                                        </p:tav>
                                      </p:tavLst>
                                    </p:anim>
                                    <p:anim calcmode="lin" valueType="num">
                                      <p:cBhvr>
                                        <p:cTn id="57" dur="500" fill="hold"/>
                                        <p:tgtEl>
                                          <p:spTgt spid="111619">
                                            <p:txEl>
                                              <p:pRg st="5" end="5"/>
                                            </p:txEl>
                                          </p:spTgt>
                                        </p:tgtEl>
                                        <p:attrNameLst>
                                          <p:attrName>style.rotation</p:attrName>
                                        </p:attrNameLst>
                                      </p:cBhvr>
                                      <p:tavLst>
                                        <p:tav tm="0">
                                          <p:val>
                                            <p:fltVal val="360"/>
                                          </p:val>
                                        </p:tav>
                                        <p:tav tm="100000">
                                          <p:val>
                                            <p:fltVal val="0"/>
                                          </p:val>
                                        </p:tav>
                                      </p:tavLst>
                                    </p:anim>
                                    <p:animEffect transition="in" filter="fade">
                                      <p:cBhvr>
                                        <p:cTn id="58" dur="500"/>
                                        <p:tgtEl>
                                          <p:spTgt spid="111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2"/>
          <p:cNvSpPr>
            <a:spLocks noGrp="1"/>
          </p:cNvSpPr>
          <p:nvPr>
            <p:ph type="sldNum" sz="quarter" idx="11"/>
          </p:nvPr>
        </p:nvSpPr>
        <p:spPr/>
        <p:txBody>
          <a:bodyPr/>
          <a:lstStyle/>
          <a:p>
            <a:fld id="{7719B14B-542A-483A-8ACD-899961B4B1DE}" type="slidenum">
              <a:rPr lang="zh-CN" altLang="en-AU"/>
              <a:pPr/>
              <a:t>7</a:t>
            </a:fld>
            <a:endParaRPr lang="en-AU" altLang="zh-CN"/>
          </a:p>
        </p:txBody>
      </p:sp>
      <p:pic>
        <p:nvPicPr>
          <p:cNvPr id="44036" name="Picture 4" descr="R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566" y="1196752"/>
            <a:ext cx="6733802" cy="2592288"/>
          </a:xfrm>
          <a:prstGeom prst="rect">
            <a:avLst/>
          </a:prstGeom>
          <a:noFill/>
          <a:extLst>
            <a:ext uri="{909E8E84-426E-40DD-AFC4-6F175D3DCCD1}">
              <a14:hiddenFill xmlns:a14="http://schemas.microsoft.com/office/drawing/2010/main">
                <a:solidFill>
                  <a:srgbClr val="FFFFFF"/>
                </a:solidFill>
              </a14:hiddenFill>
            </a:ext>
          </a:extLst>
        </p:spPr>
      </p:pic>
      <p:pic>
        <p:nvPicPr>
          <p:cNvPr id="44040" name="Picture 8" descr="R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710508"/>
            <a:ext cx="8675688"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359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wipe(down)">
                                      <p:cBhvr>
                                        <p:cTn id="7" dur="580">
                                          <p:stCondLst>
                                            <p:cond delay="0"/>
                                          </p:stCondLst>
                                        </p:cTn>
                                        <p:tgtEl>
                                          <p:spTgt spid="44036"/>
                                        </p:tgtEl>
                                      </p:cBhvr>
                                    </p:animEffect>
                                    <p:anim calcmode="lin" valueType="num">
                                      <p:cBhvr>
                                        <p:cTn id="8" dur="1822" tmFilter="0,0; 0.14,0.36; 0.43,0.73; 0.71,0.91; 1.0,1.0">
                                          <p:stCondLst>
                                            <p:cond delay="0"/>
                                          </p:stCondLst>
                                        </p:cTn>
                                        <p:tgtEl>
                                          <p:spTgt spid="440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40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40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40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4036"/>
                                        </p:tgtEl>
                                        <p:attrNameLst>
                                          <p:attrName>ppt_y</p:attrName>
                                        </p:attrNameLst>
                                      </p:cBhvr>
                                      <p:tavLst>
                                        <p:tav tm="0" fmla="#ppt_y-sin(pi*$)/81">
                                          <p:val>
                                            <p:fltVal val="0"/>
                                          </p:val>
                                        </p:tav>
                                        <p:tav tm="100000">
                                          <p:val>
                                            <p:fltVal val="1"/>
                                          </p:val>
                                        </p:tav>
                                      </p:tavLst>
                                    </p:anim>
                                    <p:animScale>
                                      <p:cBhvr>
                                        <p:cTn id="13" dur="26">
                                          <p:stCondLst>
                                            <p:cond delay="650"/>
                                          </p:stCondLst>
                                        </p:cTn>
                                        <p:tgtEl>
                                          <p:spTgt spid="44036"/>
                                        </p:tgtEl>
                                      </p:cBhvr>
                                      <p:to x="100000" y="60000"/>
                                    </p:animScale>
                                    <p:animScale>
                                      <p:cBhvr>
                                        <p:cTn id="14" dur="166" decel="50000">
                                          <p:stCondLst>
                                            <p:cond delay="676"/>
                                          </p:stCondLst>
                                        </p:cTn>
                                        <p:tgtEl>
                                          <p:spTgt spid="44036"/>
                                        </p:tgtEl>
                                      </p:cBhvr>
                                      <p:to x="100000" y="100000"/>
                                    </p:animScale>
                                    <p:animScale>
                                      <p:cBhvr>
                                        <p:cTn id="15" dur="26">
                                          <p:stCondLst>
                                            <p:cond delay="1312"/>
                                          </p:stCondLst>
                                        </p:cTn>
                                        <p:tgtEl>
                                          <p:spTgt spid="44036"/>
                                        </p:tgtEl>
                                      </p:cBhvr>
                                      <p:to x="100000" y="80000"/>
                                    </p:animScale>
                                    <p:animScale>
                                      <p:cBhvr>
                                        <p:cTn id="16" dur="166" decel="50000">
                                          <p:stCondLst>
                                            <p:cond delay="1338"/>
                                          </p:stCondLst>
                                        </p:cTn>
                                        <p:tgtEl>
                                          <p:spTgt spid="44036"/>
                                        </p:tgtEl>
                                      </p:cBhvr>
                                      <p:to x="100000" y="100000"/>
                                    </p:animScale>
                                    <p:animScale>
                                      <p:cBhvr>
                                        <p:cTn id="17" dur="26">
                                          <p:stCondLst>
                                            <p:cond delay="1642"/>
                                          </p:stCondLst>
                                        </p:cTn>
                                        <p:tgtEl>
                                          <p:spTgt spid="44036"/>
                                        </p:tgtEl>
                                      </p:cBhvr>
                                      <p:to x="100000" y="90000"/>
                                    </p:animScale>
                                    <p:animScale>
                                      <p:cBhvr>
                                        <p:cTn id="18" dur="166" decel="50000">
                                          <p:stCondLst>
                                            <p:cond delay="1668"/>
                                          </p:stCondLst>
                                        </p:cTn>
                                        <p:tgtEl>
                                          <p:spTgt spid="44036"/>
                                        </p:tgtEl>
                                      </p:cBhvr>
                                      <p:to x="100000" y="100000"/>
                                    </p:animScale>
                                    <p:animScale>
                                      <p:cBhvr>
                                        <p:cTn id="19" dur="26">
                                          <p:stCondLst>
                                            <p:cond delay="1808"/>
                                          </p:stCondLst>
                                        </p:cTn>
                                        <p:tgtEl>
                                          <p:spTgt spid="44036"/>
                                        </p:tgtEl>
                                      </p:cBhvr>
                                      <p:to x="100000" y="95000"/>
                                    </p:animScale>
                                    <p:animScale>
                                      <p:cBhvr>
                                        <p:cTn id="20" dur="166" decel="50000">
                                          <p:stCondLst>
                                            <p:cond delay="1834"/>
                                          </p:stCondLst>
                                        </p:cTn>
                                        <p:tgtEl>
                                          <p:spTgt spid="4403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4040"/>
                                        </p:tgtEl>
                                        <p:attrNameLst>
                                          <p:attrName>style.visibility</p:attrName>
                                        </p:attrNameLst>
                                      </p:cBhvr>
                                      <p:to>
                                        <p:strVal val="visible"/>
                                      </p:to>
                                    </p:set>
                                    <p:animEffect transition="in" filter="wipe(down)">
                                      <p:cBhvr>
                                        <p:cTn id="23" dur="580">
                                          <p:stCondLst>
                                            <p:cond delay="0"/>
                                          </p:stCondLst>
                                        </p:cTn>
                                        <p:tgtEl>
                                          <p:spTgt spid="44040"/>
                                        </p:tgtEl>
                                      </p:cBhvr>
                                    </p:animEffect>
                                    <p:anim calcmode="lin" valueType="num">
                                      <p:cBhvr>
                                        <p:cTn id="24" dur="1822" tmFilter="0,0; 0.14,0.36; 0.43,0.73; 0.71,0.91; 1.0,1.0">
                                          <p:stCondLst>
                                            <p:cond delay="0"/>
                                          </p:stCondLst>
                                        </p:cTn>
                                        <p:tgtEl>
                                          <p:spTgt spid="4404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404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404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404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4040"/>
                                        </p:tgtEl>
                                        <p:attrNameLst>
                                          <p:attrName>ppt_y</p:attrName>
                                        </p:attrNameLst>
                                      </p:cBhvr>
                                      <p:tavLst>
                                        <p:tav tm="0" fmla="#ppt_y-sin(pi*$)/81">
                                          <p:val>
                                            <p:fltVal val="0"/>
                                          </p:val>
                                        </p:tav>
                                        <p:tav tm="100000">
                                          <p:val>
                                            <p:fltVal val="1"/>
                                          </p:val>
                                        </p:tav>
                                      </p:tavLst>
                                    </p:anim>
                                    <p:animScale>
                                      <p:cBhvr>
                                        <p:cTn id="29" dur="26">
                                          <p:stCondLst>
                                            <p:cond delay="650"/>
                                          </p:stCondLst>
                                        </p:cTn>
                                        <p:tgtEl>
                                          <p:spTgt spid="44040"/>
                                        </p:tgtEl>
                                      </p:cBhvr>
                                      <p:to x="100000" y="60000"/>
                                    </p:animScale>
                                    <p:animScale>
                                      <p:cBhvr>
                                        <p:cTn id="30" dur="166" decel="50000">
                                          <p:stCondLst>
                                            <p:cond delay="676"/>
                                          </p:stCondLst>
                                        </p:cTn>
                                        <p:tgtEl>
                                          <p:spTgt spid="44040"/>
                                        </p:tgtEl>
                                      </p:cBhvr>
                                      <p:to x="100000" y="100000"/>
                                    </p:animScale>
                                    <p:animScale>
                                      <p:cBhvr>
                                        <p:cTn id="31" dur="26">
                                          <p:stCondLst>
                                            <p:cond delay="1312"/>
                                          </p:stCondLst>
                                        </p:cTn>
                                        <p:tgtEl>
                                          <p:spTgt spid="44040"/>
                                        </p:tgtEl>
                                      </p:cBhvr>
                                      <p:to x="100000" y="80000"/>
                                    </p:animScale>
                                    <p:animScale>
                                      <p:cBhvr>
                                        <p:cTn id="32" dur="166" decel="50000">
                                          <p:stCondLst>
                                            <p:cond delay="1338"/>
                                          </p:stCondLst>
                                        </p:cTn>
                                        <p:tgtEl>
                                          <p:spTgt spid="44040"/>
                                        </p:tgtEl>
                                      </p:cBhvr>
                                      <p:to x="100000" y="100000"/>
                                    </p:animScale>
                                    <p:animScale>
                                      <p:cBhvr>
                                        <p:cTn id="33" dur="26">
                                          <p:stCondLst>
                                            <p:cond delay="1642"/>
                                          </p:stCondLst>
                                        </p:cTn>
                                        <p:tgtEl>
                                          <p:spTgt spid="44040"/>
                                        </p:tgtEl>
                                      </p:cBhvr>
                                      <p:to x="100000" y="90000"/>
                                    </p:animScale>
                                    <p:animScale>
                                      <p:cBhvr>
                                        <p:cTn id="34" dur="166" decel="50000">
                                          <p:stCondLst>
                                            <p:cond delay="1668"/>
                                          </p:stCondLst>
                                        </p:cTn>
                                        <p:tgtEl>
                                          <p:spTgt spid="44040"/>
                                        </p:tgtEl>
                                      </p:cBhvr>
                                      <p:to x="100000" y="100000"/>
                                    </p:animScale>
                                    <p:animScale>
                                      <p:cBhvr>
                                        <p:cTn id="35" dur="26">
                                          <p:stCondLst>
                                            <p:cond delay="1808"/>
                                          </p:stCondLst>
                                        </p:cTn>
                                        <p:tgtEl>
                                          <p:spTgt spid="44040"/>
                                        </p:tgtEl>
                                      </p:cBhvr>
                                      <p:to x="100000" y="95000"/>
                                    </p:animScale>
                                    <p:animScale>
                                      <p:cBhvr>
                                        <p:cTn id="36" dur="166" decel="50000">
                                          <p:stCondLst>
                                            <p:cond delay="1834"/>
                                          </p:stCondLst>
                                        </p:cTn>
                                        <p:tgtEl>
                                          <p:spTgt spid="440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F9BE4E5D-4CF3-42DC-A69F-86A1B25DCAAB}" type="slidenum">
              <a:rPr lang="zh-CN" altLang="en-AU"/>
              <a:pPr/>
              <a:t>70</a:t>
            </a:fld>
            <a:endParaRPr lang="en-AU" altLang="zh-CN"/>
          </a:p>
        </p:txBody>
      </p:sp>
      <p:sp>
        <p:nvSpPr>
          <p:cNvPr id="114690" name="Rectangle 2"/>
          <p:cNvSpPr>
            <a:spLocks noGrp="1" noChangeArrowheads="1"/>
          </p:cNvSpPr>
          <p:nvPr>
            <p:ph type="title"/>
          </p:nvPr>
        </p:nvSpPr>
        <p:spPr>
          <a:xfrm>
            <a:off x="457200" y="292100"/>
            <a:ext cx="8229600" cy="760413"/>
          </a:xfrm>
        </p:spPr>
        <p:txBody>
          <a:bodyPr/>
          <a:lstStyle/>
          <a:p>
            <a:pPr algn="l"/>
            <a:r>
              <a:rPr lang="en-US" altLang="zh-CN" dirty="0">
                <a:ea typeface="宋体" charset="-122"/>
              </a:rPr>
              <a:t>2.</a:t>
            </a:r>
            <a:r>
              <a:rPr lang="zh-CN" altLang="en-US" dirty="0">
                <a:ea typeface="宋体" charset="-122"/>
              </a:rPr>
              <a:t>主要参数：</a:t>
            </a:r>
            <a:endParaRPr lang="zh-CN" altLang="en-AU" dirty="0">
              <a:ea typeface="宋体" charset="-122"/>
            </a:endParaRPr>
          </a:p>
        </p:txBody>
      </p:sp>
      <p:sp>
        <p:nvSpPr>
          <p:cNvPr id="114691" name="Rectangle 3"/>
          <p:cNvSpPr>
            <a:spLocks noGrp="1" noChangeArrowheads="1"/>
          </p:cNvSpPr>
          <p:nvPr>
            <p:ph type="body" idx="1"/>
          </p:nvPr>
        </p:nvSpPr>
        <p:spPr>
          <a:xfrm>
            <a:off x="250825" y="981075"/>
            <a:ext cx="8642350" cy="5543550"/>
          </a:xfrm>
        </p:spPr>
        <p:txBody>
          <a:bodyPr/>
          <a:lstStyle/>
          <a:p>
            <a:pPr>
              <a:lnSpc>
                <a:spcPct val="110000"/>
              </a:lnSpc>
              <a:buFontTx/>
              <a:buNone/>
            </a:pPr>
            <a:r>
              <a:rPr lang="en-US" altLang="zh-CN" sz="2800">
                <a:ea typeface="宋体" charset="-122"/>
              </a:rPr>
              <a:t>a.</a:t>
            </a:r>
            <a:r>
              <a:rPr lang="zh-CN" altLang="en-US" sz="2800">
                <a:ea typeface="宋体" charset="-122"/>
              </a:rPr>
              <a:t>标称频率</a:t>
            </a:r>
            <a:r>
              <a:rPr lang="en-US" altLang="zh-CN" sz="2800">
                <a:ea typeface="宋体" charset="-122"/>
              </a:rPr>
              <a:t>:</a:t>
            </a:r>
            <a:r>
              <a:rPr lang="zh-CN" altLang="en-US" sz="2800">
                <a:ea typeface="宋体" charset="-122"/>
              </a:rPr>
              <a:t>在规定条件下</a:t>
            </a:r>
            <a:r>
              <a:rPr lang="en-US" altLang="zh-CN" sz="2800">
                <a:ea typeface="宋体" charset="-122"/>
              </a:rPr>
              <a:t>,</a:t>
            </a:r>
            <a:r>
              <a:rPr lang="zh-CN" altLang="en-US" sz="2800">
                <a:ea typeface="宋体" charset="-122"/>
              </a:rPr>
              <a:t>晶振的谐振中心频率</a:t>
            </a:r>
            <a:r>
              <a:rPr lang="en-US" altLang="zh-CN" sz="2800">
                <a:ea typeface="宋体" charset="-122"/>
              </a:rPr>
              <a:t>.</a:t>
            </a:r>
          </a:p>
          <a:p>
            <a:pPr>
              <a:lnSpc>
                <a:spcPct val="110000"/>
              </a:lnSpc>
              <a:buFontTx/>
              <a:buNone/>
            </a:pPr>
            <a:r>
              <a:rPr lang="en-US" altLang="zh-CN" sz="2800">
                <a:ea typeface="宋体" charset="-122"/>
              </a:rPr>
              <a:t>b.</a:t>
            </a:r>
            <a:r>
              <a:rPr lang="zh-CN" altLang="en-US" sz="2800">
                <a:ea typeface="宋体" charset="-122"/>
              </a:rPr>
              <a:t>调整频差</a:t>
            </a:r>
            <a:r>
              <a:rPr lang="en-US" altLang="zh-CN" sz="2800">
                <a:ea typeface="宋体" charset="-122"/>
              </a:rPr>
              <a:t>:</a:t>
            </a:r>
            <a:r>
              <a:rPr lang="zh-CN" altLang="en-US" sz="2800">
                <a:ea typeface="宋体" charset="-122"/>
              </a:rPr>
              <a:t>在规定条件下</a:t>
            </a:r>
            <a:r>
              <a:rPr lang="en-US" altLang="zh-CN" sz="2800">
                <a:ea typeface="宋体" charset="-122"/>
              </a:rPr>
              <a:t>,</a:t>
            </a:r>
            <a:r>
              <a:rPr lang="zh-CN" altLang="en-US" sz="2800">
                <a:ea typeface="宋体" charset="-122"/>
              </a:rPr>
              <a:t>基准温度时的工作频率相对标称频率的最大偏离值</a:t>
            </a:r>
            <a:r>
              <a:rPr lang="en-US" altLang="zh-CN" sz="2800">
                <a:ea typeface="宋体" charset="-122"/>
              </a:rPr>
              <a:t>.(ppm)</a:t>
            </a:r>
          </a:p>
          <a:p>
            <a:pPr>
              <a:lnSpc>
                <a:spcPct val="110000"/>
              </a:lnSpc>
              <a:buFontTx/>
              <a:buNone/>
            </a:pPr>
            <a:r>
              <a:rPr lang="en-US" altLang="zh-CN" sz="2800">
                <a:ea typeface="宋体" charset="-122"/>
              </a:rPr>
              <a:t>c.</a:t>
            </a:r>
            <a:r>
              <a:rPr lang="zh-CN" altLang="en-US" sz="2800">
                <a:ea typeface="宋体" charset="-122"/>
              </a:rPr>
              <a:t>温度频差</a:t>
            </a:r>
            <a:r>
              <a:rPr lang="en-US" altLang="zh-CN" sz="2800">
                <a:ea typeface="宋体" charset="-122"/>
              </a:rPr>
              <a:t>:</a:t>
            </a:r>
            <a:r>
              <a:rPr lang="zh-CN" altLang="en-US" sz="2800">
                <a:ea typeface="宋体" charset="-122"/>
              </a:rPr>
              <a:t>在规定条件下</a:t>
            </a:r>
            <a:r>
              <a:rPr lang="en-US" altLang="zh-CN" sz="2800">
                <a:ea typeface="宋体" charset="-122"/>
              </a:rPr>
              <a:t>,</a:t>
            </a:r>
            <a:r>
              <a:rPr lang="zh-CN" altLang="en-US" sz="2800">
                <a:ea typeface="宋体" charset="-122"/>
              </a:rPr>
              <a:t>在整个工作温度范围内</a:t>
            </a:r>
            <a:r>
              <a:rPr lang="en-US" altLang="zh-CN" sz="2800">
                <a:ea typeface="宋体" charset="-122"/>
              </a:rPr>
              <a:t>,</a:t>
            </a:r>
            <a:r>
              <a:rPr lang="zh-CN" altLang="en-US" sz="2800">
                <a:ea typeface="宋体" charset="-122"/>
              </a:rPr>
              <a:t>相对于基准温度时工作频率的允许偏离值</a:t>
            </a:r>
            <a:r>
              <a:rPr lang="en-US" altLang="zh-CN" sz="2800">
                <a:ea typeface="宋体" charset="-122"/>
              </a:rPr>
              <a:t>.</a:t>
            </a:r>
          </a:p>
          <a:p>
            <a:pPr>
              <a:lnSpc>
                <a:spcPct val="110000"/>
              </a:lnSpc>
              <a:buFontTx/>
              <a:buNone/>
            </a:pPr>
            <a:r>
              <a:rPr lang="en-US" altLang="zh-CN" sz="2800">
                <a:ea typeface="宋体" charset="-122"/>
              </a:rPr>
              <a:t>d.</a:t>
            </a:r>
            <a:r>
              <a:rPr lang="zh-CN" altLang="en-US" sz="2800">
                <a:ea typeface="宋体" charset="-122"/>
              </a:rPr>
              <a:t>负载谐振电阻</a:t>
            </a:r>
            <a:r>
              <a:rPr lang="en-US" altLang="zh-CN" sz="2800">
                <a:ea typeface="宋体" charset="-122"/>
              </a:rPr>
              <a:t>:</a:t>
            </a:r>
            <a:r>
              <a:rPr lang="zh-CN" altLang="en-US" sz="2800">
                <a:ea typeface="宋体" charset="-122"/>
              </a:rPr>
              <a:t>晶振与指定外部电容相串联</a:t>
            </a:r>
            <a:r>
              <a:rPr lang="en-US" altLang="zh-CN" sz="2800">
                <a:ea typeface="宋体" charset="-122"/>
              </a:rPr>
              <a:t>,</a:t>
            </a:r>
            <a:r>
              <a:rPr lang="zh-CN" altLang="en-US" sz="2800">
                <a:ea typeface="宋体" charset="-122"/>
              </a:rPr>
              <a:t>在负载谐振频率时的电阻值</a:t>
            </a:r>
            <a:r>
              <a:rPr lang="en-US" altLang="zh-CN" sz="2800">
                <a:ea typeface="宋体" charset="-122"/>
              </a:rPr>
              <a:t>.</a:t>
            </a:r>
          </a:p>
          <a:p>
            <a:pPr>
              <a:lnSpc>
                <a:spcPct val="110000"/>
              </a:lnSpc>
              <a:buFontTx/>
              <a:buNone/>
            </a:pPr>
            <a:r>
              <a:rPr lang="en-US" altLang="zh-CN" sz="2800">
                <a:ea typeface="宋体" charset="-122"/>
              </a:rPr>
              <a:t>e.</a:t>
            </a:r>
            <a:r>
              <a:rPr lang="zh-CN" altLang="en-US" sz="2800">
                <a:ea typeface="宋体" charset="-122"/>
              </a:rPr>
              <a:t>负载电容</a:t>
            </a:r>
            <a:r>
              <a:rPr lang="en-US" altLang="zh-CN" sz="2800">
                <a:ea typeface="宋体" charset="-122"/>
              </a:rPr>
              <a:t>: </a:t>
            </a:r>
            <a:r>
              <a:rPr lang="zh-CN" altLang="en-US" sz="2800">
                <a:ea typeface="宋体" charset="-122"/>
              </a:rPr>
              <a:t>是指与晶振一起决定负载谐振频率的有效外界电容</a:t>
            </a:r>
            <a:r>
              <a:rPr lang="en-US" altLang="zh-CN" sz="2800">
                <a:ea typeface="宋体" charset="-122"/>
              </a:rPr>
              <a:t>.</a:t>
            </a:r>
            <a:r>
              <a:rPr lang="zh-CN" altLang="en-US" sz="2800">
                <a:ea typeface="宋体" charset="-122"/>
              </a:rPr>
              <a:t>常用标准值有</a:t>
            </a:r>
            <a:r>
              <a:rPr lang="en-US" altLang="zh-CN" sz="2800">
                <a:ea typeface="宋体" charset="-122"/>
              </a:rPr>
              <a:t>:12pF </a:t>
            </a:r>
            <a:r>
              <a:rPr lang="zh-CN" altLang="en-US" sz="2800">
                <a:ea typeface="宋体" charset="-122"/>
              </a:rPr>
              <a:t>、</a:t>
            </a:r>
            <a:r>
              <a:rPr lang="en-US" altLang="zh-CN" sz="2800">
                <a:ea typeface="宋体" charset="-122"/>
              </a:rPr>
              <a:t> 16pF </a:t>
            </a:r>
            <a:r>
              <a:rPr lang="zh-CN" altLang="en-US" sz="2800">
                <a:ea typeface="宋体" charset="-122"/>
              </a:rPr>
              <a:t>、</a:t>
            </a:r>
            <a:r>
              <a:rPr lang="en-US" altLang="zh-CN" sz="2800">
                <a:ea typeface="宋体" charset="-122"/>
              </a:rPr>
              <a:t> 20pF </a:t>
            </a:r>
            <a:r>
              <a:rPr lang="zh-CN" altLang="en-US" sz="2800">
                <a:ea typeface="宋体" charset="-122"/>
              </a:rPr>
              <a:t>、</a:t>
            </a:r>
            <a:r>
              <a:rPr lang="en-US" altLang="zh-CN" sz="2800">
                <a:ea typeface="宋体" charset="-122"/>
              </a:rPr>
              <a:t> 30pF.</a:t>
            </a:r>
            <a:endParaRPr lang="en-AU" altLang="zh-CN" sz="2800">
              <a:ea typeface="宋体" charset="-122"/>
            </a:endParaRPr>
          </a:p>
        </p:txBody>
      </p:sp>
    </p:spTree>
    <p:extLst>
      <p:ext uri="{BB962C8B-B14F-4D97-AF65-F5344CB8AC3E}">
        <p14:creationId xmlns:p14="http://schemas.microsoft.com/office/powerpoint/2010/main" val="2599956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Scale>
                                      <p:cBhvr>
                                        <p:cTn id="7" dur="1000" decel="50000" fill="hold">
                                          <p:stCondLst>
                                            <p:cond delay="0"/>
                                          </p:stCondLst>
                                        </p:cTn>
                                        <p:tgtEl>
                                          <p:spTgt spid="11469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4691">
                                            <p:txEl>
                                              <p:pRg st="0" end="0"/>
                                            </p:txEl>
                                          </p:spTgt>
                                        </p:tgtEl>
                                        <p:attrNameLst>
                                          <p:attrName>ppt_x</p:attrName>
                                          <p:attrName>ppt_y</p:attrName>
                                        </p:attrNameLst>
                                      </p:cBhvr>
                                    </p:animMotion>
                                    <p:animEffect transition="in" filter="fade">
                                      <p:cBhvr>
                                        <p:cTn id="9" dur="1000"/>
                                        <p:tgtEl>
                                          <p:spTgt spid="11469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14691">
                                            <p:txEl>
                                              <p:pRg st="1" end="1"/>
                                            </p:txEl>
                                          </p:spTgt>
                                        </p:tgtEl>
                                        <p:attrNameLst>
                                          <p:attrName>style.visibility</p:attrName>
                                        </p:attrNameLst>
                                      </p:cBhvr>
                                      <p:to>
                                        <p:strVal val="visible"/>
                                      </p:to>
                                    </p:set>
                                    <p:anim calcmode="lin" valueType="num">
                                      <p:cBhvr>
                                        <p:cTn id="14" dur="1000" fill="hold"/>
                                        <p:tgtEl>
                                          <p:spTgt spid="114691">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1469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469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nodeType="clickEffect">
                                  <p:stCondLst>
                                    <p:cond delay="0"/>
                                  </p:stCondLst>
                                  <p:childTnLst>
                                    <p:set>
                                      <p:cBhvr>
                                        <p:cTn id="20" dur="1" fill="hold">
                                          <p:stCondLst>
                                            <p:cond delay="0"/>
                                          </p:stCondLst>
                                        </p:cTn>
                                        <p:tgtEl>
                                          <p:spTgt spid="114691">
                                            <p:txEl>
                                              <p:pRg st="2" end="2"/>
                                            </p:txEl>
                                          </p:spTgt>
                                        </p:tgtEl>
                                        <p:attrNameLst>
                                          <p:attrName>style.visibility</p:attrName>
                                        </p:attrNameLst>
                                      </p:cBhvr>
                                      <p:to>
                                        <p:strVal val="visible"/>
                                      </p:to>
                                    </p:set>
                                    <p:anim calcmode="lin" valueType="num">
                                      <p:cBhvr>
                                        <p:cTn id="21" dur="500" fill="hold"/>
                                        <p:tgtEl>
                                          <p:spTgt spid="11469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1469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114691">
                                            <p:txEl>
                                              <p:pRg st="3" end="3"/>
                                            </p:txEl>
                                          </p:spTgt>
                                        </p:tgtEl>
                                        <p:attrNameLst>
                                          <p:attrName>style.visibility</p:attrName>
                                        </p:attrNameLst>
                                      </p:cBhvr>
                                      <p:to>
                                        <p:strVal val="visible"/>
                                      </p:to>
                                    </p:set>
                                    <p:anim calcmode="lin" valueType="num">
                                      <p:cBhvr>
                                        <p:cTn id="27" dur="500" fill="hold"/>
                                        <p:tgtEl>
                                          <p:spTgt spid="114691">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11469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114691">
                                            <p:txEl>
                                              <p:pRg st="4" end="4"/>
                                            </p:txEl>
                                          </p:spTgt>
                                        </p:tgtEl>
                                        <p:attrNameLst>
                                          <p:attrName>style.visibility</p:attrName>
                                        </p:attrNameLst>
                                      </p:cBhvr>
                                      <p:to>
                                        <p:strVal val="visible"/>
                                      </p:to>
                                    </p:set>
                                    <p:anim calcmode="lin" valueType="num">
                                      <p:cBhvr>
                                        <p:cTn id="33" dur="1000" fill="hold"/>
                                        <p:tgtEl>
                                          <p:spTgt spid="114691">
                                            <p:txEl>
                                              <p:pRg st="4" end="4"/>
                                            </p:txEl>
                                          </p:spTgt>
                                        </p:tgtEl>
                                        <p:attrNameLst>
                                          <p:attrName>ppt_w</p:attrName>
                                        </p:attrNameLst>
                                      </p:cBhvr>
                                      <p:tavLst>
                                        <p:tav tm="0">
                                          <p:val>
                                            <p:strVal val="#ppt_w+.3"/>
                                          </p:val>
                                        </p:tav>
                                        <p:tav tm="100000">
                                          <p:val>
                                            <p:strVal val="#ppt_w"/>
                                          </p:val>
                                        </p:tav>
                                      </p:tavLst>
                                    </p:anim>
                                    <p:anim calcmode="lin" valueType="num">
                                      <p:cBhvr>
                                        <p:cTn id="34" dur="1000" fill="hold"/>
                                        <p:tgtEl>
                                          <p:spTgt spid="114691">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1146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0DE42FA4-69A6-4325-9226-C50E9EA1FDC7}" type="slidenum">
              <a:rPr lang="zh-CN" altLang="en-AU"/>
              <a:pPr/>
              <a:t>71</a:t>
            </a:fld>
            <a:endParaRPr lang="en-AU" altLang="zh-CN"/>
          </a:p>
        </p:txBody>
      </p:sp>
      <p:sp>
        <p:nvSpPr>
          <p:cNvPr id="145411" name="Rectangle 3"/>
          <p:cNvSpPr>
            <a:spLocks noGrp="1" noChangeArrowheads="1"/>
          </p:cNvSpPr>
          <p:nvPr>
            <p:ph type="body" idx="1"/>
          </p:nvPr>
        </p:nvSpPr>
        <p:spPr/>
        <p:txBody>
          <a:bodyPr/>
          <a:lstStyle/>
          <a:p>
            <a:pPr algn="ctr">
              <a:buFontTx/>
              <a:buNone/>
            </a:pPr>
            <a:r>
              <a:rPr lang="zh-CN" altLang="en-US" sz="8000">
                <a:ea typeface="宋体" charset="-122"/>
              </a:rPr>
              <a:t>电声器件</a:t>
            </a:r>
            <a:endParaRPr lang="zh-CN" altLang="en-AU" sz="8000">
              <a:ea typeface="宋体" charset="-122"/>
            </a:endParaRPr>
          </a:p>
        </p:txBody>
      </p:sp>
    </p:spTree>
    <p:extLst>
      <p:ext uri="{BB962C8B-B14F-4D97-AF65-F5344CB8AC3E}">
        <p14:creationId xmlns:p14="http://schemas.microsoft.com/office/powerpoint/2010/main" val="2824841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fade">
                                      <p:cBhvr>
                                        <p:cTn id="7" dur="770" decel="100000"/>
                                        <p:tgtEl>
                                          <p:spTgt spid="145411">
                                            <p:txEl>
                                              <p:pRg st="0" end="0"/>
                                            </p:txEl>
                                          </p:spTgt>
                                        </p:tgtEl>
                                      </p:cBhvr>
                                    </p:animEffect>
                                    <p:animScale>
                                      <p:cBhvr>
                                        <p:cTn id="8" dur="770" decel="100000"/>
                                        <p:tgtEl>
                                          <p:spTgt spid="145411">
                                            <p:txEl>
                                              <p:pRg st="0" end="0"/>
                                            </p:txEl>
                                          </p:spTgt>
                                        </p:tgtEl>
                                      </p:cBhvr>
                                      <p:from x="10000" y="10000"/>
                                      <p:to x="200000" y="450000"/>
                                    </p:animScale>
                                    <p:animScale>
                                      <p:cBhvr>
                                        <p:cTn id="9" dur="1230" accel="100000" fill="hold">
                                          <p:stCondLst>
                                            <p:cond delay="770"/>
                                          </p:stCondLst>
                                        </p:cTn>
                                        <p:tgtEl>
                                          <p:spTgt spid="145411">
                                            <p:txEl>
                                              <p:pRg st="0" end="0"/>
                                            </p:txEl>
                                          </p:spTgt>
                                        </p:tgtEl>
                                      </p:cBhvr>
                                      <p:from x="200000" y="450000"/>
                                      <p:to x="100000" y="100000"/>
                                    </p:animScale>
                                    <p:set>
                                      <p:cBhvr>
                                        <p:cTn id="10" dur="770" fill="hold"/>
                                        <p:tgtEl>
                                          <p:spTgt spid="145411">
                                            <p:txEl>
                                              <p:pRg st="0" end="0"/>
                                            </p:txEl>
                                          </p:spTgt>
                                        </p:tgtEl>
                                        <p:attrNameLst>
                                          <p:attrName>ppt_x</p:attrName>
                                        </p:attrNameLst>
                                      </p:cBhvr>
                                      <p:to>
                                        <p:strVal val="(0.5)"/>
                                      </p:to>
                                    </p:set>
                                    <p:anim from="(0.5)" to="(#ppt_x)" calcmode="lin" valueType="num">
                                      <p:cBhvr>
                                        <p:cTn id="11" dur="1230" accel="100000" fill="hold">
                                          <p:stCondLst>
                                            <p:cond delay="770"/>
                                          </p:stCondLst>
                                        </p:cTn>
                                        <p:tgtEl>
                                          <p:spTgt spid="145411">
                                            <p:txEl>
                                              <p:pRg st="0" end="0"/>
                                            </p:txEl>
                                          </p:spTgt>
                                        </p:tgtEl>
                                        <p:attrNameLst>
                                          <p:attrName>ppt_x</p:attrName>
                                        </p:attrNameLst>
                                      </p:cBhvr>
                                    </p:anim>
                                    <p:set>
                                      <p:cBhvr>
                                        <p:cTn id="12" dur="770" fill="hold"/>
                                        <p:tgtEl>
                                          <p:spTgt spid="145411">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45411">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8E2154E0-8F1C-4414-939B-DCF295AEB920}" type="slidenum">
              <a:rPr lang="zh-CN" altLang="en-AU"/>
              <a:pPr/>
              <a:t>72</a:t>
            </a:fld>
            <a:endParaRPr lang="en-AU" altLang="zh-CN"/>
          </a:p>
        </p:txBody>
      </p:sp>
      <p:sp>
        <p:nvSpPr>
          <p:cNvPr id="115715" name="Rectangle 3"/>
          <p:cNvSpPr>
            <a:spLocks noGrp="1" noChangeArrowheads="1"/>
          </p:cNvSpPr>
          <p:nvPr>
            <p:ph type="body" idx="1"/>
          </p:nvPr>
        </p:nvSpPr>
        <p:spPr>
          <a:xfrm>
            <a:off x="457200" y="332656"/>
            <a:ext cx="8362950" cy="5976938"/>
          </a:xfrm>
        </p:spPr>
        <p:txBody>
          <a:bodyPr/>
          <a:lstStyle/>
          <a:p>
            <a:pPr>
              <a:buFontTx/>
              <a:buNone/>
            </a:pPr>
            <a:r>
              <a:rPr lang="en-US" altLang="zh-CN" sz="4400" dirty="0">
                <a:ea typeface="宋体" charset="-122"/>
              </a:rPr>
              <a:t>1.</a:t>
            </a:r>
            <a:r>
              <a:rPr lang="zh-CN" altLang="en-US" sz="4400" dirty="0">
                <a:ea typeface="宋体" charset="-122"/>
              </a:rPr>
              <a:t>概念</a:t>
            </a:r>
            <a:r>
              <a:rPr lang="en-US" altLang="zh-CN" sz="4400" dirty="0">
                <a:ea typeface="宋体" charset="-122"/>
              </a:rPr>
              <a:t>:</a:t>
            </a:r>
          </a:p>
          <a:p>
            <a:pPr>
              <a:lnSpc>
                <a:spcPct val="110000"/>
              </a:lnSpc>
              <a:buFontTx/>
              <a:buNone/>
            </a:pPr>
            <a:r>
              <a:rPr lang="zh-CN" altLang="en-US" sz="4400" dirty="0">
                <a:ea typeface="宋体" charset="-122"/>
              </a:rPr>
              <a:t>	</a:t>
            </a:r>
            <a:r>
              <a:rPr lang="zh-CN" altLang="en-US" sz="2800" dirty="0">
                <a:ea typeface="宋体" charset="-122"/>
              </a:rPr>
              <a:t>电声器件通常是指能将音频电信号转换成声音信号或者能将声音信号转换成音频信号的器件</a:t>
            </a:r>
            <a:r>
              <a:rPr lang="en-US" altLang="zh-CN" sz="2800" dirty="0">
                <a:ea typeface="宋体" charset="-122"/>
              </a:rPr>
              <a:t>.</a:t>
            </a:r>
          </a:p>
          <a:p>
            <a:pPr>
              <a:lnSpc>
                <a:spcPct val="110000"/>
              </a:lnSpc>
              <a:buFontTx/>
              <a:buNone/>
            </a:pPr>
            <a:endParaRPr lang="en-US" altLang="zh-CN" sz="2800" dirty="0">
              <a:ea typeface="宋体" charset="-122"/>
            </a:endParaRPr>
          </a:p>
          <a:p>
            <a:pPr>
              <a:lnSpc>
                <a:spcPct val="110000"/>
              </a:lnSpc>
              <a:buFontTx/>
              <a:buNone/>
            </a:pPr>
            <a:r>
              <a:rPr lang="en-US" altLang="zh-CN" sz="2800" dirty="0">
                <a:ea typeface="宋体" charset="-122"/>
              </a:rPr>
              <a:t>	</a:t>
            </a:r>
            <a:r>
              <a:rPr lang="zh-CN" altLang="en-US" sz="2800" dirty="0">
                <a:ea typeface="宋体" charset="-122"/>
              </a:rPr>
              <a:t>扬声器</a:t>
            </a:r>
            <a:r>
              <a:rPr lang="en-US" altLang="zh-CN" sz="2800" dirty="0">
                <a:ea typeface="宋体" charset="-122"/>
              </a:rPr>
              <a:t>:</a:t>
            </a:r>
            <a:r>
              <a:rPr lang="zh-CN" altLang="en-US" sz="2800" dirty="0">
                <a:ea typeface="宋体" charset="-122"/>
              </a:rPr>
              <a:t>把音频信号转变为声音信号的电声器件</a:t>
            </a:r>
            <a:r>
              <a:rPr lang="en-US" altLang="zh-CN" sz="2800" dirty="0">
                <a:ea typeface="宋体" charset="-122"/>
              </a:rPr>
              <a:t>;</a:t>
            </a:r>
          </a:p>
          <a:p>
            <a:pPr>
              <a:lnSpc>
                <a:spcPct val="110000"/>
              </a:lnSpc>
              <a:buFontTx/>
              <a:buNone/>
            </a:pPr>
            <a:endParaRPr lang="en-US" altLang="zh-CN" sz="2800" dirty="0">
              <a:ea typeface="宋体" charset="-122"/>
            </a:endParaRPr>
          </a:p>
          <a:p>
            <a:pPr>
              <a:lnSpc>
                <a:spcPct val="110000"/>
              </a:lnSpc>
              <a:buFontTx/>
              <a:buNone/>
            </a:pPr>
            <a:r>
              <a:rPr lang="en-US" altLang="zh-CN" sz="2800" dirty="0">
                <a:ea typeface="宋体" charset="-122"/>
              </a:rPr>
              <a:t>	</a:t>
            </a:r>
            <a:r>
              <a:rPr lang="zh-CN" altLang="en-US" sz="2800" dirty="0">
                <a:ea typeface="宋体" charset="-122"/>
              </a:rPr>
              <a:t>传声器</a:t>
            </a:r>
            <a:r>
              <a:rPr lang="en-US" altLang="zh-CN" sz="2800" dirty="0">
                <a:ea typeface="宋体" charset="-122"/>
              </a:rPr>
              <a:t>:</a:t>
            </a:r>
            <a:r>
              <a:rPr lang="zh-CN" altLang="en-US" sz="2800" dirty="0">
                <a:ea typeface="宋体" charset="-122"/>
              </a:rPr>
              <a:t>把声音信号转变为音频电信号的电声器件</a:t>
            </a:r>
            <a:r>
              <a:rPr lang="en-US" altLang="zh-CN" sz="2800" dirty="0">
                <a:ea typeface="宋体" charset="-122"/>
              </a:rPr>
              <a:t>;</a:t>
            </a:r>
          </a:p>
          <a:p>
            <a:pPr>
              <a:lnSpc>
                <a:spcPct val="110000"/>
              </a:lnSpc>
              <a:buFontTx/>
              <a:buNone/>
            </a:pPr>
            <a:r>
              <a:rPr lang="en-US" altLang="zh-CN" sz="2800" dirty="0">
                <a:ea typeface="宋体" charset="-122"/>
              </a:rPr>
              <a:t>	</a:t>
            </a:r>
          </a:p>
          <a:p>
            <a:pPr>
              <a:lnSpc>
                <a:spcPct val="110000"/>
              </a:lnSpc>
              <a:buFontTx/>
              <a:buNone/>
            </a:pPr>
            <a:r>
              <a:rPr lang="en-US" altLang="zh-CN" sz="2800" dirty="0">
                <a:ea typeface="宋体" charset="-122"/>
              </a:rPr>
              <a:t>	</a:t>
            </a:r>
            <a:r>
              <a:rPr lang="zh-CN" altLang="en-US" sz="2800" dirty="0">
                <a:ea typeface="宋体" charset="-122"/>
              </a:rPr>
              <a:t>拾音器、耳机和蜂鸣器等也属于电声器件</a:t>
            </a:r>
            <a:r>
              <a:rPr lang="en-US" altLang="zh-CN" sz="2800" dirty="0">
                <a:ea typeface="宋体" charset="-122"/>
              </a:rPr>
              <a:t>.</a:t>
            </a:r>
            <a:endParaRPr lang="en-AU" altLang="zh-CN" sz="2800" dirty="0">
              <a:ea typeface="宋体" charset="-122"/>
            </a:endParaRPr>
          </a:p>
        </p:txBody>
      </p:sp>
    </p:spTree>
    <p:extLst>
      <p:ext uri="{BB962C8B-B14F-4D97-AF65-F5344CB8AC3E}">
        <p14:creationId xmlns:p14="http://schemas.microsoft.com/office/powerpoint/2010/main" val="3926614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animEffect transition="in" filter="wheel(4)">
                                      <p:cBhvr>
                                        <p:cTn id="7" dur="2000"/>
                                        <p:tgtEl>
                                          <p:spTgt spid="1157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115715">
                                            <p:txEl>
                                              <p:pRg st="3" end="3"/>
                                            </p:txEl>
                                          </p:spTgt>
                                        </p:tgtEl>
                                        <p:attrNameLst>
                                          <p:attrName>style.visibility</p:attrName>
                                        </p:attrNameLst>
                                      </p:cBhvr>
                                      <p:to>
                                        <p:strVal val="visible"/>
                                      </p:to>
                                    </p:set>
                                    <p:anim calcmode="lin" valueType="num">
                                      <p:cBhvr>
                                        <p:cTn id="12" dur="500" fill="hold"/>
                                        <p:tgtEl>
                                          <p:spTgt spid="115715">
                                            <p:txEl>
                                              <p:pRg st="3" end="3"/>
                                            </p:txEl>
                                          </p:spTgt>
                                        </p:tgtEl>
                                        <p:attrNameLst>
                                          <p:attrName>ppt_w</p:attrName>
                                        </p:attrNameLst>
                                      </p:cBhvr>
                                      <p:tavLst>
                                        <p:tav tm="0">
                                          <p:val>
                                            <p:strVal val="#ppt_w*0.05"/>
                                          </p:val>
                                        </p:tav>
                                        <p:tav tm="100000">
                                          <p:val>
                                            <p:strVal val="#ppt_w"/>
                                          </p:val>
                                        </p:tav>
                                      </p:tavLst>
                                    </p:anim>
                                    <p:anim calcmode="lin" valueType="num">
                                      <p:cBhvr>
                                        <p:cTn id="13" dur="500" fill="hold"/>
                                        <p:tgtEl>
                                          <p:spTgt spid="115715">
                                            <p:txEl>
                                              <p:pRg st="3" end="3"/>
                                            </p:txEl>
                                          </p:spTgt>
                                        </p:tgtEl>
                                        <p:attrNameLst>
                                          <p:attrName>ppt_h</p:attrName>
                                        </p:attrNameLst>
                                      </p:cBhvr>
                                      <p:tavLst>
                                        <p:tav tm="0">
                                          <p:val>
                                            <p:strVal val="#ppt_h"/>
                                          </p:val>
                                        </p:tav>
                                        <p:tav tm="100000">
                                          <p:val>
                                            <p:strVal val="#ppt_h"/>
                                          </p:val>
                                        </p:tav>
                                      </p:tavLst>
                                    </p:anim>
                                    <p:anim calcmode="lin" valueType="num">
                                      <p:cBhvr>
                                        <p:cTn id="14" dur="500" fill="hold"/>
                                        <p:tgtEl>
                                          <p:spTgt spid="115715">
                                            <p:txEl>
                                              <p:pRg st="3" end="3"/>
                                            </p:txEl>
                                          </p:spTgt>
                                        </p:tgtEl>
                                        <p:attrNameLst>
                                          <p:attrName>ppt_x</p:attrName>
                                        </p:attrNameLst>
                                      </p:cBhvr>
                                      <p:tavLst>
                                        <p:tav tm="0">
                                          <p:val>
                                            <p:strVal val="#ppt_x-.2"/>
                                          </p:val>
                                        </p:tav>
                                        <p:tav tm="100000">
                                          <p:val>
                                            <p:strVal val="#ppt_x"/>
                                          </p:val>
                                        </p:tav>
                                      </p:tavLst>
                                    </p:anim>
                                    <p:anim calcmode="lin" valueType="num">
                                      <p:cBhvr>
                                        <p:cTn id="15" dur="500" fill="hold"/>
                                        <p:tgtEl>
                                          <p:spTgt spid="115715">
                                            <p:txEl>
                                              <p:pRg st="3" end="3"/>
                                            </p:txEl>
                                          </p:spTgt>
                                        </p:tgtEl>
                                        <p:attrNameLst>
                                          <p:attrName>ppt_y</p:attrName>
                                        </p:attrNameLst>
                                      </p:cBhvr>
                                      <p:tavLst>
                                        <p:tav tm="0">
                                          <p:val>
                                            <p:strVal val="#ppt_y"/>
                                          </p:val>
                                        </p:tav>
                                        <p:tav tm="100000">
                                          <p:val>
                                            <p:strVal val="#ppt_y"/>
                                          </p:val>
                                        </p:tav>
                                      </p:tavLst>
                                    </p:anim>
                                    <p:animEffect transition="in" filter="fade">
                                      <p:cBhvr>
                                        <p:cTn id="16" dur="500"/>
                                        <p:tgtEl>
                                          <p:spTgt spid="11571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4" presetClass="entr" presetSubtype="0" accel="100000" fill="hold" nodeType="clickEffect">
                                  <p:stCondLst>
                                    <p:cond delay="0"/>
                                  </p:stCondLst>
                                  <p:childTnLst>
                                    <p:set>
                                      <p:cBhvr>
                                        <p:cTn id="20" dur="1" fill="hold">
                                          <p:stCondLst>
                                            <p:cond delay="0"/>
                                          </p:stCondLst>
                                        </p:cTn>
                                        <p:tgtEl>
                                          <p:spTgt spid="115715">
                                            <p:txEl>
                                              <p:pRg st="5" end="5"/>
                                            </p:txEl>
                                          </p:spTgt>
                                        </p:tgtEl>
                                        <p:attrNameLst>
                                          <p:attrName>style.visibility</p:attrName>
                                        </p:attrNameLst>
                                      </p:cBhvr>
                                      <p:to>
                                        <p:strVal val="visible"/>
                                      </p:to>
                                    </p:set>
                                    <p:anim calcmode="lin" valueType="num">
                                      <p:cBhvr>
                                        <p:cTn id="21" dur="500" fill="hold"/>
                                        <p:tgtEl>
                                          <p:spTgt spid="115715">
                                            <p:txEl>
                                              <p:pRg st="5" end="5"/>
                                            </p:txEl>
                                          </p:spTgt>
                                        </p:tgtEl>
                                        <p:attrNameLst>
                                          <p:attrName>ppt_w</p:attrName>
                                        </p:attrNameLst>
                                      </p:cBhvr>
                                      <p:tavLst>
                                        <p:tav tm="0">
                                          <p:val>
                                            <p:strVal val="#ppt_w*0.05"/>
                                          </p:val>
                                        </p:tav>
                                        <p:tav tm="100000">
                                          <p:val>
                                            <p:strVal val="#ppt_w"/>
                                          </p:val>
                                        </p:tav>
                                      </p:tavLst>
                                    </p:anim>
                                    <p:anim calcmode="lin" valueType="num">
                                      <p:cBhvr>
                                        <p:cTn id="22" dur="500" fill="hold"/>
                                        <p:tgtEl>
                                          <p:spTgt spid="115715">
                                            <p:txEl>
                                              <p:pRg st="5" end="5"/>
                                            </p:txEl>
                                          </p:spTgt>
                                        </p:tgtEl>
                                        <p:attrNameLst>
                                          <p:attrName>ppt_h</p:attrName>
                                        </p:attrNameLst>
                                      </p:cBhvr>
                                      <p:tavLst>
                                        <p:tav tm="0">
                                          <p:val>
                                            <p:strVal val="#ppt_h"/>
                                          </p:val>
                                        </p:tav>
                                        <p:tav tm="100000">
                                          <p:val>
                                            <p:strVal val="#ppt_h"/>
                                          </p:val>
                                        </p:tav>
                                      </p:tavLst>
                                    </p:anim>
                                    <p:anim calcmode="lin" valueType="num">
                                      <p:cBhvr>
                                        <p:cTn id="23" dur="500" fill="hold"/>
                                        <p:tgtEl>
                                          <p:spTgt spid="115715">
                                            <p:txEl>
                                              <p:pRg st="5" end="5"/>
                                            </p:txEl>
                                          </p:spTgt>
                                        </p:tgtEl>
                                        <p:attrNameLst>
                                          <p:attrName>ppt_x</p:attrName>
                                        </p:attrNameLst>
                                      </p:cBhvr>
                                      <p:tavLst>
                                        <p:tav tm="0">
                                          <p:val>
                                            <p:strVal val="#ppt_x-.2"/>
                                          </p:val>
                                        </p:tav>
                                        <p:tav tm="100000">
                                          <p:val>
                                            <p:strVal val="#ppt_x"/>
                                          </p:val>
                                        </p:tav>
                                      </p:tavLst>
                                    </p:anim>
                                    <p:anim calcmode="lin" valueType="num">
                                      <p:cBhvr>
                                        <p:cTn id="24" dur="500" fill="hold"/>
                                        <p:tgtEl>
                                          <p:spTgt spid="115715">
                                            <p:txEl>
                                              <p:pRg st="5" end="5"/>
                                            </p:txEl>
                                          </p:spTgt>
                                        </p:tgtEl>
                                        <p:attrNameLst>
                                          <p:attrName>ppt_y</p:attrName>
                                        </p:attrNameLst>
                                      </p:cBhvr>
                                      <p:tavLst>
                                        <p:tav tm="0">
                                          <p:val>
                                            <p:strVal val="#ppt_y"/>
                                          </p:val>
                                        </p:tav>
                                        <p:tav tm="100000">
                                          <p:val>
                                            <p:strVal val="#ppt_y"/>
                                          </p:val>
                                        </p:tav>
                                      </p:tavLst>
                                    </p:anim>
                                    <p:animEffect transition="in" filter="fade">
                                      <p:cBhvr>
                                        <p:cTn id="25" dur="500"/>
                                        <p:tgtEl>
                                          <p:spTgt spid="115715">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7" presetClass="entr" presetSubtype="0" fill="hold" nodeType="clickEffect">
                                  <p:stCondLst>
                                    <p:cond delay="0"/>
                                  </p:stCondLst>
                                  <p:childTnLst>
                                    <p:set>
                                      <p:cBhvr>
                                        <p:cTn id="29" dur="1" fill="hold">
                                          <p:stCondLst>
                                            <p:cond delay="0"/>
                                          </p:stCondLst>
                                        </p:cTn>
                                        <p:tgtEl>
                                          <p:spTgt spid="115715">
                                            <p:txEl>
                                              <p:pRg st="7" end="7"/>
                                            </p:txEl>
                                          </p:spTgt>
                                        </p:tgtEl>
                                        <p:attrNameLst>
                                          <p:attrName>style.visibility</p:attrName>
                                        </p:attrNameLst>
                                      </p:cBhvr>
                                      <p:to>
                                        <p:strVal val="visible"/>
                                      </p:to>
                                    </p:set>
                                    <p:animEffect transition="in" filter="fade">
                                      <p:cBhvr>
                                        <p:cTn id="30" dur="1000"/>
                                        <p:tgtEl>
                                          <p:spTgt spid="115715">
                                            <p:txEl>
                                              <p:pRg st="7" end="7"/>
                                            </p:txEl>
                                          </p:spTgt>
                                        </p:tgtEl>
                                      </p:cBhvr>
                                    </p:animEffect>
                                    <p:anim calcmode="lin" valueType="num">
                                      <p:cBhvr>
                                        <p:cTn id="31" dur="1000" fill="hold"/>
                                        <p:tgtEl>
                                          <p:spTgt spid="115715">
                                            <p:txEl>
                                              <p:pRg st="7" end="7"/>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115715">
                                            <p:txEl>
                                              <p:pRg st="7" end="7"/>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5715">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F9E88024-CFF4-4509-9A2A-9B463FAC3B12}" type="slidenum">
              <a:rPr lang="zh-CN" altLang="en-AU"/>
              <a:pPr/>
              <a:t>73</a:t>
            </a:fld>
            <a:endParaRPr lang="en-AU" altLang="zh-CN"/>
          </a:p>
        </p:txBody>
      </p:sp>
      <p:sp>
        <p:nvSpPr>
          <p:cNvPr id="116738" name="Rectangle 2"/>
          <p:cNvSpPr>
            <a:spLocks noGrp="1" noChangeArrowheads="1"/>
          </p:cNvSpPr>
          <p:nvPr>
            <p:ph type="title"/>
          </p:nvPr>
        </p:nvSpPr>
        <p:spPr>
          <a:xfrm>
            <a:off x="457200" y="188913"/>
            <a:ext cx="8229600" cy="936625"/>
          </a:xfrm>
        </p:spPr>
        <p:txBody>
          <a:bodyPr/>
          <a:lstStyle/>
          <a:p>
            <a:pPr algn="l"/>
            <a:r>
              <a:rPr lang="zh-CN" altLang="en-US" dirty="0">
                <a:ea typeface="宋体" charset="-122"/>
              </a:rPr>
              <a:t>扬声器</a:t>
            </a:r>
            <a:r>
              <a:rPr lang="en-US" altLang="zh-CN" dirty="0">
                <a:ea typeface="宋体" charset="-122"/>
              </a:rPr>
              <a:t>:</a:t>
            </a:r>
            <a:endParaRPr lang="en-AU" altLang="zh-CN" dirty="0">
              <a:ea typeface="宋体" charset="-122"/>
            </a:endParaRPr>
          </a:p>
        </p:txBody>
      </p:sp>
      <p:sp>
        <p:nvSpPr>
          <p:cNvPr id="116739" name="Rectangle 3"/>
          <p:cNvSpPr>
            <a:spLocks noGrp="1" noChangeArrowheads="1"/>
          </p:cNvSpPr>
          <p:nvPr>
            <p:ph type="body" idx="1"/>
          </p:nvPr>
        </p:nvSpPr>
        <p:spPr>
          <a:xfrm>
            <a:off x="323850" y="1052513"/>
            <a:ext cx="8496300" cy="5470525"/>
          </a:xfrm>
        </p:spPr>
        <p:txBody>
          <a:bodyPr/>
          <a:lstStyle/>
          <a:p>
            <a:pPr>
              <a:buFontTx/>
              <a:buNone/>
            </a:pPr>
            <a:r>
              <a:rPr lang="en-US" altLang="zh-CN" sz="2800">
                <a:ea typeface="宋体" charset="-122"/>
              </a:rPr>
              <a:t>1.</a:t>
            </a:r>
            <a:r>
              <a:rPr lang="zh-CN" altLang="en-US" sz="2800">
                <a:ea typeface="宋体" charset="-122"/>
              </a:rPr>
              <a:t>分类</a:t>
            </a:r>
            <a:r>
              <a:rPr lang="en-US" altLang="zh-CN" sz="2800">
                <a:ea typeface="宋体" charset="-122"/>
              </a:rPr>
              <a:t>:</a:t>
            </a:r>
          </a:p>
          <a:p>
            <a:pPr>
              <a:buFontTx/>
              <a:buNone/>
            </a:pPr>
            <a:r>
              <a:rPr lang="zh-CN" altLang="en-US" sz="2800">
                <a:ea typeface="宋体" charset="-122"/>
              </a:rPr>
              <a:t>按工作频率分</a:t>
            </a:r>
            <a:r>
              <a:rPr lang="en-US" altLang="zh-CN" sz="2800">
                <a:ea typeface="宋体" charset="-122"/>
              </a:rPr>
              <a:t>: </a:t>
            </a:r>
          </a:p>
          <a:p>
            <a:pPr>
              <a:buFontTx/>
              <a:buNone/>
            </a:pPr>
            <a:r>
              <a:rPr lang="zh-CN" altLang="en-US" sz="2800">
                <a:ea typeface="宋体" charset="-122"/>
              </a:rPr>
              <a:t>			低音</a:t>
            </a:r>
            <a:r>
              <a:rPr lang="en-US" altLang="zh-CN" sz="2800">
                <a:ea typeface="宋体" charset="-122"/>
              </a:rPr>
              <a:t>,</a:t>
            </a:r>
            <a:r>
              <a:rPr lang="zh-CN" altLang="en-US" sz="2800">
                <a:ea typeface="宋体" charset="-122"/>
              </a:rPr>
              <a:t>高音</a:t>
            </a:r>
            <a:r>
              <a:rPr lang="en-US" altLang="zh-CN" sz="2800">
                <a:ea typeface="宋体" charset="-122"/>
              </a:rPr>
              <a:t>,</a:t>
            </a:r>
            <a:r>
              <a:rPr lang="zh-CN" altLang="en-US" sz="2800">
                <a:ea typeface="宋体" charset="-122"/>
              </a:rPr>
              <a:t>中音</a:t>
            </a:r>
            <a:r>
              <a:rPr lang="en-US" altLang="zh-CN" sz="2800">
                <a:ea typeface="宋体" charset="-122"/>
              </a:rPr>
              <a:t>,</a:t>
            </a:r>
            <a:r>
              <a:rPr lang="zh-CN" altLang="en-US" sz="2800">
                <a:ea typeface="宋体" charset="-122"/>
              </a:rPr>
              <a:t>全频带扬声器</a:t>
            </a:r>
            <a:r>
              <a:rPr lang="en-US" altLang="zh-CN" sz="2800">
                <a:ea typeface="宋体" charset="-122"/>
              </a:rPr>
              <a:t>;</a:t>
            </a:r>
          </a:p>
          <a:p>
            <a:pPr>
              <a:buFontTx/>
              <a:buNone/>
            </a:pPr>
            <a:r>
              <a:rPr lang="zh-CN" altLang="en-US" sz="2800">
                <a:ea typeface="宋体" charset="-122"/>
              </a:rPr>
              <a:t>按驱动方式或能量转换方式分</a:t>
            </a:r>
            <a:r>
              <a:rPr lang="en-US" altLang="zh-CN" sz="2800">
                <a:ea typeface="宋体" charset="-122"/>
              </a:rPr>
              <a:t>: </a:t>
            </a:r>
          </a:p>
          <a:p>
            <a:pPr>
              <a:buFontTx/>
              <a:buNone/>
            </a:pPr>
            <a:r>
              <a:rPr lang="zh-CN" altLang="en-US" sz="2800">
                <a:ea typeface="宋体" charset="-122"/>
              </a:rPr>
              <a:t>			电动式</a:t>
            </a:r>
            <a:r>
              <a:rPr lang="en-US" altLang="zh-CN" sz="2800">
                <a:ea typeface="宋体" charset="-122"/>
              </a:rPr>
              <a:t>,</a:t>
            </a:r>
            <a:r>
              <a:rPr lang="zh-CN" altLang="en-US" sz="2800">
                <a:ea typeface="宋体" charset="-122"/>
              </a:rPr>
              <a:t>电磁式</a:t>
            </a:r>
            <a:r>
              <a:rPr lang="en-US" altLang="zh-CN" sz="2800">
                <a:ea typeface="宋体" charset="-122"/>
              </a:rPr>
              <a:t>,</a:t>
            </a:r>
            <a:r>
              <a:rPr lang="zh-CN" altLang="en-US" sz="2800">
                <a:ea typeface="宋体" charset="-122"/>
              </a:rPr>
              <a:t>压电式</a:t>
            </a:r>
            <a:r>
              <a:rPr lang="en-US" altLang="zh-CN" sz="2800">
                <a:ea typeface="宋体" charset="-122"/>
              </a:rPr>
              <a:t>,</a:t>
            </a:r>
            <a:r>
              <a:rPr lang="zh-CN" altLang="en-US" sz="2800">
                <a:ea typeface="宋体" charset="-122"/>
              </a:rPr>
              <a:t>电容式</a:t>
            </a:r>
            <a:r>
              <a:rPr lang="en-US" altLang="zh-CN" sz="2800">
                <a:ea typeface="宋体" charset="-122"/>
              </a:rPr>
              <a:t>,</a:t>
            </a:r>
            <a:r>
              <a:rPr lang="zh-CN" altLang="en-US" sz="2800">
                <a:ea typeface="宋体" charset="-122"/>
              </a:rPr>
              <a:t>数字式</a:t>
            </a:r>
            <a:r>
              <a:rPr lang="en-US" altLang="zh-CN" sz="2800">
                <a:ea typeface="宋体" charset="-122"/>
              </a:rPr>
              <a:t>,</a:t>
            </a:r>
            <a:r>
              <a:rPr lang="zh-CN" altLang="en-US" sz="2800">
                <a:ea typeface="宋体" charset="-122"/>
              </a:rPr>
              <a:t>晶			体式等扬声器</a:t>
            </a:r>
            <a:r>
              <a:rPr lang="en-US" altLang="zh-CN" sz="2800">
                <a:ea typeface="宋体" charset="-122"/>
              </a:rPr>
              <a:t>;</a:t>
            </a:r>
          </a:p>
          <a:p>
            <a:pPr>
              <a:buFontTx/>
              <a:buNone/>
            </a:pPr>
            <a:r>
              <a:rPr lang="zh-CN" altLang="en-US" sz="2800">
                <a:ea typeface="宋体" charset="-122"/>
              </a:rPr>
              <a:t>按扬声器音膜分</a:t>
            </a:r>
            <a:r>
              <a:rPr lang="en-US" altLang="zh-CN" sz="2800">
                <a:ea typeface="宋体" charset="-122"/>
              </a:rPr>
              <a:t>: </a:t>
            </a:r>
          </a:p>
          <a:p>
            <a:pPr>
              <a:buFontTx/>
              <a:buNone/>
            </a:pPr>
            <a:r>
              <a:rPr lang="zh-CN" altLang="en-US" sz="2800">
                <a:ea typeface="宋体" charset="-122"/>
              </a:rPr>
              <a:t>			纸盆扬声器</a:t>
            </a:r>
            <a:r>
              <a:rPr lang="en-US" altLang="zh-CN" sz="2800">
                <a:ea typeface="宋体" charset="-122"/>
              </a:rPr>
              <a:t>,</a:t>
            </a:r>
            <a:r>
              <a:rPr lang="zh-CN" altLang="en-US" sz="2800">
                <a:ea typeface="宋体" charset="-122"/>
              </a:rPr>
              <a:t>非纸盆扬声器</a:t>
            </a:r>
            <a:r>
              <a:rPr lang="en-US" altLang="zh-CN" sz="2800">
                <a:ea typeface="宋体" charset="-122"/>
              </a:rPr>
              <a:t>,</a:t>
            </a:r>
            <a:r>
              <a:rPr lang="zh-CN" altLang="en-US" sz="2800">
                <a:ea typeface="宋体" charset="-122"/>
              </a:rPr>
              <a:t>带橡皮边的</a:t>
            </a:r>
            <a:r>
              <a:rPr lang="en-US" altLang="zh-CN" sz="2800">
                <a:ea typeface="宋体" charset="-122"/>
              </a:rPr>
              <a:t>,</a:t>
            </a:r>
            <a:r>
              <a:rPr lang="zh-CN" altLang="en-US" sz="2800">
                <a:ea typeface="宋体" charset="-122"/>
              </a:rPr>
              <a:t>带			泡沫边的等扬声器</a:t>
            </a:r>
            <a:r>
              <a:rPr lang="en-US" altLang="zh-CN" sz="2800">
                <a:ea typeface="宋体" charset="-122"/>
              </a:rPr>
              <a:t>;</a:t>
            </a:r>
          </a:p>
          <a:p>
            <a:pPr>
              <a:buFontTx/>
              <a:buNone/>
            </a:pPr>
            <a:r>
              <a:rPr lang="zh-CN" altLang="en-US" sz="2800">
                <a:ea typeface="宋体" charset="-122"/>
              </a:rPr>
              <a:t>按声波的辐射方式分</a:t>
            </a:r>
            <a:r>
              <a:rPr lang="en-US" altLang="zh-CN" sz="2800">
                <a:ea typeface="宋体" charset="-122"/>
              </a:rPr>
              <a:t>:</a:t>
            </a:r>
          </a:p>
          <a:p>
            <a:pPr>
              <a:buFontTx/>
              <a:buNone/>
            </a:pPr>
            <a:r>
              <a:rPr lang="zh-CN" altLang="en-US" sz="2800">
                <a:ea typeface="宋体" charset="-122"/>
              </a:rPr>
              <a:t>			直射式和反射式</a:t>
            </a:r>
            <a:r>
              <a:rPr lang="en-US" altLang="zh-CN" sz="2400">
                <a:ea typeface="宋体" charset="-122"/>
              </a:rPr>
              <a:t>.</a:t>
            </a:r>
          </a:p>
          <a:p>
            <a:pPr>
              <a:buFontTx/>
              <a:buNone/>
            </a:pPr>
            <a:endParaRPr lang="en-AU" altLang="zh-CN" sz="2400">
              <a:ea typeface="宋体" charset="-122"/>
            </a:endParaRPr>
          </a:p>
        </p:txBody>
      </p:sp>
    </p:spTree>
    <p:extLst>
      <p:ext uri="{BB962C8B-B14F-4D97-AF65-F5344CB8AC3E}">
        <p14:creationId xmlns:p14="http://schemas.microsoft.com/office/powerpoint/2010/main" val="3073186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wipe(down)">
                                      <p:cBhvr>
                                        <p:cTn id="7" dur="580">
                                          <p:stCondLst>
                                            <p:cond delay="0"/>
                                          </p:stCondLst>
                                        </p:cTn>
                                        <p:tgtEl>
                                          <p:spTgt spid="116739">
                                            <p:txEl>
                                              <p:pRg st="0" end="0"/>
                                            </p:txEl>
                                          </p:spTgt>
                                        </p:tgtEl>
                                      </p:cBhvr>
                                    </p:animEffect>
                                    <p:anim calcmode="lin" valueType="num">
                                      <p:cBhvr>
                                        <p:cTn id="8" dur="1822" tmFilter="0,0; 0.14,0.36; 0.43,0.73; 0.71,0.91; 1.0,1.0">
                                          <p:stCondLst>
                                            <p:cond delay="0"/>
                                          </p:stCondLst>
                                        </p:cTn>
                                        <p:tgtEl>
                                          <p:spTgt spid="11673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673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673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673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673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16739">
                                            <p:txEl>
                                              <p:pRg st="0" end="0"/>
                                            </p:txEl>
                                          </p:spTgt>
                                        </p:tgtEl>
                                      </p:cBhvr>
                                      <p:to x="100000" y="60000"/>
                                    </p:animScale>
                                    <p:animScale>
                                      <p:cBhvr>
                                        <p:cTn id="14" dur="166" decel="50000">
                                          <p:stCondLst>
                                            <p:cond delay="676"/>
                                          </p:stCondLst>
                                        </p:cTn>
                                        <p:tgtEl>
                                          <p:spTgt spid="116739">
                                            <p:txEl>
                                              <p:pRg st="0" end="0"/>
                                            </p:txEl>
                                          </p:spTgt>
                                        </p:tgtEl>
                                      </p:cBhvr>
                                      <p:to x="100000" y="100000"/>
                                    </p:animScale>
                                    <p:animScale>
                                      <p:cBhvr>
                                        <p:cTn id="15" dur="26">
                                          <p:stCondLst>
                                            <p:cond delay="1312"/>
                                          </p:stCondLst>
                                        </p:cTn>
                                        <p:tgtEl>
                                          <p:spTgt spid="116739">
                                            <p:txEl>
                                              <p:pRg st="0" end="0"/>
                                            </p:txEl>
                                          </p:spTgt>
                                        </p:tgtEl>
                                      </p:cBhvr>
                                      <p:to x="100000" y="80000"/>
                                    </p:animScale>
                                    <p:animScale>
                                      <p:cBhvr>
                                        <p:cTn id="16" dur="166" decel="50000">
                                          <p:stCondLst>
                                            <p:cond delay="1338"/>
                                          </p:stCondLst>
                                        </p:cTn>
                                        <p:tgtEl>
                                          <p:spTgt spid="116739">
                                            <p:txEl>
                                              <p:pRg st="0" end="0"/>
                                            </p:txEl>
                                          </p:spTgt>
                                        </p:tgtEl>
                                      </p:cBhvr>
                                      <p:to x="100000" y="100000"/>
                                    </p:animScale>
                                    <p:animScale>
                                      <p:cBhvr>
                                        <p:cTn id="17" dur="26">
                                          <p:stCondLst>
                                            <p:cond delay="1642"/>
                                          </p:stCondLst>
                                        </p:cTn>
                                        <p:tgtEl>
                                          <p:spTgt spid="116739">
                                            <p:txEl>
                                              <p:pRg st="0" end="0"/>
                                            </p:txEl>
                                          </p:spTgt>
                                        </p:tgtEl>
                                      </p:cBhvr>
                                      <p:to x="100000" y="90000"/>
                                    </p:animScale>
                                    <p:animScale>
                                      <p:cBhvr>
                                        <p:cTn id="18" dur="166" decel="50000">
                                          <p:stCondLst>
                                            <p:cond delay="1668"/>
                                          </p:stCondLst>
                                        </p:cTn>
                                        <p:tgtEl>
                                          <p:spTgt spid="116739">
                                            <p:txEl>
                                              <p:pRg st="0" end="0"/>
                                            </p:txEl>
                                          </p:spTgt>
                                        </p:tgtEl>
                                      </p:cBhvr>
                                      <p:to x="100000" y="100000"/>
                                    </p:animScale>
                                    <p:animScale>
                                      <p:cBhvr>
                                        <p:cTn id="19" dur="26">
                                          <p:stCondLst>
                                            <p:cond delay="1808"/>
                                          </p:stCondLst>
                                        </p:cTn>
                                        <p:tgtEl>
                                          <p:spTgt spid="116739">
                                            <p:txEl>
                                              <p:pRg st="0" end="0"/>
                                            </p:txEl>
                                          </p:spTgt>
                                        </p:tgtEl>
                                      </p:cBhvr>
                                      <p:to x="100000" y="95000"/>
                                    </p:animScale>
                                    <p:animScale>
                                      <p:cBhvr>
                                        <p:cTn id="20" dur="166" decel="50000">
                                          <p:stCondLst>
                                            <p:cond delay="1834"/>
                                          </p:stCondLst>
                                        </p:cTn>
                                        <p:tgtEl>
                                          <p:spTgt spid="116739">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5" presetClass="entr" presetSubtype="0" fill="hold" nodeType="clickEffect">
                                  <p:stCondLst>
                                    <p:cond delay="0"/>
                                  </p:stCondLst>
                                  <p:childTnLst>
                                    <p:set>
                                      <p:cBhvr>
                                        <p:cTn id="24" dur="1" fill="hold">
                                          <p:stCondLst>
                                            <p:cond delay="0"/>
                                          </p:stCondLst>
                                        </p:cTn>
                                        <p:tgtEl>
                                          <p:spTgt spid="116739">
                                            <p:txEl>
                                              <p:pRg st="1" end="1"/>
                                            </p:txEl>
                                          </p:spTgt>
                                        </p:tgtEl>
                                        <p:attrNameLst>
                                          <p:attrName>style.visibility</p:attrName>
                                        </p:attrNameLst>
                                      </p:cBhvr>
                                      <p:to>
                                        <p:strVal val="visible"/>
                                      </p:to>
                                    </p:set>
                                    <p:anim calcmode="lin" valueType="num">
                                      <p:cBhvr>
                                        <p:cTn id="25" dur="500" decel="50000" fill="hold">
                                          <p:stCondLst>
                                            <p:cond delay="0"/>
                                          </p:stCondLst>
                                        </p:cTn>
                                        <p:tgtEl>
                                          <p:spTgt spid="116739">
                                            <p:txEl>
                                              <p:pRg st="1" end="1"/>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16739">
                                            <p:txEl>
                                              <p:pRg st="1" end="1"/>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16739">
                                            <p:txEl>
                                              <p:pRg st="1" end="1"/>
                                            </p:txEl>
                                          </p:spTgt>
                                        </p:tgtEl>
                                        <p:attrNameLst>
                                          <p:attrName>ppt_w</p:attrName>
                                        </p:attrNameLst>
                                      </p:cBhvr>
                                      <p:tavLst>
                                        <p:tav tm="0">
                                          <p:val>
                                            <p:strVal val="#ppt_w*.05"/>
                                          </p:val>
                                        </p:tav>
                                        <p:tav tm="100000">
                                          <p:val>
                                            <p:strVal val="#ppt_w"/>
                                          </p:val>
                                        </p:tav>
                                      </p:tavLst>
                                    </p:anim>
                                    <p:anim calcmode="lin" valueType="num">
                                      <p:cBhvr>
                                        <p:cTn id="28" dur="1000" fill="hold"/>
                                        <p:tgtEl>
                                          <p:spTgt spid="116739">
                                            <p:txEl>
                                              <p:pRg st="1" end="1"/>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16739">
                                            <p:txEl>
                                              <p:pRg st="1" end="1"/>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16739">
                                            <p:txEl>
                                              <p:pRg st="1" end="1"/>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16739">
                                            <p:txEl>
                                              <p:pRg st="1" end="1"/>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16739">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nodeType="clickEffect">
                                  <p:stCondLst>
                                    <p:cond delay="0"/>
                                  </p:stCondLst>
                                  <p:iterate type="lt">
                                    <p:tmPct val="50000"/>
                                  </p:iterate>
                                  <p:childTnLst>
                                    <p:set>
                                      <p:cBhvr>
                                        <p:cTn id="36" dur="1" fill="hold">
                                          <p:stCondLst>
                                            <p:cond delay="0"/>
                                          </p:stCondLst>
                                        </p:cTn>
                                        <p:tgtEl>
                                          <p:spTgt spid="116739">
                                            <p:txEl>
                                              <p:pRg st="2" end="2"/>
                                            </p:txEl>
                                          </p:spTgt>
                                        </p:tgtEl>
                                        <p:attrNameLst>
                                          <p:attrName>style.visibility</p:attrName>
                                        </p:attrNameLst>
                                      </p:cBhvr>
                                      <p:to>
                                        <p:strVal val="visible"/>
                                      </p:to>
                                    </p:set>
                                    <p:anim calcmode="discrete" valueType="clr">
                                      <p:cBhvr override="childStyle">
                                        <p:cTn id="37" dur="80"/>
                                        <p:tgtEl>
                                          <p:spTgt spid="11673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16739">
                                            <p:txEl>
                                              <p:pRg st="2" end="2"/>
                                            </p:txEl>
                                          </p:spTgt>
                                        </p:tgtEl>
                                        <p:attrNameLst>
                                          <p:attrName>fillcolor</p:attrName>
                                        </p:attrNameLst>
                                      </p:cBhvr>
                                      <p:tavLst>
                                        <p:tav tm="0">
                                          <p:val>
                                            <p:clrVal>
                                              <a:schemeClr val="accent2"/>
                                            </p:clrVal>
                                          </p:val>
                                        </p:tav>
                                        <p:tav tm="50000">
                                          <p:val>
                                            <p:clrVal>
                                              <a:schemeClr val="hlink"/>
                                            </p:clrVal>
                                          </p:val>
                                        </p:tav>
                                      </p:tavLst>
                                    </p:anim>
                                    <p:set>
                                      <p:cBhvr>
                                        <p:cTn id="39" dur="80"/>
                                        <p:tgtEl>
                                          <p:spTgt spid="116739">
                                            <p:txEl>
                                              <p:pRg st="2" end="2"/>
                                            </p:txEl>
                                          </p:spTgt>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ntr" presetSubtype="0" fill="hold" nodeType="clickEffect">
                                  <p:stCondLst>
                                    <p:cond delay="0"/>
                                  </p:stCondLst>
                                  <p:childTnLst>
                                    <p:set>
                                      <p:cBhvr>
                                        <p:cTn id="43" dur="1" fill="hold">
                                          <p:stCondLst>
                                            <p:cond delay="0"/>
                                          </p:stCondLst>
                                        </p:cTn>
                                        <p:tgtEl>
                                          <p:spTgt spid="116739">
                                            <p:txEl>
                                              <p:pRg st="3" end="3"/>
                                            </p:txEl>
                                          </p:spTgt>
                                        </p:tgtEl>
                                        <p:attrNameLst>
                                          <p:attrName>style.visibility</p:attrName>
                                        </p:attrNameLst>
                                      </p:cBhvr>
                                      <p:to>
                                        <p:strVal val="visible"/>
                                      </p:to>
                                    </p:set>
                                    <p:anim calcmode="lin" valueType="num">
                                      <p:cBhvr>
                                        <p:cTn id="44" dur="500" decel="50000" fill="hold">
                                          <p:stCondLst>
                                            <p:cond delay="0"/>
                                          </p:stCondLst>
                                        </p:cTn>
                                        <p:tgtEl>
                                          <p:spTgt spid="116739">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16739">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16739">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116739">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16739">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16739">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16739">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16739">
                                            <p:txEl>
                                              <p:pRg st="3" end="3"/>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116739">
                                            <p:txEl>
                                              <p:pRg st="4" end="4"/>
                                            </p:txEl>
                                          </p:spTgt>
                                        </p:tgtEl>
                                        <p:attrNameLst>
                                          <p:attrName>style.visibility</p:attrName>
                                        </p:attrNameLst>
                                      </p:cBhvr>
                                      <p:to>
                                        <p:strVal val="visible"/>
                                      </p:to>
                                    </p:set>
                                    <p:anim calcmode="discrete" valueType="clr">
                                      <p:cBhvr override="childStyle">
                                        <p:cTn id="56" dur="80"/>
                                        <p:tgtEl>
                                          <p:spTgt spid="11673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16739">
                                            <p:txEl>
                                              <p:pRg st="4" end="4"/>
                                            </p:txEl>
                                          </p:spTgt>
                                        </p:tgtEl>
                                        <p:attrNameLst>
                                          <p:attrName>fillcolor</p:attrName>
                                        </p:attrNameLst>
                                      </p:cBhvr>
                                      <p:tavLst>
                                        <p:tav tm="0">
                                          <p:val>
                                            <p:clrVal>
                                              <a:schemeClr val="accent2"/>
                                            </p:clrVal>
                                          </p:val>
                                        </p:tav>
                                        <p:tav tm="50000">
                                          <p:val>
                                            <p:clrVal>
                                              <a:schemeClr val="hlink"/>
                                            </p:clrVal>
                                          </p:val>
                                        </p:tav>
                                      </p:tavLst>
                                    </p:anim>
                                    <p:set>
                                      <p:cBhvr>
                                        <p:cTn id="58" dur="80"/>
                                        <p:tgtEl>
                                          <p:spTgt spid="116739">
                                            <p:txEl>
                                              <p:pRg st="4" end="4"/>
                                            </p:txEl>
                                          </p:spTgt>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5" presetClass="entr" presetSubtype="0" fill="hold" nodeType="clickEffect">
                                  <p:stCondLst>
                                    <p:cond delay="0"/>
                                  </p:stCondLst>
                                  <p:childTnLst>
                                    <p:set>
                                      <p:cBhvr>
                                        <p:cTn id="62" dur="1" fill="hold">
                                          <p:stCondLst>
                                            <p:cond delay="0"/>
                                          </p:stCondLst>
                                        </p:cTn>
                                        <p:tgtEl>
                                          <p:spTgt spid="116739">
                                            <p:txEl>
                                              <p:pRg st="5" end="5"/>
                                            </p:txEl>
                                          </p:spTgt>
                                        </p:tgtEl>
                                        <p:attrNameLst>
                                          <p:attrName>style.visibility</p:attrName>
                                        </p:attrNameLst>
                                      </p:cBhvr>
                                      <p:to>
                                        <p:strVal val="visible"/>
                                      </p:to>
                                    </p:set>
                                    <p:anim calcmode="lin" valueType="num">
                                      <p:cBhvr>
                                        <p:cTn id="63" dur="500" decel="50000" fill="hold">
                                          <p:stCondLst>
                                            <p:cond delay="0"/>
                                          </p:stCondLst>
                                        </p:cTn>
                                        <p:tgtEl>
                                          <p:spTgt spid="116739">
                                            <p:txEl>
                                              <p:pRg st="5" end="5"/>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16739">
                                            <p:txEl>
                                              <p:pRg st="5" end="5"/>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16739">
                                            <p:txEl>
                                              <p:pRg st="5" end="5"/>
                                            </p:txEl>
                                          </p:spTgt>
                                        </p:tgtEl>
                                        <p:attrNameLst>
                                          <p:attrName>ppt_w</p:attrName>
                                        </p:attrNameLst>
                                      </p:cBhvr>
                                      <p:tavLst>
                                        <p:tav tm="0">
                                          <p:val>
                                            <p:strVal val="#ppt_w*.05"/>
                                          </p:val>
                                        </p:tav>
                                        <p:tav tm="100000">
                                          <p:val>
                                            <p:strVal val="#ppt_w"/>
                                          </p:val>
                                        </p:tav>
                                      </p:tavLst>
                                    </p:anim>
                                    <p:anim calcmode="lin" valueType="num">
                                      <p:cBhvr>
                                        <p:cTn id="66" dur="1000" fill="hold"/>
                                        <p:tgtEl>
                                          <p:spTgt spid="116739">
                                            <p:txEl>
                                              <p:pRg st="5" end="5"/>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16739">
                                            <p:txEl>
                                              <p:pRg st="5" end="5"/>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16739">
                                            <p:txEl>
                                              <p:pRg st="5" end="5"/>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16739">
                                            <p:txEl>
                                              <p:pRg st="5" end="5"/>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16739">
                                            <p:txEl>
                                              <p:pRg st="5" end="5"/>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7" presetClass="entr" presetSubtype="0" fill="hold" nodeType="clickEffect">
                                  <p:stCondLst>
                                    <p:cond delay="0"/>
                                  </p:stCondLst>
                                  <p:iterate type="lt">
                                    <p:tmPct val="50000"/>
                                  </p:iterate>
                                  <p:childTnLst>
                                    <p:set>
                                      <p:cBhvr>
                                        <p:cTn id="74" dur="1" fill="hold">
                                          <p:stCondLst>
                                            <p:cond delay="0"/>
                                          </p:stCondLst>
                                        </p:cTn>
                                        <p:tgtEl>
                                          <p:spTgt spid="116739">
                                            <p:txEl>
                                              <p:pRg st="6" end="6"/>
                                            </p:txEl>
                                          </p:spTgt>
                                        </p:tgtEl>
                                        <p:attrNameLst>
                                          <p:attrName>style.visibility</p:attrName>
                                        </p:attrNameLst>
                                      </p:cBhvr>
                                      <p:to>
                                        <p:strVal val="visible"/>
                                      </p:to>
                                    </p:set>
                                    <p:anim calcmode="discrete" valueType="clr">
                                      <p:cBhvr override="childStyle">
                                        <p:cTn id="75" dur="80"/>
                                        <p:tgtEl>
                                          <p:spTgt spid="11673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116739">
                                            <p:txEl>
                                              <p:pRg st="6" end="6"/>
                                            </p:txEl>
                                          </p:spTgt>
                                        </p:tgtEl>
                                        <p:attrNameLst>
                                          <p:attrName>fillcolor</p:attrName>
                                        </p:attrNameLst>
                                      </p:cBhvr>
                                      <p:tavLst>
                                        <p:tav tm="0">
                                          <p:val>
                                            <p:clrVal>
                                              <a:schemeClr val="accent2"/>
                                            </p:clrVal>
                                          </p:val>
                                        </p:tav>
                                        <p:tav tm="50000">
                                          <p:val>
                                            <p:clrVal>
                                              <a:schemeClr val="hlink"/>
                                            </p:clrVal>
                                          </p:val>
                                        </p:tav>
                                      </p:tavLst>
                                    </p:anim>
                                    <p:set>
                                      <p:cBhvr>
                                        <p:cTn id="77" dur="80"/>
                                        <p:tgtEl>
                                          <p:spTgt spid="116739">
                                            <p:txEl>
                                              <p:pRg st="6" end="6"/>
                                            </p:txEl>
                                          </p:spTgt>
                                        </p:tgtEl>
                                        <p:attrNameLst>
                                          <p:attrName>fill.type</p:attrName>
                                        </p:attrNameLst>
                                      </p:cBhvr>
                                      <p:to>
                                        <p:strVal val="solid"/>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5" presetClass="entr" presetSubtype="0" fill="hold" nodeType="clickEffect">
                                  <p:stCondLst>
                                    <p:cond delay="0"/>
                                  </p:stCondLst>
                                  <p:childTnLst>
                                    <p:set>
                                      <p:cBhvr>
                                        <p:cTn id="81" dur="1" fill="hold">
                                          <p:stCondLst>
                                            <p:cond delay="0"/>
                                          </p:stCondLst>
                                        </p:cTn>
                                        <p:tgtEl>
                                          <p:spTgt spid="116739">
                                            <p:txEl>
                                              <p:pRg st="7" end="7"/>
                                            </p:txEl>
                                          </p:spTgt>
                                        </p:tgtEl>
                                        <p:attrNameLst>
                                          <p:attrName>style.visibility</p:attrName>
                                        </p:attrNameLst>
                                      </p:cBhvr>
                                      <p:to>
                                        <p:strVal val="visible"/>
                                      </p:to>
                                    </p:set>
                                    <p:anim calcmode="lin" valueType="num">
                                      <p:cBhvr>
                                        <p:cTn id="82" dur="500" decel="50000" fill="hold">
                                          <p:stCondLst>
                                            <p:cond delay="0"/>
                                          </p:stCondLst>
                                        </p:cTn>
                                        <p:tgtEl>
                                          <p:spTgt spid="116739">
                                            <p:txEl>
                                              <p:pRg st="7" end="7"/>
                                            </p:txEl>
                                          </p:spTgt>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116739">
                                            <p:txEl>
                                              <p:pRg st="7" end="7"/>
                                            </p:txEl>
                                          </p:spTgt>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116739">
                                            <p:txEl>
                                              <p:pRg st="7" end="7"/>
                                            </p:txEl>
                                          </p:spTgt>
                                        </p:tgtEl>
                                        <p:attrNameLst>
                                          <p:attrName>ppt_w</p:attrName>
                                        </p:attrNameLst>
                                      </p:cBhvr>
                                      <p:tavLst>
                                        <p:tav tm="0">
                                          <p:val>
                                            <p:strVal val="#ppt_w*.05"/>
                                          </p:val>
                                        </p:tav>
                                        <p:tav tm="100000">
                                          <p:val>
                                            <p:strVal val="#ppt_w"/>
                                          </p:val>
                                        </p:tav>
                                      </p:tavLst>
                                    </p:anim>
                                    <p:anim calcmode="lin" valueType="num">
                                      <p:cBhvr>
                                        <p:cTn id="85" dur="1000" fill="hold"/>
                                        <p:tgtEl>
                                          <p:spTgt spid="116739">
                                            <p:txEl>
                                              <p:pRg st="7" end="7"/>
                                            </p:txEl>
                                          </p:spTgt>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116739">
                                            <p:txEl>
                                              <p:pRg st="7" end="7"/>
                                            </p:txEl>
                                          </p:spTgt>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116739">
                                            <p:txEl>
                                              <p:pRg st="7" end="7"/>
                                            </p:txEl>
                                          </p:spTgt>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116739">
                                            <p:txEl>
                                              <p:pRg st="7" end="7"/>
                                            </p:txEl>
                                          </p:spTgt>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116739">
                                            <p:txEl>
                                              <p:pRg st="7" end="7"/>
                                            </p:txEl>
                                          </p:spTgt>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7" presetClass="entr" presetSubtype="0" fill="hold" nodeType="clickEffect">
                                  <p:stCondLst>
                                    <p:cond delay="0"/>
                                  </p:stCondLst>
                                  <p:iterate type="lt">
                                    <p:tmPct val="50000"/>
                                  </p:iterate>
                                  <p:childTnLst>
                                    <p:set>
                                      <p:cBhvr>
                                        <p:cTn id="93" dur="1" fill="hold">
                                          <p:stCondLst>
                                            <p:cond delay="0"/>
                                          </p:stCondLst>
                                        </p:cTn>
                                        <p:tgtEl>
                                          <p:spTgt spid="116739">
                                            <p:txEl>
                                              <p:pRg st="8" end="8"/>
                                            </p:txEl>
                                          </p:spTgt>
                                        </p:tgtEl>
                                        <p:attrNameLst>
                                          <p:attrName>style.visibility</p:attrName>
                                        </p:attrNameLst>
                                      </p:cBhvr>
                                      <p:to>
                                        <p:strVal val="visible"/>
                                      </p:to>
                                    </p:set>
                                    <p:anim calcmode="discrete" valueType="clr">
                                      <p:cBhvr override="childStyle">
                                        <p:cTn id="94" dur="80"/>
                                        <p:tgtEl>
                                          <p:spTgt spid="116739">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5" dur="80"/>
                                        <p:tgtEl>
                                          <p:spTgt spid="116739">
                                            <p:txEl>
                                              <p:pRg st="8" end="8"/>
                                            </p:txEl>
                                          </p:spTgt>
                                        </p:tgtEl>
                                        <p:attrNameLst>
                                          <p:attrName>fillcolor</p:attrName>
                                        </p:attrNameLst>
                                      </p:cBhvr>
                                      <p:tavLst>
                                        <p:tav tm="0">
                                          <p:val>
                                            <p:clrVal>
                                              <a:schemeClr val="accent2"/>
                                            </p:clrVal>
                                          </p:val>
                                        </p:tav>
                                        <p:tav tm="50000">
                                          <p:val>
                                            <p:clrVal>
                                              <a:schemeClr val="hlink"/>
                                            </p:clrVal>
                                          </p:val>
                                        </p:tav>
                                      </p:tavLst>
                                    </p:anim>
                                    <p:set>
                                      <p:cBhvr>
                                        <p:cTn id="96" dur="80"/>
                                        <p:tgtEl>
                                          <p:spTgt spid="116739">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1341B3E7-C654-4CBC-900B-69D410BD62C7}" type="slidenum">
              <a:rPr lang="zh-CN" altLang="en-AU"/>
              <a:pPr/>
              <a:t>74</a:t>
            </a:fld>
            <a:endParaRPr lang="en-AU" altLang="zh-CN"/>
          </a:p>
        </p:txBody>
      </p:sp>
      <p:sp>
        <p:nvSpPr>
          <p:cNvPr id="117762" name="Rectangle 2"/>
          <p:cNvSpPr>
            <a:spLocks noGrp="1" noChangeArrowheads="1"/>
          </p:cNvSpPr>
          <p:nvPr>
            <p:ph type="title"/>
          </p:nvPr>
        </p:nvSpPr>
        <p:spPr>
          <a:xfrm>
            <a:off x="457200" y="292100"/>
            <a:ext cx="8229600" cy="833438"/>
          </a:xfrm>
        </p:spPr>
        <p:txBody>
          <a:bodyPr/>
          <a:lstStyle/>
          <a:p>
            <a:pPr algn="l"/>
            <a:r>
              <a:rPr lang="en-US" altLang="zh-CN" sz="3200" dirty="0">
                <a:ea typeface="宋体" charset="-122"/>
              </a:rPr>
              <a:t>2.</a:t>
            </a:r>
            <a:r>
              <a:rPr lang="zh-CN" altLang="en-US" sz="3200" dirty="0">
                <a:ea typeface="宋体" charset="-122"/>
              </a:rPr>
              <a:t>扬声器的主要参数</a:t>
            </a:r>
            <a:r>
              <a:rPr lang="en-US" altLang="zh-CN" sz="3200" dirty="0">
                <a:ea typeface="宋体" charset="-122"/>
              </a:rPr>
              <a:t>:</a:t>
            </a:r>
            <a:endParaRPr lang="en-AU" altLang="zh-CN" sz="3200" dirty="0">
              <a:ea typeface="宋体" charset="-122"/>
            </a:endParaRPr>
          </a:p>
        </p:txBody>
      </p:sp>
      <p:sp>
        <p:nvSpPr>
          <p:cNvPr id="117763" name="Rectangle 3"/>
          <p:cNvSpPr>
            <a:spLocks noGrp="1" noChangeArrowheads="1"/>
          </p:cNvSpPr>
          <p:nvPr>
            <p:ph type="body" idx="1"/>
          </p:nvPr>
        </p:nvSpPr>
        <p:spPr>
          <a:xfrm>
            <a:off x="179388" y="981075"/>
            <a:ext cx="8640762" cy="5876925"/>
          </a:xfrm>
        </p:spPr>
        <p:txBody>
          <a:bodyPr/>
          <a:lstStyle/>
          <a:p>
            <a:pPr>
              <a:buFontTx/>
              <a:buNone/>
            </a:pPr>
            <a:r>
              <a:rPr lang="zh-CN" altLang="en-US" sz="2400" dirty="0">
                <a:ea typeface="宋体" charset="-122"/>
              </a:rPr>
              <a:t>额定功率</a:t>
            </a:r>
            <a:r>
              <a:rPr lang="en-US" altLang="zh-CN" sz="2400" dirty="0">
                <a:ea typeface="宋体" charset="-122"/>
              </a:rPr>
              <a:t>:</a:t>
            </a:r>
            <a:r>
              <a:rPr lang="zh-CN" altLang="en-US" sz="2400" dirty="0">
                <a:ea typeface="宋体" charset="-122"/>
              </a:rPr>
              <a:t>是指扬声器在失真度允许的条件下</a:t>
            </a:r>
            <a:r>
              <a:rPr lang="en-US" altLang="zh-CN" sz="2400" dirty="0">
                <a:ea typeface="宋体" charset="-122"/>
              </a:rPr>
              <a:t>,</a:t>
            </a:r>
            <a:r>
              <a:rPr lang="zh-CN" altLang="en-US" sz="2400" dirty="0">
                <a:ea typeface="宋体" charset="-122"/>
              </a:rPr>
              <a:t>能长时间正常工作时输入的电功率</a:t>
            </a:r>
            <a:r>
              <a:rPr lang="en-US" altLang="zh-CN" sz="2400" dirty="0">
                <a:ea typeface="宋体" charset="-122"/>
              </a:rPr>
              <a:t>.</a:t>
            </a:r>
            <a:r>
              <a:rPr lang="zh-CN" altLang="en-US" sz="2400" dirty="0">
                <a:ea typeface="宋体" charset="-122"/>
              </a:rPr>
              <a:t>一般情况下</a:t>
            </a:r>
            <a:r>
              <a:rPr lang="en-US" altLang="zh-CN" sz="2400" dirty="0">
                <a:ea typeface="宋体" charset="-122"/>
              </a:rPr>
              <a:t>,</a:t>
            </a:r>
            <a:r>
              <a:rPr lang="zh-CN" altLang="en-US" sz="2400" dirty="0">
                <a:ea typeface="宋体" charset="-122"/>
              </a:rPr>
              <a:t>扬声器能承受的功率大于额定功率的</a:t>
            </a:r>
            <a:r>
              <a:rPr lang="en-US" altLang="zh-CN" sz="2400" dirty="0">
                <a:ea typeface="宋体" charset="-122"/>
              </a:rPr>
              <a:t>1.5-2</a:t>
            </a:r>
            <a:r>
              <a:rPr lang="zh-CN" altLang="en-US" sz="2400" dirty="0">
                <a:ea typeface="宋体" charset="-122"/>
              </a:rPr>
              <a:t>倍</a:t>
            </a:r>
            <a:r>
              <a:rPr lang="en-US" altLang="zh-CN" sz="2400" dirty="0">
                <a:ea typeface="宋体" charset="-122"/>
              </a:rPr>
              <a:t>,</a:t>
            </a:r>
            <a:r>
              <a:rPr lang="zh-CN" altLang="en-US" sz="2400" dirty="0">
                <a:ea typeface="宋体" charset="-122"/>
              </a:rPr>
              <a:t>但通常给扬声器输入的功率要小于额定功率</a:t>
            </a:r>
            <a:r>
              <a:rPr lang="en-US" altLang="zh-CN" sz="2400" dirty="0">
                <a:ea typeface="宋体" charset="-122"/>
              </a:rPr>
              <a:t>.</a:t>
            </a:r>
          </a:p>
          <a:p>
            <a:pPr>
              <a:buFontTx/>
              <a:buNone/>
            </a:pPr>
            <a:r>
              <a:rPr lang="zh-CN" altLang="en-US" sz="2400" dirty="0">
                <a:ea typeface="宋体" charset="-122"/>
              </a:rPr>
              <a:t>额定阻抗</a:t>
            </a:r>
            <a:r>
              <a:rPr lang="en-US" altLang="zh-CN" sz="2400" dirty="0">
                <a:ea typeface="宋体" charset="-122"/>
              </a:rPr>
              <a:t>:</a:t>
            </a:r>
            <a:r>
              <a:rPr lang="zh-CN" altLang="en-US" sz="2400" dirty="0">
                <a:ea typeface="宋体" charset="-122"/>
              </a:rPr>
              <a:t>是指扬声器在额定功率下所得到的交流阻抗值</a:t>
            </a:r>
            <a:r>
              <a:rPr lang="en-US" altLang="zh-CN" sz="2400" dirty="0">
                <a:ea typeface="宋体" charset="-122"/>
              </a:rPr>
              <a:t>.</a:t>
            </a:r>
            <a:r>
              <a:rPr lang="zh-CN" altLang="en-US" sz="2400" dirty="0">
                <a:ea typeface="宋体" charset="-122"/>
              </a:rPr>
              <a:t>只有扬声器的阻抗与功放的电路输出端的阻抗相匹配时</a:t>
            </a:r>
            <a:r>
              <a:rPr lang="en-US" altLang="zh-CN" sz="2400" dirty="0">
                <a:ea typeface="宋体" charset="-122"/>
              </a:rPr>
              <a:t>,</a:t>
            </a:r>
            <a:r>
              <a:rPr lang="zh-CN" altLang="en-US" sz="2400" dirty="0">
                <a:ea typeface="宋体" charset="-122"/>
              </a:rPr>
              <a:t>扬声器才能得到最佳的工作状态</a:t>
            </a:r>
            <a:r>
              <a:rPr lang="en-US" altLang="zh-CN" sz="2400" dirty="0">
                <a:ea typeface="宋体" charset="-122"/>
              </a:rPr>
              <a:t>.</a:t>
            </a:r>
            <a:r>
              <a:rPr lang="zh-CN" altLang="en-US" sz="2400" dirty="0">
                <a:ea typeface="宋体" charset="-122"/>
              </a:rPr>
              <a:t>通常有</a:t>
            </a:r>
            <a:r>
              <a:rPr lang="en-US" altLang="zh-CN" sz="2400" dirty="0">
                <a:ea typeface="宋体" charset="-122"/>
              </a:rPr>
              <a:t>:4Ω </a:t>
            </a:r>
            <a:r>
              <a:rPr lang="zh-CN" altLang="en-US" sz="2400" dirty="0">
                <a:ea typeface="宋体" charset="-122"/>
              </a:rPr>
              <a:t>、</a:t>
            </a:r>
            <a:r>
              <a:rPr lang="en-US" altLang="zh-CN" sz="2400" dirty="0">
                <a:ea typeface="宋体" charset="-122"/>
              </a:rPr>
              <a:t> 8Ω </a:t>
            </a:r>
            <a:r>
              <a:rPr lang="zh-CN" altLang="en-US" sz="2400" dirty="0">
                <a:ea typeface="宋体" charset="-122"/>
              </a:rPr>
              <a:t>、</a:t>
            </a:r>
            <a:r>
              <a:rPr lang="en-US" altLang="zh-CN" sz="2400" dirty="0">
                <a:ea typeface="宋体" charset="-122"/>
              </a:rPr>
              <a:t> 16Ω </a:t>
            </a:r>
            <a:r>
              <a:rPr lang="zh-CN" altLang="en-US" sz="2400" dirty="0">
                <a:ea typeface="宋体" charset="-122"/>
              </a:rPr>
              <a:t>、</a:t>
            </a:r>
            <a:r>
              <a:rPr lang="en-US" altLang="zh-CN" sz="2400" dirty="0">
                <a:ea typeface="宋体" charset="-122"/>
              </a:rPr>
              <a:t> 32Ω.</a:t>
            </a:r>
          </a:p>
          <a:p>
            <a:pPr>
              <a:buFontTx/>
              <a:buNone/>
            </a:pPr>
            <a:r>
              <a:rPr lang="zh-CN" altLang="en-US" sz="2400" dirty="0">
                <a:ea typeface="宋体" charset="-122"/>
              </a:rPr>
              <a:t>失真度</a:t>
            </a:r>
            <a:r>
              <a:rPr lang="en-US" altLang="zh-CN" sz="2400" dirty="0">
                <a:ea typeface="宋体" charset="-122"/>
              </a:rPr>
              <a:t>:</a:t>
            </a:r>
            <a:r>
              <a:rPr lang="zh-CN" altLang="en-US" sz="2400" dirty="0">
                <a:ea typeface="宋体" charset="-122"/>
              </a:rPr>
              <a:t>是指扬声器发出的声音与原音不尽相同</a:t>
            </a:r>
            <a:r>
              <a:rPr lang="en-US" altLang="zh-CN" sz="2400" dirty="0">
                <a:ea typeface="宋体" charset="-122"/>
              </a:rPr>
              <a:t>,</a:t>
            </a:r>
            <a:r>
              <a:rPr lang="zh-CN" altLang="en-US" sz="2400" dirty="0">
                <a:ea typeface="宋体" charset="-122"/>
              </a:rPr>
              <a:t>而是掺杂了许多谐波后的噪音</a:t>
            </a:r>
            <a:r>
              <a:rPr lang="en-US" altLang="zh-CN" sz="2400" dirty="0">
                <a:ea typeface="宋体" charset="-122"/>
              </a:rPr>
              <a:t>.</a:t>
            </a:r>
          </a:p>
          <a:p>
            <a:pPr>
              <a:buFontTx/>
              <a:buNone/>
            </a:pPr>
            <a:r>
              <a:rPr lang="zh-CN" altLang="en-US" sz="2400" dirty="0">
                <a:ea typeface="宋体" charset="-122"/>
              </a:rPr>
              <a:t>灵敏度</a:t>
            </a:r>
            <a:r>
              <a:rPr lang="en-US" altLang="zh-CN" sz="2400" dirty="0">
                <a:ea typeface="宋体" charset="-122"/>
              </a:rPr>
              <a:t>:</a:t>
            </a:r>
            <a:r>
              <a:rPr lang="zh-CN" altLang="en-US" sz="2400" dirty="0">
                <a:ea typeface="宋体" charset="-122"/>
              </a:rPr>
              <a:t>是指在规定范围内输入给扬声器的视在功率为</a:t>
            </a:r>
            <a:r>
              <a:rPr lang="en-US" altLang="zh-CN" sz="2400" dirty="0">
                <a:ea typeface="宋体" charset="-122"/>
              </a:rPr>
              <a:t>0.1VA</a:t>
            </a:r>
            <a:r>
              <a:rPr lang="zh-CN" altLang="en-US" sz="2400" dirty="0">
                <a:ea typeface="宋体" charset="-122"/>
              </a:rPr>
              <a:t>的信号时</a:t>
            </a:r>
            <a:r>
              <a:rPr lang="en-US" altLang="zh-CN" sz="2400" dirty="0">
                <a:ea typeface="宋体" charset="-122"/>
              </a:rPr>
              <a:t>,</a:t>
            </a:r>
            <a:r>
              <a:rPr lang="zh-CN" altLang="en-US" sz="2400" dirty="0">
                <a:ea typeface="宋体" charset="-122"/>
              </a:rPr>
              <a:t>在其参考轴上距参考点</a:t>
            </a:r>
            <a:r>
              <a:rPr lang="en-US" altLang="zh-CN" sz="2400" dirty="0">
                <a:ea typeface="宋体" charset="-122"/>
              </a:rPr>
              <a:t>1m</a:t>
            </a:r>
            <a:r>
              <a:rPr lang="zh-CN" altLang="en-US" sz="2400" dirty="0">
                <a:ea typeface="宋体" charset="-122"/>
              </a:rPr>
              <a:t>产生的电压</a:t>
            </a:r>
            <a:r>
              <a:rPr lang="en-US" altLang="zh-CN" sz="2400" dirty="0">
                <a:ea typeface="宋体" charset="-122"/>
              </a:rPr>
              <a:t>. </a:t>
            </a:r>
            <a:r>
              <a:rPr lang="zh-CN" altLang="en-US" sz="2400" dirty="0">
                <a:ea typeface="宋体" charset="-122"/>
              </a:rPr>
              <a:t>反映电声转换效率的高低</a:t>
            </a:r>
            <a:r>
              <a:rPr lang="en-US" altLang="zh-CN" sz="2400" dirty="0">
                <a:ea typeface="宋体" charset="-122"/>
              </a:rPr>
              <a:t>.</a:t>
            </a:r>
          </a:p>
          <a:p>
            <a:pPr>
              <a:buFontTx/>
              <a:buNone/>
            </a:pPr>
            <a:r>
              <a:rPr lang="zh-CN" altLang="en-US" sz="2400" dirty="0">
                <a:ea typeface="宋体" charset="-122"/>
              </a:rPr>
              <a:t>指向性</a:t>
            </a:r>
            <a:r>
              <a:rPr lang="en-US" altLang="zh-CN" sz="2400" dirty="0">
                <a:ea typeface="宋体" charset="-122"/>
              </a:rPr>
              <a:t>: </a:t>
            </a:r>
            <a:r>
              <a:rPr lang="zh-CN" altLang="en-US" sz="2400" dirty="0">
                <a:ea typeface="宋体" charset="-122"/>
              </a:rPr>
              <a:t>是指扬声器放音时在空间不同的方向上辐射的声压分布特性</a:t>
            </a:r>
            <a:r>
              <a:rPr lang="en-US" altLang="zh-CN" sz="2400" dirty="0">
                <a:ea typeface="宋体" charset="-122"/>
              </a:rPr>
              <a:t>. </a:t>
            </a:r>
            <a:r>
              <a:rPr lang="zh-CN" altLang="en-US" sz="2400" dirty="0">
                <a:ea typeface="宋体" charset="-122"/>
              </a:rPr>
              <a:t>频率越高指向性越强</a:t>
            </a:r>
            <a:r>
              <a:rPr lang="en-US" altLang="zh-CN" sz="2400" dirty="0">
                <a:ea typeface="宋体" charset="-122"/>
              </a:rPr>
              <a:t>.</a:t>
            </a:r>
            <a:endParaRPr lang="en-AU" altLang="zh-CN" sz="2400" dirty="0">
              <a:ea typeface="宋体" charset="-122"/>
            </a:endParaRPr>
          </a:p>
        </p:txBody>
      </p:sp>
    </p:spTree>
    <p:extLst>
      <p:ext uri="{BB962C8B-B14F-4D97-AF65-F5344CB8AC3E}">
        <p14:creationId xmlns:p14="http://schemas.microsoft.com/office/powerpoint/2010/main" val="3117346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p:cTn id="7" dur="1000" fill="hold"/>
                                        <p:tgtEl>
                                          <p:spTgt spid="11776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1776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776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nodeType="clickEffect">
                                  <p:stCondLst>
                                    <p:cond delay="0"/>
                                  </p:stCondLst>
                                  <p:childTnLst>
                                    <p:set>
                                      <p:cBhvr>
                                        <p:cTn id="13" dur="1" fill="hold">
                                          <p:stCondLst>
                                            <p:cond delay="0"/>
                                          </p:stCondLst>
                                        </p:cTn>
                                        <p:tgtEl>
                                          <p:spTgt spid="117763">
                                            <p:txEl>
                                              <p:pRg st="1" end="1"/>
                                            </p:txEl>
                                          </p:spTgt>
                                        </p:tgtEl>
                                        <p:attrNameLst>
                                          <p:attrName>style.visibility</p:attrName>
                                        </p:attrNameLst>
                                      </p:cBhvr>
                                      <p:to>
                                        <p:strVal val="visible"/>
                                      </p:to>
                                    </p:set>
                                    <p:anim calcmode="lin" valueType="num">
                                      <p:cBhvr>
                                        <p:cTn id="14" dur="500" fill="hold"/>
                                        <p:tgtEl>
                                          <p:spTgt spid="11776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1776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117763">
                                            <p:txEl>
                                              <p:pRg st="2" end="2"/>
                                            </p:txEl>
                                          </p:spTgt>
                                        </p:tgtEl>
                                        <p:attrNameLst>
                                          <p:attrName>style.visibility</p:attrName>
                                        </p:attrNameLst>
                                      </p:cBhvr>
                                      <p:to>
                                        <p:strVal val="visible"/>
                                      </p:to>
                                    </p:set>
                                    <p:anim calcmode="lin" valueType="num">
                                      <p:cBhvr>
                                        <p:cTn id="20" dur="1000" fill="hold"/>
                                        <p:tgtEl>
                                          <p:spTgt spid="117763">
                                            <p:txEl>
                                              <p:pRg st="2" end="2"/>
                                            </p:txEl>
                                          </p:spTgt>
                                        </p:tgtEl>
                                        <p:attrNameLst>
                                          <p:attrName>ppt_w</p:attrName>
                                        </p:attrNameLst>
                                      </p:cBhvr>
                                      <p:tavLst>
                                        <p:tav tm="0">
                                          <p:val>
                                            <p:strVal val="#ppt_w+.3"/>
                                          </p:val>
                                        </p:tav>
                                        <p:tav tm="100000">
                                          <p:val>
                                            <p:strVal val="#ppt_w"/>
                                          </p:val>
                                        </p:tav>
                                      </p:tavLst>
                                    </p:anim>
                                    <p:anim calcmode="lin" valueType="num">
                                      <p:cBhvr>
                                        <p:cTn id="21" dur="1000" fill="hold"/>
                                        <p:tgtEl>
                                          <p:spTgt spid="117763">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11776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4" presetClass="entr" presetSubtype="0" accel="100000" fill="hold" nodeType="clickEffect">
                                  <p:stCondLst>
                                    <p:cond delay="0"/>
                                  </p:stCondLst>
                                  <p:childTnLst>
                                    <p:set>
                                      <p:cBhvr>
                                        <p:cTn id="26" dur="1" fill="hold">
                                          <p:stCondLst>
                                            <p:cond delay="0"/>
                                          </p:stCondLst>
                                        </p:cTn>
                                        <p:tgtEl>
                                          <p:spTgt spid="117763">
                                            <p:txEl>
                                              <p:pRg st="3" end="3"/>
                                            </p:txEl>
                                          </p:spTgt>
                                        </p:tgtEl>
                                        <p:attrNameLst>
                                          <p:attrName>style.visibility</p:attrName>
                                        </p:attrNameLst>
                                      </p:cBhvr>
                                      <p:to>
                                        <p:strVal val="visible"/>
                                      </p:to>
                                    </p:set>
                                    <p:anim calcmode="lin" valueType="num">
                                      <p:cBhvr>
                                        <p:cTn id="27" dur="500" fill="hold"/>
                                        <p:tgtEl>
                                          <p:spTgt spid="117763">
                                            <p:txEl>
                                              <p:pRg st="3" end="3"/>
                                            </p:txEl>
                                          </p:spTgt>
                                        </p:tgtEl>
                                        <p:attrNameLst>
                                          <p:attrName>ppt_w</p:attrName>
                                        </p:attrNameLst>
                                      </p:cBhvr>
                                      <p:tavLst>
                                        <p:tav tm="0">
                                          <p:val>
                                            <p:strVal val="#ppt_w*0.05"/>
                                          </p:val>
                                        </p:tav>
                                        <p:tav tm="100000">
                                          <p:val>
                                            <p:strVal val="#ppt_w"/>
                                          </p:val>
                                        </p:tav>
                                      </p:tavLst>
                                    </p:anim>
                                    <p:anim calcmode="lin" valueType="num">
                                      <p:cBhvr>
                                        <p:cTn id="28" dur="500" fill="hold"/>
                                        <p:tgtEl>
                                          <p:spTgt spid="117763">
                                            <p:txEl>
                                              <p:pRg st="3" end="3"/>
                                            </p:txEl>
                                          </p:spTgt>
                                        </p:tgtEl>
                                        <p:attrNameLst>
                                          <p:attrName>ppt_h</p:attrName>
                                        </p:attrNameLst>
                                      </p:cBhvr>
                                      <p:tavLst>
                                        <p:tav tm="0">
                                          <p:val>
                                            <p:strVal val="#ppt_h"/>
                                          </p:val>
                                        </p:tav>
                                        <p:tav tm="100000">
                                          <p:val>
                                            <p:strVal val="#ppt_h"/>
                                          </p:val>
                                        </p:tav>
                                      </p:tavLst>
                                    </p:anim>
                                    <p:anim calcmode="lin" valueType="num">
                                      <p:cBhvr>
                                        <p:cTn id="29" dur="500" fill="hold"/>
                                        <p:tgtEl>
                                          <p:spTgt spid="117763">
                                            <p:txEl>
                                              <p:pRg st="3" end="3"/>
                                            </p:txEl>
                                          </p:spTgt>
                                        </p:tgtEl>
                                        <p:attrNameLst>
                                          <p:attrName>ppt_x</p:attrName>
                                        </p:attrNameLst>
                                      </p:cBhvr>
                                      <p:tavLst>
                                        <p:tav tm="0">
                                          <p:val>
                                            <p:strVal val="#ppt_x-.2"/>
                                          </p:val>
                                        </p:tav>
                                        <p:tav tm="100000">
                                          <p:val>
                                            <p:strVal val="#ppt_x"/>
                                          </p:val>
                                        </p:tav>
                                      </p:tavLst>
                                    </p:anim>
                                    <p:anim calcmode="lin" valueType="num">
                                      <p:cBhvr>
                                        <p:cTn id="30" dur="500" fill="hold"/>
                                        <p:tgtEl>
                                          <p:spTgt spid="117763">
                                            <p:txEl>
                                              <p:pRg st="3" end="3"/>
                                            </p:txEl>
                                          </p:spTgt>
                                        </p:tgtEl>
                                        <p:attrNameLst>
                                          <p:attrName>ppt_y</p:attrName>
                                        </p:attrNameLst>
                                      </p:cBhvr>
                                      <p:tavLst>
                                        <p:tav tm="0">
                                          <p:val>
                                            <p:strVal val="#ppt_y"/>
                                          </p:val>
                                        </p:tav>
                                        <p:tav tm="100000">
                                          <p:val>
                                            <p:strVal val="#ppt_y"/>
                                          </p:val>
                                        </p:tav>
                                      </p:tavLst>
                                    </p:anim>
                                    <p:animEffect transition="in" filter="fade">
                                      <p:cBhvr>
                                        <p:cTn id="31" dur="500"/>
                                        <p:tgtEl>
                                          <p:spTgt spid="117763">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7" presetClass="entr" presetSubtype="0" fill="hold" nodeType="clickEffect">
                                  <p:stCondLst>
                                    <p:cond delay="0"/>
                                  </p:stCondLst>
                                  <p:childTnLst>
                                    <p:set>
                                      <p:cBhvr>
                                        <p:cTn id="35" dur="1" fill="hold">
                                          <p:stCondLst>
                                            <p:cond delay="0"/>
                                          </p:stCondLst>
                                        </p:cTn>
                                        <p:tgtEl>
                                          <p:spTgt spid="117763">
                                            <p:txEl>
                                              <p:pRg st="4" end="4"/>
                                            </p:txEl>
                                          </p:spTgt>
                                        </p:tgtEl>
                                        <p:attrNameLst>
                                          <p:attrName>style.visibility</p:attrName>
                                        </p:attrNameLst>
                                      </p:cBhvr>
                                      <p:to>
                                        <p:strVal val="visible"/>
                                      </p:to>
                                    </p:set>
                                    <p:animEffect transition="in" filter="fade">
                                      <p:cBhvr>
                                        <p:cTn id="36" dur="1000"/>
                                        <p:tgtEl>
                                          <p:spTgt spid="117763">
                                            <p:txEl>
                                              <p:pRg st="4" end="4"/>
                                            </p:txEl>
                                          </p:spTgt>
                                        </p:tgtEl>
                                      </p:cBhvr>
                                    </p:animEffect>
                                    <p:anim calcmode="lin" valueType="num">
                                      <p:cBhvr>
                                        <p:cTn id="37" dur="1000" fill="hold"/>
                                        <p:tgtEl>
                                          <p:spTgt spid="117763">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117763">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776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B75BC232-AB6B-448F-905D-4FEBA80F7F29}" type="slidenum">
              <a:rPr lang="zh-CN" altLang="en-AU"/>
              <a:pPr/>
              <a:t>75</a:t>
            </a:fld>
            <a:endParaRPr lang="en-AU" altLang="zh-CN"/>
          </a:p>
        </p:txBody>
      </p:sp>
      <p:sp>
        <p:nvSpPr>
          <p:cNvPr id="119810" name="Rectangle 2"/>
          <p:cNvSpPr>
            <a:spLocks noGrp="1" noChangeArrowheads="1"/>
          </p:cNvSpPr>
          <p:nvPr>
            <p:ph type="title"/>
          </p:nvPr>
        </p:nvSpPr>
        <p:spPr>
          <a:xfrm>
            <a:off x="457200" y="292100"/>
            <a:ext cx="8229600" cy="615950"/>
          </a:xfrm>
        </p:spPr>
        <p:txBody>
          <a:bodyPr/>
          <a:lstStyle/>
          <a:p>
            <a:pPr algn="l"/>
            <a:r>
              <a:rPr lang="zh-CN" altLang="en-US" sz="3200" dirty="0">
                <a:ea typeface="宋体" charset="-122"/>
              </a:rPr>
              <a:t>传声器</a:t>
            </a:r>
            <a:r>
              <a:rPr lang="en-US" altLang="zh-CN" sz="3200" dirty="0">
                <a:ea typeface="宋体" charset="-122"/>
              </a:rPr>
              <a:t>:</a:t>
            </a:r>
            <a:endParaRPr lang="en-AU" altLang="zh-CN" sz="3200" dirty="0">
              <a:ea typeface="宋体" charset="-122"/>
            </a:endParaRPr>
          </a:p>
        </p:txBody>
      </p:sp>
      <p:sp>
        <p:nvSpPr>
          <p:cNvPr id="119811" name="Rectangle 3"/>
          <p:cNvSpPr>
            <a:spLocks noGrp="1" noChangeArrowheads="1"/>
          </p:cNvSpPr>
          <p:nvPr>
            <p:ph type="body" idx="1"/>
          </p:nvPr>
        </p:nvSpPr>
        <p:spPr>
          <a:xfrm>
            <a:off x="457200" y="908050"/>
            <a:ext cx="8229600" cy="5949950"/>
          </a:xfrm>
        </p:spPr>
        <p:txBody>
          <a:bodyPr/>
          <a:lstStyle/>
          <a:p>
            <a:pPr>
              <a:lnSpc>
                <a:spcPct val="110000"/>
              </a:lnSpc>
              <a:buFontTx/>
              <a:buNone/>
            </a:pPr>
            <a:r>
              <a:rPr lang="en-US" altLang="zh-CN" sz="2800">
                <a:ea typeface="宋体" charset="-122"/>
              </a:rPr>
              <a:t>1.</a:t>
            </a:r>
            <a:r>
              <a:rPr lang="zh-CN" altLang="en-US" sz="2800">
                <a:ea typeface="宋体" charset="-122"/>
              </a:rPr>
              <a:t>分类</a:t>
            </a:r>
            <a:r>
              <a:rPr lang="en-US" altLang="zh-CN" sz="2800">
                <a:ea typeface="宋体" charset="-122"/>
              </a:rPr>
              <a:t>: </a:t>
            </a:r>
          </a:p>
          <a:p>
            <a:pPr>
              <a:lnSpc>
                <a:spcPct val="110000"/>
              </a:lnSpc>
              <a:buFontTx/>
              <a:buNone/>
            </a:pPr>
            <a:r>
              <a:rPr lang="zh-CN" altLang="en-US" sz="2400">
                <a:ea typeface="宋体" charset="-122"/>
              </a:rPr>
              <a:t>	动圈式传声器、驻极体传声器、电容式传声器、晶体式传声器、炭粒式传声器、铝带式传声器等</a:t>
            </a:r>
            <a:r>
              <a:rPr lang="en-US" altLang="zh-CN" sz="2400">
                <a:ea typeface="宋体" charset="-122"/>
              </a:rPr>
              <a:t>.</a:t>
            </a:r>
          </a:p>
          <a:p>
            <a:pPr>
              <a:lnSpc>
                <a:spcPct val="110000"/>
              </a:lnSpc>
              <a:buFontTx/>
              <a:buNone/>
            </a:pPr>
            <a:r>
              <a:rPr lang="en-US" altLang="zh-CN" sz="2800">
                <a:ea typeface="宋体" charset="-122"/>
              </a:rPr>
              <a:t>2.</a:t>
            </a:r>
            <a:r>
              <a:rPr lang="zh-CN" altLang="en-US" sz="2800">
                <a:ea typeface="宋体" charset="-122"/>
              </a:rPr>
              <a:t>主要参数</a:t>
            </a:r>
            <a:r>
              <a:rPr lang="en-US" altLang="zh-CN" sz="2800">
                <a:ea typeface="宋体" charset="-122"/>
              </a:rPr>
              <a:t>:</a:t>
            </a:r>
          </a:p>
          <a:p>
            <a:pPr>
              <a:lnSpc>
                <a:spcPct val="110000"/>
              </a:lnSpc>
              <a:buFontTx/>
              <a:buNone/>
            </a:pPr>
            <a:r>
              <a:rPr lang="en-US" altLang="zh-CN" sz="2400">
                <a:ea typeface="宋体" charset="-122"/>
              </a:rPr>
              <a:t>	</a:t>
            </a:r>
            <a:r>
              <a:rPr lang="zh-CN" altLang="en-US" sz="2400">
                <a:ea typeface="宋体" charset="-122"/>
              </a:rPr>
              <a:t>灵敏度</a:t>
            </a:r>
            <a:r>
              <a:rPr lang="en-US" altLang="zh-CN" sz="2400">
                <a:ea typeface="宋体" charset="-122"/>
              </a:rPr>
              <a:t>:</a:t>
            </a:r>
          </a:p>
          <a:p>
            <a:pPr>
              <a:lnSpc>
                <a:spcPct val="110000"/>
              </a:lnSpc>
              <a:buFontTx/>
              <a:buNone/>
            </a:pPr>
            <a:r>
              <a:rPr lang="zh-CN" altLang="en-US" sz="2400">
                <a:ea typeface="宋体" charset="-122"/>
              </a:rPr>
              <a:t>		是指传声器在一定声压作用下能产生的输出电压</a:t>
            </a:r>
            <a:r>
              <a:rPr lang="en-US" altLang="zh-CN" sz="2400">
                <a:ea typeface="宋体" charset="-122"/>
              </a:rPr>
              <a:t>,</a:t>
            </a:r>
            <a:r>
              <a:rPr lang="zh-CN" altLang="en-US" sz="2400">
                <a:ea typeface="宋体" charset="-122"/>
              </a:rPr>
              <a:t>其单	位为</a:t>
            </a:r>
            <a:r>
              <a:rPr lang="en-US" altLang="zh-CN" sz="2400">
                <a:ea typeface="宋体" charset="-122"/>
              </a:rPr>
              <a:t>mV/Pa.</a:t>
            </a:r>
          </a:p>
          <a:p>
            <a:pPr>
              <a:lnSpc>
                <a:spcPct val="110000"/>
              </a:lnSpc>
              <a:buFontTx/>
              <a:buNone/>
            </a:pPr>
            <a:r>
              <a:rPr lang="en-US" altLang="zh-CN" sz="2400">
                <a:ea typeface="宋体" charset="-122"/>
              </a:rPr>
              <a:t>	</a:t>
            </a:r>
            <a:r>
              <a:rPr lang="zh-CN" altLang="en-US" sz="2400">
                <a:ea typeface="宋体" charset="-122"/>
              </a:rPr>
              <a:t>输出阻抗</a:t>
            </a:r>
            <a:r>
              <a:rPr lang="en-US" altLang="zh-CN" sz="2400">
                <a:ea typeface="宋体" charset="-122"/>
              </a:rPr>
              <a:t>:</a:t>
            </a:r>
          </a:p>
          <a:p>
            <a:pPr>
              <a:lnSpc>
                <a:spcPct val="110000"/>
              </a:lnSpc>
              <a:buFontTx/>
              <a:buNone/>
            </a:pPr>
            <a:r>
              <a:rPr lang="zh-CN" altLang="en-US" sz="2400">
                <a:ea typeface="宋体" charset="-122"/>
              </a:rPr>
              <a:t>		指传声器在</a:t>
            </a:r>
            <a:r>
              <a:rPr lang="en-US" altLang="zh-CN" sz="2400">
                <a:ea typeface="宋体" charset="-122"/>
              </a:rPr>
              <a:t>1kHz</a:t>
            </a:r>
            <a:r>
              <a:rPr lang="zh-CN" altLang="en-US" sz="2400">
                <a:ea typeface="宋体" charset="-122"/>
              </a:rPr>
              <a:t>情况下</a:t>
            </a:r>
            <a:r>
              <a:rPr lang="en-US" altLang="zh-CN" sz="2400">
                <a:ea typeface="宋体" charset="-122"/>
              </a:rPr>
              <a:t>,</a:t>
            </a:r>
            <a:r>
              <a:rPr lang="zh-CN" altLang="en-US" sz="2400">
                <a:ea typeface="宋体" charset="-122"/>
              </a:rPr>
              <a:t>测得输出端的交流阻抗</a:t>
            </a:r>
            <a:r>
              <a:rPr lang="en-US" altLang="zh-CN" sz="2400">
                <a:ea typeface="宋体" charset="-122"/>
              </a:rPr>
              <a:t>.</a:t>
            </a:r>
            <a:r>
              <a:rPr lang="zh-CN" altLang="en-US" sz="2400">
                <a:ea typeface="宋体" charset="-122"/>
              </a:rPr>
              <a:t>输出	阻抗在</a:t>
            </a:r>
            <a:r>
              <a:rPr lang="en-US" altLang="zh-CN" sz="2400">
                <a:ea typeface="宋体" charset="-122"/>
              </a:rPr>
              <a:t>2KΩ</a:t>
            </a:r>
            <a:r>
              <a:rPr lang="zh-CN" altLang="en-US" sz="2400">
                <a:ea typeface="宋体" charset="-122"/>
              </a:rPr>
              <a:t>以下的称为低阻抗传声器</a:t>
            </a:r>
            <a:r>
              <a:rPr lang="en-US" altLang="zh-CN" sz="2400">
                <a:ea typeface="宋体" charset="-122"/>
              </a:rPr>
              <a:t>,</a:t>
            </a:r>
            <a:r>
              <a:rPr lang="zh-CN" altLang="en-US" sz="2400">
                <a:ea typeface="宋体" charset="-122"/>
              </a:rPr>
              <a:t>输出阻抗在	</a:t>
            </a:r>
            <a:r>
              <a:rPr lang="en-US" altLang="zh-CN" sz="2400">
                <a:ea typeface="宋体" charset="-122"/>
              </a:rPr>
              <a:t>2KΩ</a:t>
            </a:r>
            <a:r>
              <a:rPr lang="zh-CN" altLang="en-US" sz="2400">
                <a:ea typeface="宋体" charset="-122"/>
              </a:rPr>
              <a:t>以上的为高阻抗传声器</a:t>
            </a:r>
            <a:r>
              <a:rPr lang="en-US" altLang="zh-CN" sz="2400">
                <a:ea typeface="宋体" charset="-122"/>
              </a:rPr>
              <a:t>.</a:t>
            </a:r>
          </a:p>
          <a:p>
            <a:pPr>
              <a:lnSpc>
                <a:spcPct val="90000"/>
              </a:lnSpc>
              <a:buFontTx/>
              <a:buNone/>
            </a:pPr>
            <a:endParaRPr lang="en-US" altLang="zh-CN" sz="2400">
              <a:ea typeface="宋体" charset="-122"/>
            </a:endParaRPr>
          </a:p>
          <a:p>
            <a:pPr>
              <a:lnSpc>
                <a:spcPct val="90000"/>
              </a:lnSpc>
              <a:buFontTx/>
              <a:buNone/>
            </a:pPr>
            <a:r>
              <a:rPr lang="en-US" altLang="zh-CN" sz="2400">
                <a:ea typeface="宋体" charset="-122"/>
              </a:rPr>
              <a:t>	</a:t>
            </a:r>
            <a:endParaRPr lang="en-AU" altLang="zh-CN" sz="2400">
              <a:ea typeface="宋体" charset="-122"/>
            </a:endParaRPr>
          </a:p>
        </p:txBody>
      </p:sp>
    </p:spTree>
    <p:extLst>
      <p:ext uri="{BB962C8B-B14F-4D97-AF65-F5344CB8AC3E}">
        <p14:creationId xmlns:p14="http://schemas.microsoft.com/office/powerpoint/2010/main" val="653529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wipe(down)">
                                      <p:cBhvr>
                                        <p:cTn id="7" dur="580">
                                          <p:stCondLst>
                                            <p:cond delay="0"/>
                                          </p:stCondLst>
                                        </p:cTn>
                                        <p:tgtEl>
                                          <p:spTgt spid="119811">
                                            <p:txEl>
                                              <p:pRg st="0" end="0"/>
                                            </p:txEl>
                                          </p:spTgt>
                                        </p:tgtEl>
                                      </p:cBhvr>
                                    </p:animEffect>
                                    <p:anim calcmode="lin" valueType="num">
                                      <p:cBhvr>
                                        <p:cTn id="8" dur="1822" tmFilter="0,0; 0.14,0.36; 0.43,0.73; 0.71,0.91; 1.0,1.0">
                                          <p:stCondLst>
                                            <p:cond delay="0"/>
                                          </p:stCondLst>
                                        </p:cTn>
                                        <p:tgtEl>
                                          <p:spTgt spid="11981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981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981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981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981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19811">
                                            <p:txEl>
                                              <p:pRg st="0" end="0"/>
                                            </p:txEl>
                                          </p:spTgt>
                                        </p:tgtEl>
                                      </p:cBhvr>
                                      <p:to x="100000" y="60000"/>
                                    </p:animScale>
                                    <p:animScale>
                                      <p:cBhvr>
                                        <p:cTn id="14" dur="166" decel="50000">
                                          <p:stCondLst>
                                            <p:cond delay="676"/>
                                          </p:stCondLst>
                                        </p:cTn>
                                        <p:tgtEl>
                                          <p:spTgt spid="119811">
                                            <p:txEl>
                                              <p:pRg st="0" end="0"/>
                                            </p:txEl>
                                          </p:spTgt>
                                        </p:tgtEl>
                                      </p:cBhvr>
                                      <p:to x="100000" y="100000"/>
                                    </p:animScale>
                                    <p:animScale>
                                      <p:cBhvr>
                                        <p:cTn id="15" dur="26">
                                          <p:stCondLst>
                                            <p:cond delay="1312"/>
                                          </p:stCondLst>
                                        </p:cTn>
                                        <p:tgtEl>
                                          <p:spTgt spid="119811">
                                            <p:txEl>
                                              <p:pRg st="0" end="0"/>
                                            </p:txEl>
                                          </p:spTgt>
                                        </p:tgtEl>
                                      </p:cBhvr>
                                      <p:to x="100000" y="80000"/>
                                    </p:animScale>
                                    <p:animScale>
                                      <p:cBhvr>
                                        <p:cTn id="16" dur="166" decel="50000">
                                          <p:stCondLst>
                                            <p:cond delay="1338"/>
                                          </p:stCondLst>
                                        </p:cTn>
                                        <p:tgtEl>
                                          <p:spTgt spid="119811">
                                            <p:txEl>
                                              <p:pRg st="0" end="0"/>
                                            </p:txEl>
                                          </p:spTgt>
                                        </p:tgtEl>
                                      </p:cBhvr>
                                      <p:to x="100000" y="100000"/>
                                    </p:animScale>
                                    <p:animScale>
                                      <p:cBhvr>
                                        <p:cTn id="17" dur="26">
                                          <p:stCondLst>
                                            <p:cond delay="1642"/>
                                          </p:stCondLst>
                                        </p:cTn>
                                        <p:tgtEl>
                                          <p:spTgt spid="119811">
                                            <p:txEl>
                                              <p:pRg st="0" end="0"/>
                                            </p:txEl>
                                          </p:spTgt>
                                        </p:tgtEl>
                                      </p:cBhvr>
                                      <p:to x="100000" y="90000"/>
                                    </p:animScale>
                                    <p:animScale>
                                      <p:cBhvr>
                                        <p:cTn id="18" dur="166" decel="50000">
                                          <p:stCondLst>
                                            <p:cond delay="1668"/>
                                          </p:stCondLst>
                                        </p:cTn>
                                        <p:tgtEl>
                                          <p:spTgt spid="119811">
                                            <p:txEl>
                                              <p:pRg st="0" end="0"/>
                                            </p:txEl>
                                          </p:spTgt>
                                        </p:tgtEl>
                                      </p:cBhvr>
                                      <p:to x="100000" y="100000"/>
                                    </p:animScale>
                                    <p:animScale>
                                      <p:cBhvr>
                                        <p:cTn id="19" dur="26">
                                          <p:stCondLst>
                                            <p:cond delay="1808"/>
                                          </p:stCondLst>
                                        </p:cTn>
                                        <p:tgtEl>
                                          <p:spTgt spid="119811">
                                            <p:txEl>
                                              <p:pRg st="0" end="0"/>
                                            </p:txEl>
                                          </p:spTgt>
                                        </p:tgtEl>
                                      </p:cBhvr>
                                      <p:to x="100000" y="95000"/>
                                    </p:animScale>
                                    <p:animScale>
                                      <p:cBhvr>
                                        <p:cTn id="20" dur="166" decel="50000">
                                          <p:stCondLst>
                                            <p:cond delay="1834"/>
                                          </p:stCondLst>
                                        </p:cTn>
                                        <p:tgtEl>
                                          <p:spTgt spid="119811">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nodeType="clickEffect">
                                  <p:stCondLst>
                                    <p:cond delay="0"/>
                                  </p:stCondLst>
                                  <p:iterate type="lt">
                                    <p:tmPct val="10000"/>
                                  </p:iterate>
                                  <p:childTnLst>
                                    <p:set>
                                      <p:cBhvr>
                                        <p:cTn id="24" dur="1" fill="hold">
                                          <p:stCondLst>
                                            <p:cond delay="0"/>
                                          </p:stCondLst>
                                        </p:cTn>
                                        <p:tgtEl>
                                          <p:spTgt spid="119811">
                                            <p:txEl>
                                              <p:pRg st="1" end="1"/>
                                            </p:txEl>
                                          </p:spTgt>
                                        </p:tgtEl>
                                        <p:attrNameLst>
                                          <p:attrName>style.visibility</p:attrName>
                                        </p:attrNameLst>
                                      </p:cBhvr>
                                      <p:to>
                                        <p:strVal val="visible"/>
                                      </p:to>
                                    </p:set>
                                    <p:animEffect transition="in" filter="fade">
                                      <p:cBhvr>
                                        <p:cTn id="25" dur="2000"/>
                                        <p:tgtEl>
                                          <p:spTgt spid="119811">
                                            <p:txEl>
                                              <p:pRg st="1" end="1"/>
                                            </p:txEl>
                                          </p:spTgt>
                                        </p:tgtEl>
                                      </p:cBhvr>
                                    </p:animEffect>
                                    <p:anim calcmode="lin" valueType="num">
                                      <p:cBhvr>
                                        <p:cTn id="26" dur="2000" fill="hold"/>
                                        <p:tgtEl>
                                          <p:spTgt spid="119811">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11981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ntr" presetSubtype="0" fill="hold" nodeType="clickEffect">
                                  <p:stCondLst>
                                    <p:cond delay="0"/>
                                  </p:stCondLst>
                                  <p:childTnLst>
                                    <p:set>
                                      <p:cBhvr>
                                        <p:cTn id="31" dur="1" fill="hold">
                                          <p:stCondLst>
                                            <p:cond delay="0"/>
                                          </p:stCondLst>
                                        </p:cTn>
                                        <p:tgtEl>
                                          <p:spTgt spid="119811">
                                            <p:txEl>
                                              <p:pRg st="2" end="2"/>
                                            </p:txEl>
                                          </p:spTgt>
                                        </p:tgtEl>
                                        <p:attrNameLst>
                                          <p:attrName>style.visibility</p:attrName>
                                        </p:attrNameLst>
                                      </p:cBhvr>
                                      <p:to>
                                        <p:strVal val="visible"/>
                                      </p:to>
                                    </p:set>
                                    <p:animEffect transition="in" filter="wipe(down)">
                                      <p:cBhvr>
                                        <p:cTn id="32" dur="580">
                                          <p:stCondLst>
                                            <p:cond delay="0"/>
                                          </p:stCondLst>
                                        </p:cTn>
                                        <p:tgtEl>
                                          <p:spTgt spid="119811">
                                            <p:txEl>
                                              <p:pRg st="2" end="2"/>
                                            </p:txEl>
                                          </p:spTgt>
                                        </p:tgtEl>
                                      </p:cBhvr>
                                    </p:animEffect>
                                    <p:anim calcmode="lin" valueType="num">
                                      <p:cBhvr>
                                        <p:cTn id="33" dur="1822" tmFilter="0,0; 0.14,0.36; 0.43,0.73; 0.71,0.91; 1.0,1.0">
                                          <p:stCondLst>
                                            <p:cond delay="0"/>
                                          </p:stCondLst>
                                        </p:cTn>
                                        <p:tgtEl>
                                          <p:spTgt spid="119811">
                                            <p:txEl>
                                              <p:pRg st="2" end="2"/>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19811">
                                            <p:txEl>
                                              <p:pRg st="2" end="2"/>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19811">
                                            <p:txEl>
                                              <p:pRg st="2" end="2"/>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19811">
                                            <p:txEl>
                                              <p:pRg st="2" end="2"/>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19811">
                                            <p:txEl>
                                              <p:pRg st="2" end="2"/>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119811">
                                            <p:txEl>
                                              <p:pRg st="2" end="2"/>
                                            </p:txEl>
                                          </p:spTgt>
                                        </p:tgtEl>
                                      </p:cBhvr>
                                      <p:to x="100000" y="60000"/>
                                    </p:animScale>
                                    <p:animScale>
                                      <p:cBhvr>
                                        <p:cTn id="39" dur="166" decel="50000">
                                          <p:stCondLst>
                                            <p:cond delay="676"/>
                                          </p:stCondLst>
                                        </p:cTn>
                                        <p:tgtEl>
                                          <p:spTgt spid="119811">
                                            <p:txEl>
                                              <p:pRg st="2" end="2"/>
                                            </p:txEl>
                                          </p:spTgt>
                                        </p:tgtEl>
                                      </p:cBhvr>
                                      <p:to x="100000" y="100000"/>
                                    </p:animScale>
                                    <p:animScale>
                                      <p:cBhvr>
                                        <p:cTn id="40" dur="26">
                                          <p:stCondLst>
                                            <p:cond delay="1312"/>
                                          </p:stCondLst>
                                        </p:cTn>
                                        <p:tgtEl>
                                          <p:spTgt spid="119811">
                                            <p:txEl>
                                              <p:pRg st="2" end="2"/>
                                            </p:txEl>
                                          </p:spTgt>
                                        </p:tgtEl>
                                      </p:cBhvr>
                                      <p:to x="100000" y="80000"/>
                                    </p:animScale>
                                    <p:animScale>
                                      <p:cBhvr>
                                        <p:cTn id="41" dur="166" decel="50000">
                                          <p:stCondLst>
                                            <p:cond delay="1338"/>
                                          </p:stCondLst>
                                        </p:cTn>
                                        <p:tgtEl>
                                          <p:spTgt spid="119811">
                                            <p:txEl>
                                              <p:pRg st="2" end="2"/>
                                            </p:txEl>
                                          </p:spTgt>
                                        </p:tgtEl>
                                      </p:cBhvr>
                                      <p:to x="100000" y="100000"/>
                                    </p:animScale>
                                    <p:animScale>
                                      <p:cBhvr>
                                        <p:cTn id="42" dur="26">
                                          <p:stCondLst>
                                            <p:cond delay="1642"/>
                                          </p:stCondLst>
                                        </p:cTn>
                                        <p:tgtEl>
                                          <p:spTgt spid="119811">
                                            <p:txEl>
                                              <p:pRg st="2" end="2"/>
                                            </p:txEl>
                                          </p:spTgt>
                                        </p:tgtEl>
                                      </p:cBhvr>
                                      <p:to x="100000" y="90000"/>
                                    </p:animScale>
                                    <p:animScale>
                                      <p:cBhvr>
                                        <p:cTn id="43" dur="166" decel="50000">
                                          <p:stCondLst>
                                            <p:cond delay="1668"/>
                                          </p:stCondLst>
                                        </p:cTn>
                                        <p:tgtEl>
                                          <p:spTgt spid="119811">
                                            <p:txEl>
                                              <p:pRg st="2" end="2"/>
                                            </p:txEl>
                                          </p:spTgt>
                                        </p:tgtEl>
                                      </p:cBhvr>
                                      <p:to x="100000" y="100000"/>
                                    </p:animScale>
                                    <p:animScale>
                                      <p:cBhvr>
                                        <p:cTn id="44" dur="26">
                                          <p:stCondLst>
                                            <p:cond delay="1808"/>
                                          </p:stCondLst>
                                        </p:cTn>
                                        <p:tgtEl>
                                          <p:spTgt spid="119811">
                                            <p:txEl>
                                              <p:pRg st="2" end="2"/>
                                            </p:txEl>
                                          </p:spTgt>
                                        </p:tgtEl>
                                      </p:cBhvr>
                                      <p:to x="100000" y="95000"/>
                                    </p:animScale>
                                    <p:animScale>
                                      <p:cBhvr>
                                        <p:cTn id="45" dur="166" decel="50000">
                                          <p:stCondLst>
                                            <p:cond delay="1834"/>
                                          </p:stCondLst>
                                        </p:cTn>
                                        <p:tgtEl>
                                          <p:spTgt spid="119811">
                                            <p:txEl>
                                              <p:pRg st="2" end="2"/>
                                            </p:txEl>
                                          </p:spTgt>
                                        </p:tgtEl>
                                      </p:cBhvr>
                                      <p:to x="100000" y="100000"/>
                                    </p:animScale>
                                  </p:childTnLst>
                                </p:cTn>
                              </p:par>
                            </p:childTnLst>
                          </p:cTn>
                        </p:par>
                      </p:childTnLst>
                    </p:cTn>
                  </p:par>
                  <p:par>
                    <p:cTn id="46" fill="hold" nodeType="clickPar">
                      <p:stCondLst>
                        <p:cond delay="indefinite"/>
                      </p:stCondLst>
                      <p:childTnLst>
                        <p:par>
                          <p:cTn id="47" fill="hold" nodeType="withGroup">
                            <p:stCondLst>
                              <p:cond delay="0"/>
                            </p:stCondLst>
                            <p:childTnLst>
                              <p:par>
                                <p:cTn id="48" presetID="25" presetClass="entr" presetSubtype="0" fill="hold" nodeType="clickEffect">
                                  <p:stCondLst>
                                    <p:cond delay="0"/>
                                  </p:stCondLst>
                                  <p:childTnLst>
                                    <p:set>
                                      <p:cBhvr>
                                        <p:cTn id="49" dur="1" fill="hold">
                                          <p:stCondLst>
                                            <p:cond delay="0"/>
                                          </p:stCondLst>
                                        </p:cTn>
                                        <p:tgtEl>
                                          <p:spTgt spid="119811">
                                            <p:txEl>
                                              <p:pRg st="3" end="3"/>
                                            </p:txEl>
                                          </p:spTgt>
                                        </p:tgtEl>
                                        <p:attrNameLst>
                                          <p:attrName>style.visibility</p:attrName>
                                        </p:attrNameLst>
                                      </p:cBhvr>
                                      <p:to>
                                        <p:strVal val="visible"/>
                                      </p:to>
                                    </p:set>
                                    <p:anim calcmode="lin" valueType="num">
                                      <p:cBhvr>
                                        <p:cTn id="50" dur="500" decel="50000" fill="hold">
                                          <p:stCondLst>
                                            <p:cond delay="0"/>
                                          </p:stCondLst>
                                        </p:cTn>
                                        <p:tgtEl>
                                          <p:spTgt spid="119811">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19811">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19811">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119811">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19811">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19811">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19811">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19811">
                                            <p:txEl>
                                              <p:pRg st="3" end="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5" presetClass="entr" presetSubtype="0" fill="hold" nodeType="clickEffect">
                                  <p:stCondLst>
                                    <p:cond delay="0"/>
                                  </p:stCondLst>
                                  <p:childTnLst>
                                    <p:set>
                                      <p:cBhvr>
                                        <p:cTn id="61" dur="1" fill="hold">
                                          <p:stCondLst>
                                            <p:cond delay="0"/>
                                          </p:stCondLst>
                                        </p:cTn>
                                        <p:tgtEl>
                                          <p:spTgt spid="119811">
                                            <p:txEl>
                                              <p:pRg st="4" end="4"/>
                                            </p:txEl>
                                          </p:spTgt>
                                        </p:tgtEl>
                                        <p:attrNameLst>
                                          <p:attrName>style.visibility</p:attrName>
                                        </p:attrNameLst>
                                      </p:cBhvr>
                                      <p:to>
                                        <p:strVal val="visible"/>
                                      </p:to>
                                    </p:set>
                                    <p:anim calcmode="lin" valueType="num">
                                      <p:cBhvr>
                                        <p:cTn id="62" dur="500" decel="50000" fill="hold">
                                          <p:stCondLst>
                                            <p:cond delay="0"/>
                                          </p:stCondLst>
                                        </p:cTn>
                                        <p:tgtEl>
                                          <p:spTgt spid="119811">
                                            <p:txEl>
                                              <p:pRg st="4" end="4"/>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119811">
                                            <p:txEl>
                                              <p:pRg st="4" end="4"/>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119811">
                                            <p:txEl>
                                              <p:pRg st="4" end="4"/>
                                            </p:txEl>
                                          </p:spTgt>
                                        </p:tgtEl>
                                        <p:attrNameLst>
                                          <p:attrName>ppt_w</p:attrName>
                                        </p:attrNameLst>
                                      </p:cBhvr>
                                      <p:tavLst>
                                        <p:tav tm="0">
                                          <p:val>
                                            <p:strVal val="#ppt_w*.05"/>
                                          </p:val>
                                        </p:tav>
                                        <p:tav tm="100000">
                                          <p:val>
                                            <p:strVal val="#ppt_w"/>
                                          </p:val>
                                        </p:tav>
                                      </p:tavLst>
                                    </p:anim>
                                    <p:anim calcmode="lin" valueType="num">
                                      <p:cBhvr>
                                        <p:cTn id="65" dur="1000" fill="hold"/>
                                        <p:tgtEl>
                                          <p:spTgt spid="119811">
                                            <p:txEl>
                                              <p:pRg st="4" end="4"/>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119811">
                                            <p:txEl>
                                              <p:pRg st="4" end="4"/>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119811">
                                            <p:txEl>
                                              <p:pRg st="4" end="4"/>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119811">
                                            <p:txEl>
                                              <p:pRg st="4" end="4"/>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119811">
                                            <p:txEl>
                                              <p:pRg st="4" end="4"/>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5" presetClass="entr" presetSubtype="0" fill="hold" nodeType="clickEffect">
                                  <p:stCondLst>
                                    <p:cond delay="0"/>
                                  </p:stCondLst>
                                  <p:childTnLst>
                                    <p:set>
                                      <p:cBhvr>
                                        <p:cTn id="73" dur="1" fill="hold">
                                          <p:stCondLst>
                                            <p:cond delay="0"/>
                                          </p:stCondLst>
                                        </p:cTn>
                                        <p:tgtEl>
                                          <p:spTgt spid="119811">
                                            <p:txEl>
                                              <p:pRg st="5" end="5"/>
                                            </p:txEl>
                                          </p:spTgt>
                                        </p:tgtEl>
                                        <p:attrNameLst>
                                          <p:attrName>style.visibility</p:attrName>
                                        </p:attrNameLst>
                                      </p:cBhvr>
                                      <p:to>
                                        <p:strVal val="visible"/>
                                      </p:to>
                                    </p:set>
                                    <p:animEffect transition="in" filter="fade">
                                      <p:cBhvr>
                                        <p:cTn id="74" dur="2000"/>
                                        <p:tgtEl>
                                          <p:spTgt spid="119811">
                                            <p:txEl>
                                              <p:pRg st="5" end="5"/>
                                            </p:txEl>
                                          </p:spTgt>
                                        </p:tgtEl>
                                      </p:cBhvr>
                                    </p:animEffect>
                                    <p:anim calcmode="lin" valueType="num">
                                      <p:cBhvr>
                                        <p:cTn id="75" dur="2000" fill="hold"/>
                                        <p:tgtEl>
                                          <p:spTgt spid="119811">
                                            <p:txEl>
                                              <p:pRg st="5" end="5"/>
                                            </p:txEl>
                                          </p:spTgt>
                                        </p:tgtEl>
                                        <p:attrNameLst>
                                          <p:attrName>style.rotation</p:attrName>
                                        </p:attrNameLst>
                                      </p:cBhvr>
                                      <p:tavLst>
                                        <p:tav tm="0">
                                          <p:val>
                                            <p:fltVal val="720"/>
                                          </p:val>
                                        </p:tav>
                                        <p:tav tm="100000">
                                          <p:val>
                                            <p:fltVal val="0"/>
                                          </p:val>
                                        </p:tav>
                                      </p:tavLst>
                                    </p:anim>
                                    <p:anim calcmode="lin" valueType="num">
                                      <p:cBhvr>
                                        <p:cTn id="76" dur="2000" fill="hold"/>
                                        <p:tgtEl>
                                          <p:spTgt spid="119811">
                                            <p:txEl>
                                              <p:pRg st="5" end="5"/>
                                            </p:txEl>
                                          </p:spTgt>
                                        </p:tgtEl>
                                        <p:attrNameLst>
                                          <p:attrName>ppt_h</p:attrName>
                                        </p:attrNameLst>
                                      </p:cBhvr>
                                      <p:tavLst>
                                        <p:tav tm="0">
                                          <p:val>
                                            <p:fltVal val="0"/>
                                          </p:val>
                                        </p:tav>
                                        <p:tav tm="100000">
                                          <p:val>
                                            <p:strVal val="#ppt_h"/>
                                          </p:val>
                                        </p:tav>
                                      </p:tavLst>
                                    </p:anim>
                                    <p:anim calcmode="lin" valueType="num">
                                      <p:cBhvr>
                                        <p:cTn id="77" dur="2000" fill="hold"/>
                                        <p:tgtEl>
                                          <p:spTgt spid="119811">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35" presetClass="entr" presetSubtype="0" fill="hold" nodeType="clickEffect">
                                  <p:stCondLst>
                                    <p:cond delay="0"/>
                                  </p:stCondLst>
                                  <p:childTnLst>
                                    <p:set>
                                      <p:cBhvr>
                                        <p:cTn id="81" dur="1" fill="hold">
                                          <p:stCondLst>
                                            <p:cond delay="0"/>
                                          </p:stCondLst>
                                        </p:cTn>
                                        <p:tgtEl>
                                          <p:spTgt spid="119811">
                                            <p:txEl>
                                              <p:pRg st="6" end="6"/>
                                            </p:txEl>
                                          </p:spTgt>
                                        </p:tgtEl>
                                        <p:attrNameLst>
                                          <p:attrName>style.visibility</p:attrName>
                                        </p:attrNameLst>
                                      </p:cBhvr>
                                      <p:to>
                                        <p:strVal val="visible"/>
                                      </p:to>
                                    </p:set>
                                    <p:animEffect transition="in" filter="fade">
                                      <p:cBhvr>
                                        <p:cTn id="82" dur="2000"/>
                                        <p:tgtEl>
                                          <p:spTgt spid="119811">
                                            <p:txEl>
                                              <p:pRg st="6" end="6"/>
                                            </p:txEl>
                                          </p:spTgt>
                                        </p:tgtEl>
                                      </p:cBhvr>
                                    </p:animEffect>
                                    <p:anim calcmode="lin" valueType="num">
                                      <p:cBhvr>
                                        <p:cTn id="83" dur="2000" fill="hold"/>
                                        <p:tgtEl>
                                          <p:spTgt spid="119811">
                                            <p:txEl>
                                              <p:pRg st="6" end="6"/>
                                            </p:txEl>
                                          </p:spTgt>
                                        </p:tgtEl>
                                        <p:attrNameLst>
                                          <p:attrName>style.rotation</p:attrName>
                                        </p:attrNameLst>
                                      </p:cBhvr>
                                      <p:tavLst>
                                        <p:tav tm="0">
                                          <p:val>
                                            <p:fltVal val="720"/>
                                          </p:val>
                                        </p:tav>
                                        <p:tav tm="100000">
                                          <p:val>
                                            <p:fltVal val="0"/>
                                          </p:val>
                                        </p:tav>
                                      </p:tavLst>
                                    </p:anim>
                                    <p:anim calcmode="lin" valueType="num">
                                      <p:cBhvr>
                                        <p:cTn id="84" dur="2000" fill="hold"/>
                                        <p:tgtEl>
                                          <p:spTgt spid="119811">
                                            <p:txEl>
                                              <p:pRg st="6" end="6"/>
                                            </p:txEl>
                                          </p:spTgt>
                                        </p:tgtEl>
                                        <p:attrNameLst>
                                          <p:attrName>ppt_h</p:attrName>
                                        </p:attrNameLst>
                                      </p:cBhvr>
                                      <p:tavLst>
                                        <p:tav tm="0">
                                          <p:val>
                                            <p:fltVal val="0"/>
                                          </p:val>
                                        </p:tav>
                                        <p:tav tm="100000">
                                          <p:val>
                                            <p:strVal val="#ppt_h"/>
                                          </p:val>
                                        </p:tav>
                                      </p:tavLst>
                                    </p:anim>
                                    <p:anim calcmode="lin" valueType="num">
                                      <p:cBhvr>
                                        <p:cTn id="85" dur="2000" fill="hold"/>
                                        <p:tgtEl>
                                          <p:spTgt spid="119811">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3537CD68-F744-4DEA-A567-AB6E68EC5CA7}" type="slidenum">
              <a:rPr lang="zh-CN" altLang="en-AU"/>
              <a:pPr/>
              <a:t>76</a:t>
            </a:fld>
            <a:endParaRPr lang="en-AU" altLang="zh-CN"/>
          </a:p>
        </p:txBody>
      </p:sp>
      <p:sp>
        <p:nvSpPr>
          <p:cNvPr id="121859" name="Rectangle 3"/>
          <p:cNvSpPr>
            <a:spLocks noGrp="1" noChangeArrowheads="1"/>
          </p:cNvSpPr>
          <p:nvPr>
            <p:ph type="body" idx="1"/>
          </p:nvPr>
        </p:nvSpPr>
        <p:spPr>
          <a:xfrm>
            <a:off x="250825" y="1198711"/>
            <a:ext cx="8642350" cy="5254625"/>
          </a:xfrm>
        </p:spPr>
        <p:txBody>
          <a:bodyPr/>
          <a:lstStyle/>
          <a:p>
            <a:pPr>
              <a:lnSpc>
                <a:spcPct val="110000"/>
              </a:lnSpc>
              <a:buFontTx/>
              <a:buNone/>
            </a:pPr>
            <a:r>
              <a:rPr lang="zh-CN" altLang="en-US" sz="2800" dirty="0">
                <a:ea typeface="宋体" charset="-122"/>
              </a:rPr>
              <a:t>指向性</a:t>
            </a:r>
            <a:r>
              <a:rPr lang="en-US" altLang="zh-CN" sz="2800" dirty="0">
                <a:ea typeface="宋体" charset="-122"/>
              </a:rPr>
              <a:t>: </a:t>
            </a:r>
            <a:r>
              <a:rPr lang="zh-CN" altLang="en-US" sz="2800" dirty="0">
                <a:ea typeface="宋体" charset="-122"/>
              </a:rPr>
              <a:t>是指传声器灵敏度随声波入射方向而变化的	       	    特性</a:t>
            </a:r>
            <a:r>
              <a:rPr lang="en-US" altLang="zh-CN" sz="2800" dirty="0">
                <a:ea typeface="宋体" charset="-122"/>
              </a:rPr>
              <a:t>.</a:t>
            </a:r>
            <a:r>
              <a:rPr lang="zh-CN" altLang="en-US" sz="2800" dirty="0">
                <a:ea typeface="宋体" charset="-122"/>
              </a:rPr>
              <a:t>指向性分为三种</a:t>
            </a:r>
            <a:r>
              <a:rPr lang="en-US" altLang="zh-CN" sz="2800" dirty="0">
                <a:ea typeface="宋体" charset="-122"/>
              </a:rPr>
              <a:t>:</a:t>
            </a:r>
            <a:r>
              <a:rPr lang="zh-CN" altLang="en-US" sz="2800" dirty="0">
                <a:ea typeface="宋体" charset="-122"/>
              </a:rPr>
              <a:t>全指向</a:t>
            </a:r>
            <a:r>
              <a:rPr lang="en-US" altLang="zh-CN" sz="2800" dirty="0">
                <a:ea typeface="宋体" charset="-122"/>
              </a:rPr>
              <a:t>,</a:t>
            </a:r>
            <a:r>
              <a:rPr lang="zh-CN" altLang="en-US" sz="2800" dirty="0">
                <a:ea typeface="宋体" charset="-122"/>
              </a:rPr>
              <a:t>单指向</a:t>
            </a:r>
            <a:r>
              <a:rPr lang="en-US" altLang="zh-CN" sz="2800" dirty="0">
                <a:ea typeface="宋体" charset="-122"/>
              </a:rPr>
              <a:t>,</a:t>
            </a:r>
            <a:r>
              <a:rPr lang="zh-CN" altLang="en-US" sz="2800" dirty="0">
                <a:ea typeface="宋体" charset="-122"/>
              </a:rPr>
              <a:t>双指向</a:t>
            </a:r>
            <a:r>
              <a:rPr lang="en-US" altLang="zh-CN" sz="2800" dirty="0">
                <a:ea typeface="宋体" charset="-122"/>
              </a:rPr>
              <a:t>.</a:t>
            </a:r>
          </a:p>
          <a:p>
            <a:pPr>
              <a:lnSpc>
                <a:spcPct val="110000"/>
              </a:lnSpc>
              <a:buFontTx/>
              <a:buNone/>
            </a:pPr>
            <a:r>
              <a:rPr lang="en-US" altLang="zh-CN" sz="2800" dirty="0">
                <a:ea typeface="宋体" charset="-122"/>
              </a:rPr>
              <a:t>		</a:t>
            </a:r>
            <a:r>
              <a:rPr lang="zh-CN" altLang="en-US" sz="2800" dirty="0">
                <a:ea typeface="宋体" charset="-122"/>
              </a:rPr>
              <a:t>全指向</a:t>
            </a:r>
            <a:r>
              <a:rPr lang="en-US" altLang="zh-CN" sz="2800" dirty="0">
                <a:ea typeface="宋体" charset="-122"/>
              </a:rPr>
              <a:t>: </a:t>
            </a:r>
            <a:r>
              <a:rPr lang="zh-CN" altLang="en-US" sz="2800" dirty="0">
                <a:ea typeface="宋体" charset="-122"/>
              </a:rPr>
              <a:t>对四面八方的声音都有相同的灵敏度</a:t>
            </a:r>
            <a:r>
              <a:rPr lang="en-US" altLang="zh-CN" sz="2800" dirty="0">
                <a:ea typeface="宋体" charset="-122"/>
              </a:rPr>
              <a:t>.</a:t>
            </a:r>
          </a:p>
          <a:p>
            <a:pPr>
              <a:lnSpc>
                <a:spcPct val="110000"/>
              </a:lnSpc>
              <a:buFontTx/>
              <a:buNone/>
            </a:pPr>
            <a:r>
              <a:rPr lang="en-US" altLang="zh-CN" sz="2800" dirty="0">
                <a:ea typeface="宋体" charset="-122"/>
              </a:rPr>
              <a:t>		</a:t>
            </a:r>
            <a:r>
              <a:rPr lang="zh-CN" altLang="en-US" sz="2800" dirty="0">
                <a:ea typeface="宋体" charset="-122"/>
              </a:rPr>
              <a:t>单指向</a:t>
            </a:r>
            <a:r>
              <a:rPr lang="en-US" altLang="zh-CN" sz="2800" dirty="0">
                <a:ea typeface="宋体" charset="-122"/>
              </a:rPr>
              <a:t>:</a:t>
            </a:r>
            <a:r>
              <a:rPr lang="zh-CN" altLang="en-US" sz="2800" dirty="0">
                <a:ea typeface="宋体" charset="-122"/>
              </a:rPr>
              <a:t>其正面的灵敏度高于背面的灵敏度</a:t>
            </a:r>
            <a:r>
              <a:rPr lang="en-US" altLang="zh-CN" sz="2800" dirty="0">
                <a:ea typeface="宋体" charset="-122"/>
              </a:rPr>
              <a:t>.</a:t>
            </a:r>
          </a:p>
          <a:p>
            <a:pPr>
              <a:lnSpc>
                <a:spcPct val="110000"/>
              </a:lnSpc>
              <a:buFontTx/>
              <a:buNone/>
            </a:pPr>
            <a:r>
              <a:rPr lang="en-US" altLang="zh-CN" sz="2800" dirty="0">
                <a:ea typeface="宋体" charset="-122"/>
              </a:rPr>
              <a:t>		</a:t>
            </a:r>
            <a:r>
              <a:rPr lang="zh-CN" altLang="en-US" sz="2800" dirty="0">
                <a:ea typeface="宋体" charset="-122"/>
              </a:rPr>
              <a:t>双指向</a:t>
            </a:r>
            <a:r>
              <a:rPr lang="en-US" altLang="zh-CN" sz="2800" dirty="0">
                <a:ea typeface="宋体" charset="-122"/>
              </a:rPr>
              <a:t>:</a:t>
            </a:r>
            <a:r>
              <a:rPr lang="zh-CN" altLang="en-US" sz="2800" dirty="0">
                <a:ea typeface="宋体" charset="-122"/>
              </a:rPr>
              <a:t>其正面与背面的灵敏度一样</a:t>
            </a:r>
            <a:r>
              <a:rPr lang="en-US" altLang="zh-CN" sz="2800" dirty="0">
                <a:ea typeface="宋体" charset="-122"/>
              </a:rPr>
              <a:t>, </a:t>
            </a:r>
            <a:r>
              <a:rPr lang="zh-CN" altLang="en-US" sz="2800" dirty="0">
                <a:ea typeface="宋体" charset="-122"/>
              </a:rPr>
              <a:t>而两个侧面		   的灵敏度较低</a:t>
            </a:r>
            <a:r>
              <a:rPr lang="en-US" altLang="zh-CN" sz="2800" dirty="0">
                <a:ea typeface="宋体" charset="-122"/>
              </a:rPr>
              <a:t>.</a:t>
            </a:r>
          </a:p>
          <a:p>
            <a:pPr>
              <a:lnSpc>
                <a:spcPct val="110000"/>
              </a:lnSpc>
              <a:buFontTx/>
              <a:buNone/>
            </a:pPr>
            <a:r>
              <a:rPr lang="en-US" altLang="zh-CN" sz="2800" dirty="0">
                <a:ea typeface="宋体" charset="-122"/>
              </a:rPr>
              <a:t>	</a:t>
            </a:r>
            <a:r>
              <a:rPr lang="zh-CN" altLang="en-US" sz="2800" dirty="0">
                <a:ea typeface="宋体" charset="-122"/>
              </a:rPr>
              <a:t>固有噪声</a:t>
            </a:r>
            <a:r>
              <a:rPr lang="en-US" altLang="zh-CN" sz="2800" dirty="0">
                <a:ea typeface="宋体" charset="-122"/>
              </a:rPr>
              <a:t>:</a:t>
            </a:r>
            <a:r>
              <a:rPr lang="zh-CN" altLang="en-US" sz="2800" dirty="0">
                <a:ea typeface="宋体" charset="-122"/>
              </a:rPr>
              <a:t>是指传声器在没有外界声音的情况下所输		 出的电压</a:t>
            </a:r>
            <a:r>
              <a:rPr lang="en-US" altLang="zh-CN" sz="2800" dirty="0">
                <a:ea typeface="宋体" charset="-122"/>
              </a:rPr>
              <a:t>,</a:t>
            </a:r>
            <a:r>
              <a:rPr lang="zh-CN" altLang="en-US" sz="2800" dirty="0">
                <a:ea typeface="宋体" charset="-122"/>
              </a:rPr>
              <a:t>此输出越小越好</a:t>
            </a:r>
            <a:r>
              <a:rPr lang="en-US" altLang="zh-CN" sz="2800" dirty="0">
                <a:ea typeface="宋体" charset="-122"/>
              </a:rPr>
              <a:t>.</a:t>
            </a:r>
            <a:endParaRPr lang="en-AU" altLang="zh-CN" sz="2800" dirty="0">
              <a:ea typeface="宋体" charset="-122"/>
            </a:endParaRPr>
          </a:p>
        </p:txBody>
      </p:sp>
    </p:spTree>
    <p:extLst>
      <p:ext uri="{BB962C8B-B14F-4D97-AF65-F5344CB8AC3E}">
        <p14:creationId xmlns:p14="http://schemas.microsoft.com/office/powerpoint/2010/main" val="4188645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p:cTn id="7" dur="1000" fill="hold"/>
                                        <p:tgtEl>
                                          <p:spTgt spid="12185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185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185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185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121859">
                                            <p:txEl>
                                              <p:pRg st="1" end="1"/>
                                            </p:txEl>
                                          </p:spTgt>
                                        </p:tgtEl>
                                        <p:attrNameLst>
                                          <p:attrName>style.visibility</p:attrName>
                                        </p:attrNameLst>
                                      </p:cBhvr>
                                      <p:to>
                                        <p:strVal val="visible"/>
                                      </p:to>
                                    </p:set>
                                    <p:anim calcmode="lin" valueType="num">
                                      <p:cBhvr>
                                        <p:cTn id="15" dur="1000" fill="hold"/>
                                        <p:tgtEl>
                                          <p:spTgt spid="121859">
                                            <p:txEl>
                                              <p:pRg st="1" end="1"/>
                                            </p:txEl>
                                          </p:spTgt>
                                        </p:tgtEl>
                                        <p:attrNameLst>
                                          <p:attrName>ppt_w</p:attrName>
                                        </p:attrNameLst>
                                      </p:cBhvr>
                                      <p:tavLst>
                                        <p:tav tm="0">
                                          <p:val>
                                            <p:strVal val="#ppt_w+.3"/>
                                          </p:val>
                                        </p:tav>
                                        <p:tav tm="100000">
                                          <p:val>
                                            <p:strVal val="#ppt_w"/>
                                          </p:val>
                                        </p:tav>
                                      </p:tavLst>
                                    </p:anim>
                                    <p:anim calcmode="lin" valueType="num">
                                      <p:cBhvr>
                                        <p:cTn id="16" dur="1000" fill="hold"/>
                                        <p:tgtEl>
                                          <p:spTgt spid="121859">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1218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121859">
                                            <p:txEl>
                                              <p:pRg st="2" end="2"/>
                                            </p:txEl>
                                          </p:spTgt>
                                        </p:tgtEl>
                                        <p:attrNameLst>
                                          <p:attrName>style.visibility</p:attrName>
                                        </p:attrNameLst>
                                      </p:cBhvr>
                                      <p:to>
                                        <p:strVal val="visible"/>
                                      </p:to>
                                    </p:set>
                                    <p:anim calcmode="lin" valueType="num">
                                      <p:cBhvr>
                                        <p:cTn id="22" dur="1000" fill="hold"/>
                                        <p:tgtEl>
                                          <p:spTgt spid="121859">
                                            <p:txEl>
                                              <p:pRg st="2" end="2"/>
                                            </p:txEl>
                                          </p:spTgt>
                                        </p:tgtEl>
                                        <p:attrNameLst>
                                          <p:attrName>ppt_w</p:attrName>
                                        </p:attrNameLst>
                                      </p:cBhvr>
                                      <p:tavLst>
                                        <p:tav tm="0">
                                          <p:val>
                                            <p:strVal val="#ppt_w+.3"/>
                                          </p:val>
                                        </p:tav>
                                        <p:tav tm="100000">
                                          <p:val>
                                            <p:strVal val="#ppt_w"/>
                                          </p:val>
                                        </p:tav>
                                      </p:tavLst>
                                    </p:anim>
                                    <p:anim calcmode="lin" valueType="num">
                                      <p:cBhvr>
                                        <p:cTn id="23" dur="1000" fill="hold"/>
                                        <p:tgtEl>
                                          <p:spTgt spid="121859">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121859">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121859">
                                            <p:txEl>
                                              <p:pRg st="3" end="3"/>
                                            </p:txEl>
                                          </p:spTgt>
                                        </p:tgtEl>
                                        <p:attrNameLst>
                                          <p:attrName>style.visibility</p:attrName>
                                        </p:attrNameLst>
                                      </p:cBhvr>
                                      <p:to>
                                        <p:strVal val="visible"/>
                                      </p:to>
                                    </p:set>
                                    <p:anim calcmode="lin" valueType="num">
                                      <p:cBhvr>
                                        <p:cTn id="29" dur="1000" fill="hold"/>
                                        <p:tgtEl>
                                          <p:spTgt spid="121859">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121859">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121859">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nodeType="clickEffect">
                                  <p:stCondLst>
                                    <p:cond delay="0"/>
                                  </p:stCondLst>
                                  <p:childTnLst>
                                    <p:set>
                                      <p:cBhvr>
                                        <p:cTn id="35" dur="1" fill="hold">
                                          <p:stCondLst>
                                            <p:cond delay="0"/>
                                          </p:stCondLst>
                                        </p:cTn>
                                        <p:tgtEl>
                                          <p:spTgt spid="121859">
                                            <p:txEl>
                                              <p:pRg st="4" end="4"/>
                                            </p:txEl>
                                          </p:spTgt>
                                        </p:tgtEl>
                                        <p:attrNameLst>
                                          <p:attrName>style.visibility</p:attrName>
                                        </p:attrNameLst>
                                      </p:cBhvr>
                                      <p:to>
                                        <p:strVal val="visible"/>
                                      </p:to>
                                    </p:set>
                                    <p:anim calcmode="lin" valueType="num">
                                      <p:cBhvr>
                                        <p:cTn id="36" dur="1000" fill="hold"/>
                                        <p:tgtEl>
                                          <p:spTgt spid="121859">
                                            <p:txEl>
                                              <p:pRg st="4" end="4"/>
                                            </p:txEl>
                                          </p:spTgt>
                                        </p:tgtEl>
                                        <p:attrNameLst>
                                          <p:attrName>ppt_x</p:attrName>
                                        </p:attrNameLst>
                                      </p:cBhvr>
                                      <p:tavLst>
                                        <p:tav tm="0">
                                          <p:val>
                                            <p:strVal val="#ppt_x-.2"/>
                                          </p:val>
                                        </p:tav>
                                        <p:tav tm="100000">
                                          <p:val>
                                            <p:strVal val="#ppt_x"/>
                                          </p:val>
                                        </p:tav>
                                      </p:tavLst>
                                    </p:anim>
                                    <p:anim calcmode="lin" valueType="num">
                                      <p:cBhvr>
                                        <p:cTn id="37" dur="1000" fill="hold"/>
                                        <p:tgtEl>
                                          <p:spTgt spid="12185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218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5EE004E8-0253-403A-AB76-5865337F2105}" type="slidenum">
              <a:rPr lang="zh-CN" altLang="en-AU"/>
              <a:pPr/>
              <a:t>77</a:t>
            </a:fld>
            <a:endParaRPr lang="en-AU" altLang="zh-CN"/>
          </a:p>
        </p:txBody>
      </p:sp>
      <p:sp>
        <p:nvSpPr>
          <p:cNvPr id="146435" name="Rectangle 3"/>
          <p:cNvSpPr>
            <a:spLocks noGrp="1" noChangeArrowheads="1"/>
          </p:cNvSpPr>
          <p:nvPr>
            <p:ph type="body" idx="1"/>
          </p:nvPr>
        </p:nvSpPr>
        <p:spPr/>
        <p:txBody>
          <a:bodyPr/>
          <a:lstStyle/>
          <a:p>
            <a:pPr algn="ctr">
              <a:buFontTx/>
              <a:buNone/>
            </a:pPr>
            <a:r>
              <a:rPr lang="zh-CN" altLang="en-US" sz="8000">
                <a:ea typeface="宋体" charset="-122"/>
              </a:rPr>
              <a:t>开关</a:t>
            </a:r>
            <a:r>
              <a:rPr lang="en-US" altLang="zh-CN" sz="8000">
                <a:ea typeface="宋体" charset="-122"/>
              </a:rPr>
              <a:t>/</a:t>
            </a:r>
            <a:r>
              <a:rPr lang="zh-CN" altLang="en-US" sz="8000">
                <a:ea typeface="宋体" charset="-122"/>
              </a:rPr>
              <a:t>按钮</a:t>
            </a:r>
            <a:endParaRPr lang="zh-CN" altLang="en-AU" sz="8000">
              <a:ea typeface="宋体" charset="-122"/>
            </a:endParaRPr>
          </a:p>
        </p:txBody>
      </p:sp>
    </p:spTree>
    <p:extLst>
      <p:ext uri="{BB962C8B-B14F-4D97-AF65-F5344CB8AC3E}">
        <p14:creationId xmlns:p14="http://schemas.microsoft.com/office/powerpoint/2010/main" val="1998258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fade">
                                      <p:cBhvr>
                                        <p:cTn id="7" dur="770" decel="100000"/>
                                        <p:tgtEl>
                                          <p:spTgt spid="146435">
                                            <p:txEl>
                                              <p:pRg st="0" end="0"/>
                                            </p:txEl>
                                          </p:spTgt>
                                        </p:tgtEl>
                                      </p:cBhvr>
                                    </p:animEffect>
                                    <p:animScale>
                                      <p:cBhvr>
                                        <p:cTn id="8" dur="770" decel="100000"/>
                                        <p:tgtEl>
                                          <p:spTgt spid="146435">
                                            <p:txEl>
                                              <p:pRg st="0" end="0"/>
                                            </p:txEl>
                                          </p:spTgt>
                                        </p:tgtEl>
                                      </p:cBhvr>
                                      <p:from x="10000" y="10000"/>
                                      <p:to x="200000" y="450000"/>
                                    </p:animScale>
                                    <p:animScale>
                                      <p:cBhvr>
                                        <p:cTn id="9" dur="1230" accel="100000" fill="hold">
                                          <p:stCondLst>
                                            <p:cond delay="770"/>
                                          </p:stCondLst>
                                        </p:cTn>
                                        <p:tgtEl>
                                          <p:spTgt spid="146435">
                                            <p:txEl>
                                              <p:pRg st="0" end="0"/>
                                            </p:txEl>
                                          </p:spTgt>
                                        </p:tgtEl>
                                      </p:cBhvr>
                                      <p:from x="200000" y="450000"/>
                                      <p:to x="100000" y="100000"/>
                                    </p:animScale>
                                    <p:set>
                                      <p:cBhvr>
                                        <p:cTn id="10" dur="770" fill="hold"/>
                                        <p:tgtEl>
                                          <p:spTgt spid="146435">
                                            <p:txEl>
                                              <p:pRg st="0" end="0"/>
                                            </p:txEl>
                                          </p:spTgt>
                                        </p:tgtEl>
                                        <p:attrNameLst>
                                          <p:attrName>ppt_x</p:attrName>
                                        </p:attrNameLst>
                                      </p:cBhvr>
                                      <p:to>
                                        <p:strVal val="(0.5)"/>
                                      </p:to>
                                    </p:set>
                                    <p:anim from="(0.5)" to="(#ppt_x)" calcmode="lin" valueType="num">
                                      <p:cBhvr>
                                        <p:cTn id="11" dur="1230" accel="100000" fill="hold">
                                          <p:stCondLst>
                                            <p:cond delay="770"/>
                                          </p:stCondLst>
                                        </p:cTn>
                                        <p:tgtEl>
                                          <p:spTgt spid="146435">
                                            <p:txEl>
                                              <p:pRg st="0" end="0"/>
                                            </p:txEl>
                                          </p:spTgt>
                                        </p:tgtEl>
                                        <p:attrNameLst>
                                          <p:attrName>ppt_x</p:attrName>
                                        </p:attrNameLst>
                                      </p:cBhvr>
                                    </p:anim>
                                    <p:set>
                                      <p:cBhvr>
                                        <p:cTn id="12" dur="770" fill="hold"/>
                                        <p:tgtEl>
                                          <p:spTgt spid="14643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46435">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87AEA8B1-0B07-48EB-909D-9B5FD3CF9564}" type="slidenum">
              <a:rPr lang="zh-CN" altLang="en-AU"/>
              <a:pPr/>
              <a:t>78</a:t>
            </a:fld>
            <a:endParaRPr lang="en-AU" altLang="zh-CN"/>
          </a:p>
        </p:txBody>
      </p:sp>
      <p:sp>
        <p:nvSpPr>
          <p:cNvPr id="122883" name="Rectangle 3"/>
          <p:cNvSpPr>
            <a:spLocks noGrp="1" noChangeArrowheads="1"/>
          </p:cNvSpPr>
          <p:nvPr>
            <p:ph type="body" idx="1"/>
          </p:nvPr>
        </p:nvSpPr>
        <p:spPr>
          <a:xfrm>
            <a:off x="250825" y="1340346"/>
            <a:ext cx="8642350" cy="4464918"/>
          </a:xfrm>
        </p:spPr>
        <p:txBody>
          <a:bodyPr/>
          <a:lstStyle/>
          <a:p>
            <a:pPr>
              <a:buFontTx/>
              <a:buNone/>
            </a:pPr>
            <a:r>
              <a:rPr lang="en-US" altLang="zh-CN" dirty="0">
                <a:ea typeface="宋体" charset="-122"/>
              </a:rPr>
              <a:t>1.</a:t>
            </a:r>
            <a:r>
              <a:rPr lang="zh-CN" altLang="en-US" dirty="0">
                <a:ea typeface="宋体" charset="-122"/>
              </a:rPr>
              <a:t>概念</a:t>
            </a:r>
            <a:r>
              <a:rPr lang="en-US" altLang="zh-CN" dirty="0">
                <a:ea typeface="宋体" charset="-122"/>
              </a:rPr>
              <a:t>:</a:t>
            </a:r>
          </a:p>
          <a:p>
            <a:pPr>
              <a:lnSpc>
                <a:spcPct val="110000"/>
              </a:lnSpc>
              <a:buFontTx/>
              <a:buNone/>
            </a:pPr>
            <a:r>
              <a:rPr lang="zh-CN" altLang="en-US" sz="2800" dirty="0">
                <a:ea typeface="宋体" charset="-122"/>
              </a:rPr>
              <a:t>	是用来接通和断开电路的元件</a:t>
            </a:r>
            <a:r>
              <a:rPr lang="en-US" altLang="zh-CN" sz="2800" dirty="0">
                <a:ea typeface="宋体" charset="-122"/>
              </a:rPr>
              <a:t>.</a:t>
            </a:r>
            <a:r>
              <a:rPr lang="zh-CN" altLang="en-US" sz="2800" dirty="0">
                <a:ea typeface="宋体" charset="-122"/>
              </a:rPr>
              <a:t>开关应用在各种电子设备</a:t>
            </a:r>
            <a:r>
              <a:rPr lang="en-US" altLang="zh-CN" sz="2800" dirty="0">
                <a:ea typeface="宋体" charset="-122"/>
              </a:rPr>
              <a:t>,</a:t>
            </a:r>
            <a:r>
              <a:rPr lang="zh-CN" altLang="en-US" sz="2800" dirty="0">
                <a:ea typeface="宋体" charset="-122"/>
              </a:rPr>
              <a:t>家用电器中</a:t>
            </a:r>
            <a:r>
              <a:rPr lang="en-US" altLang="zh-CN" sz="2800" dirty="0">
                <a:ea typeface="宋体" charset="-122"/>
              </a:rPr>
              <a:t>.</a:t>
            </a:r>
          </a:p>
          <a:p>
            <a:pPr>
              <a:lnSpc>
                <a:spcPct val="110000"/>
              </a:lnSpc>
              <a:buFontTx/>
              <a:buNone/>
            </a:pPr>
            <a:r>
              <a:rPr lang="en-US" altLang="zh-CN" dirty="0">
                <a:ea typeface="宋体" charset="-122"/>
              </a:rPr>
              <a:t>2.</a:t>
            </a:r>
            <a:r>
              <a:rPr lang="zh-CN" altLang="en-US" dirty="0">
                <a:ea typeface="宋体" charset="-122"/>
              </a:rPr>
              <a:t>分类</a:t>
            </a:r>
            <a:r>
              <a:rPr lang="en-US" altLang="zh-CN" dirty="0">
                <a:ea typeface="宋体" charset="-122"/>
              </a:rPr>
              <a:t>:</a:t>
            </a:r>
          </a:p>
          <a:p>
            <a:pPr>
              <a:lnSpc>
                <a:spcPct val="110000"/>
              </a:lnSpc>
              <a:buFontTx/>
              <a:buNone/>
            </a:pPr>
            <a:r>
              <a:rPr lang="en-US" altLang="zh-CN" sz="2800" dirty="0">
                <a:ea typeface="宋体" charset="-122"/>
              </a:rPr>
              <a:t>	</a:t>
            </a:r>
            <a:r>
              <a:rPr lang="zh-CN" altLang="en-US" sz="2800" dirty="0">
                <a:ea typeface="宋体" charset="-122"/>
              </a:rPr>
              <a:t>按用途分</a:t>
            </a:r>
            <a:r>
              <a:rPr lang="en-US" altLang="zh-CN" sz="2800" dirty="0">
                <a:ea typeface="宋体" charset="-122"/>
              </a:rPr>
              <a:t>:</a:t>
            </a:r>
            <a:r>
              <a:rPr lang="zh-CN" altLang="en-US" sz="2800" dirty="0">
                <a:ea typeface="宋体" charset="-122"/>
              </a:rPr>
              <a:t>波段开关</a:t>
            </a:r>
            <a:r>
              <a:rPr lang="en-US" altLang="zh-CN" sz="2800" dirty="0">
                <a:ea typeface="宋体" charset="-122"/>
              </a:rPr>
              <a:t>,</a:t>
            </a:r>
            <a:r>
              <a:rPr lang="zh-CN" altLang="en-US" sz="2800" dirty="0">
                <a:ea typeface="宋体" charset="-122"/>
              </a:rPr>
              <a:t>录放开关</a:t>
            </a:r>
            <a:r>
              <a:rPr lang="en-US" altLang="zh-CN" sz="2800" dirty="0">
                <a:ea typeface="宋体" charset="-122"/>
              </a:rPr>
              <a:t>,</a:t>
            </a:r>
            <a:r>
              <a:rPr lang="zh-CN" altLang="en-US" sz="2800" dirty="0">
                <a:ea typeface="宋体" charset="-122"/>
              </a:rPr>
              <a:t>电源开关</a:t>
            </a:r>
            <a:r>
              <a:rPr lang="en-US" altLang="zh-CN" sz="2800" dirty="0">
                <a:ea typeface="宋体" charset="-122"/>
              </a:rPr>
              <a:t>,</a:t>
            </a:r>
            <a:r>
              <a:rPr lang="zh-CN" altLang="en-US" sz="2800" dirty="0">
                <a:ea typeface="宋体" charset="-122"/>
              </a:rPr>
              <a:t>预选开关</a:t>
            </a:r>
            <a:r>
              <a:rPr lang="en-US" altLang="zh-CN" sz="2800" dirty="0">
                <a:ea typeface="宋体" charset="-122"/>
              </a:rPr>
              <a:t>,			</a:t>
            </a:r>
            <a:r>
              <a:rPr lang="zh-CN" altLang="en-US" sz="2800" dirty="0">
                <a:ea typeface="宋体" charset="-122"/>
              </a:rPr>
              <a:t>限位开关</a:t>
            </a:r>
            <a:r>
              <a:rPr lang="en-US" altLang="zh-CN" sz="2800" dirty="0">
                <a:ea typeface="宋体" charset="-122"/>
              </a:rPr>
              <a:t>,</a:t>
            </a:r>
            <a:r>
              <a:rPr lang="zh-CN" altLang="en-US" sz="2800" dirty="0">
                <a:ea typeface="宋体" charset="-122"/>
              </a:rPr>
              <a:t>控制开关</a:t>
            </a:r>
            <a:r>
              <a:rPr lang="en-US" altLang="zh-CN" sz="2800" dirty="0">
                <a:ea typeface="宋体" charset="-122"/>
              </a:rPr>
              <a:t>,</a:t>
            </a:r>
            <a:r>
              <a:rPr lang="zh-CN" altLang="en-US" sz="2800" dirty="0">
                <a:ea typeface="宋体" charset="-122"/>
              </a:rPr>
              <a:t>转换开关</a:t>
            </a:r>
            <a:r>
              <a:rPr lang="en-US" altLang="zh-CN" sz="2800" dirty="0">
                <a:ea typeface="宋体" charset="-122"/>
              </a:rPr>
              <a:t>,</a:t>
            </a:r>
            <a:r>
              <a:rPr lang="zh-CN" altLang="en-US" sz="2800" dirty="0">
                <a:ea typeface="宋体" charset="-122"/>
              </a:rPr>
              <a:t>隔离开关等</a:t>
            </a:r>
            <a:r>
              <a:rPr lang="en-US" altLang="zh-CN" sz="2800" dirty="0">
                <a:ea typeface="宋体" charset="-122"/>
              </a:rPr>
              <a:t>.</a:t>
            </a:r>
          </a:p>
          <a:p>
            <a:pPr>
              <a:lnSpc>
                <a:spcPct val="110000"/>
              </a:lnSpc>
              <a:buFontTx/>
              <a:buNone/>
            </a:pPr>
            <a:r>
              <a:rPr lang="en-US" altLang="zh-CN" sz="2800" dirty="0">
                <a:ea typeface="宋体" charset="-122"/>
              </a:rPr>
              <a:t>	</a:t>
            </a:r>
            <a:r>
              <a:rPr lang="zh-CN" altLang="en-US" sz="2800" dirty="0">
                <a:ea typeface="宋体" charset="-122"/>
              </a:rPr>
              <a:t>按结构分</a:t>
            </a:r>
            <a:r>
              <a:rPr lang="en-US" altLang="zh-CN" sz="2800" dirty="0">
                <a:ea typeface="宋体" charset="-122"/>
              </a:rPr>
              <a:t>:</a:t>
            </a:r>
            <a:r>
              <a:rPr lang="zh-CN" altLang="en-US" sz="2800" dirty="0">
                <a:ea typeface="宋体" charset="-122"/>
              </a:rPr>
              <a:t>滑动开关</a:t>
            </a:r>
            <a:r>
              <a:rPr lang="en-US" altLang="zh-CN" sz="2800" dirty="0">
                <a:ea typeface="宋体" charset="-122"/>
              </a:rPr>
              <a:t>,</a:t>
            </a:r>
            <a:r>
              <a:rPr lang="zh-CN" altLang="en-US" sz="2800" dirty="0">
                <a:ea typeface="宋体" charset="-122"/>
              </a:rPr>
              <a:t>钮子开关</a:t>
            </a:r>
            <a:r>
              <a:rPr lang="en-US" altLang="zh-CN" sz="2800" dirty="0">
                <a:ea typeface="宋体" charset="-122"/>
              </a:rPr>
              <a:t>,</a:t>
            </a:r>
            <a:r>
              <a:rPr lang="zh-CN" altLang="en-US" sz="2800" dirty="0">
                <a:ea typeface="宋体" charset="-122"/>
              </a:rPr>
              <a:t>拨动开关</a:t>
            </a:r>
            <a:r>
              <a:rPr lang="en-US" altLang="zh-CN" sz="2800" dirty="0">
                <a:ea typeface="宋体" charset="-122"/>
              </a:rPr>
              <a:t>,</a:t>
            </a:r>
            <a:r>
              <a:rPr lang="zh-CN" altLang="en-US" sz="2800" dirty="0">
                <a:ea typeface="宋体" charset="-122"/>
              </a:rPr>
              <a:t>按钮开关</a:t>
            </a:r>
            <a:r>
              <a:rPr lang="en-US" altLang="zh-CN" sz="2800" dirty="0">
                <a:ea typeface="宋体" charset="-122"/>
              </a:rPr>
              <a:t>,</a:t>
            </a:r>
            <a:r>
              <a:rPr lang="zh-CN" altLang="en-US" sz="2800" dirty="0">
                <a:ea typeface="宋体" charset="-122"/>
              </a:rPr>
              <a:t>薄		膜开关等</a:t>
            </a:r>
            <a:r>
              <a:rPr lang="en-US" altLang="zh-CN" sz="2800" dirty="0">
                <a:ea typeface="宋体" charset="-122"/>
              </a:rPr>
              <a:t>.</a:t>
            </a:r>
          </a:p>
          <a:p>
            <a:pPr>
              <a:buFontTx/>
              <a:buNone/>
            </a:pPr>
            <a:endParaRPr lang="en-AU" altLang="zh-CN" sz="2800" dirty="0">
              <a:ea typeface="宋体" charset="-122"/>
            </a:endParaRPr>
          </a:p>
        </p:txBody>
      </p:sp>
    </p:spTree>
    <p:extLst>
      <p:ext uri="{BB962C8B-B14F-4D97-AF65-F5344CB8AC3E}">
        <p14:creationId xmlns:p14="http://schemas.microsoft.com/office/powerpoint/2010/main" val="1825495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 calcmode="lin" valueType="num">
                                      <p:cBhvr>
                                        <p:cTn id="7" dur="500" fill="hold"/>
                                        <p:tgtEl>
                                          <p:spTgt spid="12288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2288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2288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2288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2288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6" presetClass="entr" presetSubtype="0" fill="hold" nodeType="clickEffect">
                                  <p:stCondLst>
                                    <p:cond delay="0"/>
                                  </p:stCondLst>
                                  <p:iterate type="lt">
                                    <p:tmPct val="10000"/>
                                  </p:iterate>
                                  <p:childTnLst>
                                    <p:set>
                                      <p:cBhvr>
                                        <p:cTn id="15" dur="1" fill="hold">
                                          <p:stCondLst>
                                            <p:cond delay="0"/>
                                          </p:stCondLst>
                                        </p:cTn>
                                        <p:tgtEl>
                                          <p:spTgt spid="122883">
                                            <p:txEl>
                                              <p:pRg st="1" end="1"/>
                                            </p:txEl>
                                          </p:spTgt>
                                        </p:tgtEl>
                                        <p:attrNameLst>
                                          <p:attrName>style.visibility</p:attrName>
                                        </p:attrNameLst>
                                      </p:cBhvr>
                                      <p:to>
                                        <p:strVal val="visible"/>
                                      </p:to>
                                    </p:set>
                                    <p:anim by="(-#ppt_w*2)" calcmode="lin" valueType="num">
                                      <p:cBhvr rctx="PPT">
                                        <p:cTn id="16" dur="500" autoRev="1" fill="hold">
                                          <p:stCondLst>
                                            <p:cond delay="0"/>
                                          </p:stCondLst>
                                        </p:cTn>
                                        <p:tgtEl>
                                          <p:spTgt spid="122883">
                                            <p:txEl>
                                              <p:pRg st="1" end="1"/>
                                            </p:txEl>
                                          </p:spTgt>
                                        </p:tgtEl>
                                        <p:attrNameLst>
                                          <p:attrName>ppt_w</p:attrName>
                                        </p:attrNameLst>
                                      </p:cBhvr>
                                    </p:anim>
                                    <p:anim by="(#ppt_w*0.50)" calcmode="lin" valueType="num">
                                      <p:cBhvr>
                                        <p:cTn id="17" dur="500" decel="50000" autoRev="1" fill="hold">
                                          <p:stCondLst>
                                            <p:cond delay="0"/>
                                          </p:stCondLst>
                                        </p:cTn>
                                        <p:tgtEl>
                                          <p:spTgt spid="122883">
                                            <p:txEl>
                                              <p:pRg st="1" end="1"/>
                                            </p:txEl>
                                          </p:spTgt>
                                        </p:tgtEl>
                                        <p:attrNameLst>
                                          <p:attrName>ppt_x</p:attrName>
                                        </p:attrNameLst>
                                      </p:cBhvr>
                                    </p:anim>
                                    <p:anim from="(-#ppt_h/2)" to="(#ppt_y)" calcmode="lin" valueType="num">
                                      <p:cBhvr>
                                        <p:cTn id="18" dur="1000" fill="hold">
                                          <p:stCondLst>
                                            <p:cond delay="0"/>
                                          </p:stCondLst>
                                        </p:cTn>
                                        <p:tgtEl>
                                          <p:spTgt spid="122883">
                                            <p:txEl>
                                              <p:pRg st="1" end="1"/>
                                            </p:txEl>
                                          </p:spTgt>
                                        </p:tgtEl>
                                        <p:attrNameLst>
                                          <p:attrName>ppt_y</p:attrName>
                                        </p:attrNameLst>
                                      </p:cBhvr>
                                    </p:anim>
                                    <p:animRot by="21600000">
                                      <p:cBhvr>
                                        <p:cTn id="19" dur="1000" fill="hold">
                                          <p:stCondLst>
                                            <p:cond delay="0"/>
                                          </p:stCondLst>
                                        </p:cTn>
                                        <p:tgtEl>
                                          <p:spTgt spid="122883">
                                            <p:txEl>
                                              <p:pRg st="1" end="1"/>
                                            </p:txEl>
                                          </p:spTgt>
                                        </p:tgtEl>
                                        <p:attrNameLst>
                                          <p:attrName>r</p:attrName>
                                        </p:attrNameLst>
                                      </p:cBhvr>
                                    </p:animRot>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nodeType="clickEffect">
                                  <p:stCondLst>
                                    <p:cond delay="0"/>
                                  </p:stCondLst>
                                  <p:childTnLst>
                                    <p:set>
                                      <p:cBhvr>
                                        <p:cTn id="23" dur="1" fill="hold">
                                          <p:stCondLst>
                                            <p:cond delay="0"/>
                                          </p:stCondLst>
                                        </p:cTn>
                                        <p:tgtEl>
                                          <p:spTgt spid="122883">
                                            <p:txEl>
                                              <p:pRg st="2" end="2"/>
                                            </p:txEl>
                                          </p:spTgt>
                                        </p:tgtEl>
                                        <p:attrNameLst>
                                          <p:attrName>style.visibility</p:attrName>
                                        </p:attrNameLst>
                                      </p:cBhvr>
                                      <p:to>
                                        <p:strVal val="visible"/>
                                      </p:to>
                                    </p:set>
                                    <p:animEffect transition="in" filter="wipe(down)">
                                      <p:cBhvr>
                                        <p:cTn id="24" dur="580">
                                          <p:stCondLst>
                                            <p:cond delay="0"/>
                                          </p:stCondLst>
                                        </p:cTn>
                                        <p:tgtEl>
                                          <p:spTgt spid="122883">
                                            <p:txEl>
                                              <p:pRg st="2" end="2"/>
                                            </p:txEl>
                                          </p:spTgt>
                                        </p:tgtEl>
                                      </p:cBhvr>
                                    </p:animEffect>
                                    <p:anim calcmode="lin" valueType="num">
                                      <p:cBhvr>
                                        <p:cTn id="25" dur="1822" tmFilter="0,0; 0.14,0.36; 0.43,0.73; 0.71,0.91; 1.0,1.0">
                                          <p:stCondLst>
                                            <p:cond delay="0"/>
                                          </p:stCondLst>
                                        </p:cTn>
                                        <p:tgtEl>
                                          <p:spTgt spid="122883">
                                            <p:txEl>
                                              <p:pRg st="2" end="2"/>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22883">
                                            <p:txEl>
                                              <p:pRg st="2" end="2"/>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22883">
                                            <p:txEl>
                                              <p:pRg st="2" end="2"/>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22883">
                                            <p:txEl>
                                              <p:pRg st="2" end="2"/>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22883">
                                            <p:txEl>
                                              <p:pRg st="2" end="2"/>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122883">
                                            <p:txEl>
                                              <p:pRg st="2" end="2"/>
                                            </p:txEl>
                                          </p:spTgt>
                                        </p:tgtEl>
                                      </p:cBhvr>
                                      <p:to x="100000" y="60000"/>
                                    </p:animScale>
                                    <p:animScale>
                                      <p:cBhvr>
                                        <p:cTn id="31" dur="166" decel="50000">
                                          <p:stCondLst>
                                            <p:cond delay="676"/>
                                          </p:stCondLst>
                                        </p:cTn>
                                        <p:tgtEl>
                                          <p:spTgt spid="122883">
                                            <p:txEl>
                                              <p:pRg st="2" end="2"/>
                                            </p:txEl>
                                          </p:spTgt>
                                        </p:tgtEl>
                                      </p:cBhvr>
                                      <p:to x="100000" y="100000"/>
                                    </p:animScale>
                                    <p:animScale>
                                      <p:cBhvr>
                                        <p:cTn id="32" dur="26">
                                          <p:stCondLst>
                                            <p:cond delay="1312"/>
                                          </p:stCondLst>
                                        </p:cTn>
                                        <p:tgtEl>
                                          <p:spTgt spid="122883">
                                            <p:txEl>
                                              <p:pRg st="2" end="2"/>
                                            </p:txEl>
                                          </p:spTgt>
                                        </p:tgtEl>
                                      </p:cBhvr>
                                      <p:to x="100000" y="80000"/>
                                    </p:animScale>
                                    <p:animScale>
                                      <p:cBhvr>
                                        <p:cTn id="33" dur="166" decel="50000">
                                          <p:stCondLst>
                                            <p:cond delay="1338"/>
                                          </p:stCondLst>
                                        </p:cTn>
                                        <p:tgtEl>
                                          <p:spTgt spid="122883">
                                            <p:txEl>
                                              <p:pRg st="2" end="2"/>
                                            </p:txEl>
                                          </p:spTgt>
                                        </p:tgtEl>
                                      </p:cBhvr>
                                      <p:to x="100000" y="100000"/>
                                    </p:animScale>
                                    <p:animScale>
                                      <p:cBhvr>
                                        <p:cTn id="34" dur="26">
                                          <p:stCondLst>
                                            <p:cond delay="1642"/>
                                          </p:stCondLst>
                                        </p:cTn>
                                        <p:tgtEl>
                                          <p:spTgt spid="122883">
                                            <p:txEl>
                                              <p:pRg st="2" end="2"/>
                                            </p:txEl>
                                          </p:spTgt>
                                        </p:tgtEl>
                                      </p:cBhvr>
                                      <p:to x="100000" y="90000"/>
                                    </p:animScale>
                                    <p:animScale>
                                      <p:cBhvr>
                                        <p:cTn id="35" dur="166" decel="50000">
                                          <p:stCondLst>
                                            <p:cond delay="1668"/>
                                          </p:stCondLst>
                                        </p:cTn>
                                        <p:tgtEl>
                                          <p:spTgt spid="122883">
                                            <p:txEl>
                                              <p:pRg st="2" end="2"/>
                                            </p:txEl>
                                          </p:spTgt>
                                        </p:tgtEl>
                                      </p:cBhvr>
                                      <p:to x="100000" y="100000"/>
                                    </p:animScale>
                                    <p:animScale>
                                      <p:cBhvr>
                                        <p:cTn id="36" dur="26">
                                          <p:stCondLst>
                                            <p:cond delay="1808"/>
                                          </p:stCondLst>
                                        </p:cTn>
                                        <p:tgtEl>
                                          <p:spTgt spid="122883">
                                            <p:txEl>
                                              <p:pRg st="2" end="2"/>
                                            </p:txEl>
                                          </p:spTgt>
                                        </p:tgtEl>
                                      </p:cBhvr>
                                      <p:to x="100000" y="95000"/>
                                    </p:animScale>
                                    <p:animScale>
                                      <p:cBhvr>
                                        <p:cTn id="37" dur="166" decel="50000">
                                          <p:stCondLst>
                                            <p:cond delay="1834"/>
                                          </p:stCondLst>
                                        </p:cTn>
                                        <p:tgtEl>
                                          <p:spTgt spid="122883">
                                            <p:txEl>
                                              <p:pRg st="2" end="2"/>
                                            </p:txEl>
                                          </p:spTgt>
                                        </p:tgtEl>
                                      </p:cBhvr>
                                      <p:to x="100000" y="100000"/>
                                    </p:animScale>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nodeType="clickEffect">
                                  <p:stCondLst>
                                    <p:cond delay="0"/>
                                  </p:stCondLst>
                                  <p:childTnLst>
                                    <p:set>
                                      <p:cBhvr>
                                        <p:cTn id="41" dur="1" fill="hold">
                                          <p:stCondLst>
                                            <p:cond delay="0"/>
                                          </p:stCondLst>
                                        </p:cTn>
                                        <p:tgtEl>
                                          <p:spTgt spid="122883">
                                            <p:txEl>
                                              <p:pRg st="3" end="3"/>
                                            </p:txEl>
                                          </p:spTgt>
                                        </p:tgtEl>
                                        <p:attrNameLst>
                                          <p:attrName>style.visibility</p:attrName>
                                        </p:attrNameLst>
                                      </p:cBhvr>
                                      <p:to>
                                        <p:strVal val="visible"/>
                                      </p:to>
                                    </p:set>
                                    <p:animScale>
                                      <p:cBhvr>
                                        <p:cTn id="42" dur="1000" decel="50000" fill="hold">
                                          <p:stCondLst>
                                            <p:cond delay="0"/>
                                          </p:stCondLst>
                                        </p:cTn>
                                        <p:tgtEl>
                                          <p:spTgt spid="12288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22883">
                                            <p:txEl>
                                              <p:pRg st="3" end="3"/>
                                            </p:txEl>
                                          </p:spTgt>
                                        </p:tgtEl>
                                        <p:attrNameLst>
                                          <p:attrName>ppt_x</p:attrName>
                                          <p:attrName>ppt_y</p:attrName>
                                        </p:attrNameLst>
                                      </p:cBhvr>
                                    </p:animMotion>
                                    <p:animEffect transition="in" filter="fade">
                                      <p:cBhvr>
                                        <p:cTn id="44" dur="1000"/>
                                        <p:tgtEl>
                                          <p:spTgt spid="122883">
                                            <p:txEl>
                                              <p:pRg st="3" end="3"/>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5" presetClass="entr" presetSubtype="0" fill="hold" nodeType="clickEffect">
                                  <p:stCondLst>
                                    <p:cond delay="0"/>
                                  </p:stCondLst>
                                  <p:childTnLst>
                                    <p:set>
                                      <p:cBhvr>
                                        <p:cTn id="48" dur="1" fill="hold">
                                          <p:stCondLst>
                                            <p:cond delay="0"/>
                                          </p:stCondLst>
                                        </p:cTn>
                                        <p:tgtEl>
                                          <p:spTgt spid="122883">
                                            <p:txEl>
                                              <p:pRg st="4" end="4"/>
                                            </p:txEl>
                                          </p:spTgt>
                                        </p:tgtEl>
                                        <p:attrNameLst>
                                          <p:attrName>style.visibility</p:attrName>
                                        </p:attrNameLst>
                                      </p:cBhvr>
                                      <p:to>
                                        <p:strVal val="visible"/>
                                      </p:to>
                                    </p:set>
                                    <p:anim calcmode="lin" valueType="num">
                                      <p:cBhvr>
                                        <p:cTn id="49" dur="500" decel="50000" fill="hold">
                                          <p:stCondLst>
                                            <p:cond delay="0"/>
                                          </p:stCondLst>
                                        </p:cTn>
                                        <p:tgtEl>
                                          <p:spTgt spid="122883">
                                            <p:txEl>
                                              <p:pRg st="4" end="4"/>
                                            </p:txEl>
                                          </p:spTgt>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22883">
                                            <p:txEl>
                                              <p:pRg st="4" end="4"/>
                                            </p:txEl>
                                          </p:spTgt>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22883">
                                            <p:txEl>
                                              <p:pRg st="4" end="4"/>
                                            </p:txEl>
                                          </p:spTgt>
                                        </p:tgtEl>
                                        <p:attrNameLst>
                                          <p:attrName>ppt_w</p:attrName>
                                        </p:attrNameLst>
                                      </p:cBhvr>
                                      <p:tavLst>
                                        <p:tav tm="0">
                                          <p:val>
                                            <p:strVal val="#ppt_w*.05"/>
                                          </p:val>
                                        </p:tav>
                                        <p:tav tm="100000">
                                          <p:val>
                                            <p:strVal val="#ppt_w"/>
                                          </p:val>
                                        </p:tav>
                                      </p:tavLst>
                                    </p:anim>
                                    <p:anim calcmode="lin" valueType="num">
                                      <p:cBhvr>
                                        <p:cTn id="52" dur="1000" fill="hold"/>
                                        <p:tgtEl>
                                          <p:spTgt spid="122883">
                                            <p:txEl>
                                              <p:pRg st="4" end="4"/>
                                            </p:txEl>
                                          </p:spTgt>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22883">
                                            <p:txEl>
                                              <p:pRg st="4" end="4"/>
                                            </p:txEl>
                                          </p:spTgt>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22883">
                                            <p:txEl>
                                              <p:pRg st="4" end="4"/>
                                            </p:txEl>
                                          </p:spTgt>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22883">
                                            <p:txEl>
                                              <p:pRg st="4" end="4"/>
                                            </p:txEl>
                                          </p:spTgt>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228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灯片编号占位符 7"/>
          <p:cNvSpPr>
            <a:spLocks noGrp="1"/>
          </p:cNvSpPr>
          <p:nvPr>
            <p:ph type="sldNum" sz="quarter" idx="11"/>
          </p:nvPr>
        </p:nvSpPr>
        <p:spPr/>
        <p:txBody>
          <a:bodyPr/>
          <a:lstStyle/>
          <a:p>
            <a:fld id="{CCF003FE-2706-4430-8835-40448AD177F8}" type="slidenum">
              <a:rPr lang="zh-CN" altLang="en-AU"/>
              <a:pPr/>
              <a:t>79</a:t>
            </a:fld>
            <a:endParaRPr lang="en-AU" altLang="zh-CN"/>
          </a:p>
        </p:txBody>
      </p:sp>
      <p:sp>
        <p:nvSpPr>
          <p:cNvPr id="123906" name="Rectangle 2"/>
          <p:cNvSpPr>
            <a:spLocks noGrp="1" noChangeArrowheads="1"/>
          </p:cNvSpPr>
          <p:nvPr>
            <p:ph type="title" sz="quarter"/>
          </p:nvPr>
        </p:nvSpPr>
        <p:spPr/>
        <p:txBody>
          <a:bodyPr/>
          <a:lstStyle/>
          <a:p>
            <a:pPr algn="l"/>
            <a:r>
              <a:rPr lang="en-US" altLang="zh-CN" dirty="0">
                <a:ea typeface="宋体" charset="-122"/>
              </a:rPr>
              <a:t>3.</a:t>
            </a:r>
            <a:r>
              <a:rPr lang="zh-CN" altLang="en-US" dirty="0">
                <a:ea typeface="宋体" charset="-122"/>
              </a:rPr>
              <a:t>常用开关图示</a:t>
            </a:r>
            <a:r>
              <a:rPr lang="en-US" altLang="zh-CN" dirty="0">
                <a:ea typeface="宋体" charset="-122"/>
              </a:rPr>
              <a:t>:</a:t>
            </a:r>
            <a:endParaRPr lang="en-AU" altLang="zh-CN" dirty="0">
              <a:ea typeface="宋体" charset="-122"/>
            </a:endParaRPr>
          </a:p>
        </p:txBody>
      </p:sp>
      <p:pic>
        <p:nvPicPr>
          <p:cNvPr id="123908" name="Picture 4" descr="1958473399"/>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339975" y="3068638"/>
            <a:ext cx="1944688" cy="1817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912" name="Picture 8" descr="2240336967">
            <a:hlinkClick r:id="rId3"/>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60363" y="3068638"/>
            <a:ext cx="1979612" cy="1849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914" name="Picture 10" descr="2235582839">
            <a:hlinkClick r:id="rId5"/>
          </p:cNvP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6156325" y="3068638"/>
            <a:ext cx="1944688" cy="1817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916" name="Picture 12" descr="192529781">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4663" y="3068638"/>
            <a:ext cx="19431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7" name="Picture 13" descr="2127347251">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2725" y="1341438"/>
            <a:ext cx="18002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8" name="Picture 14" descr="175109568">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4075" y="4797425"/>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9" name="Picture 15" descr="2017461360">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40200" y="4857750"/>
            <a:ext cx="21605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20" name="Picture 16" descr="210234493">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92500" y="1341438"/>
            <a:ext cx="1871663"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21" name="Picture 17" descr="143591185">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19925" y="1341438"/>
            <a:ext cx="18002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22" name="Picture 18" descr="2255372429">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1341438"/>
            <a:ext cx="187325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24" name="Picture 20" descr="223776438">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763713" y="1341438"/>
            <a:ext cx="1871662"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064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23922"/>
                                        </p:tgtEl>
                                        <p:attrNameLst>
                                          <p:attrName>style.visibility</p:attrName>
                                        </p:attrNameLst>
                                      </p:cBhvr>
                                      <p:to>
                                        <p:strVal val="visible"/>
                                      </p:to>
                                    </p:set>
                                    <p:animEffect transition="in" filter="fade">
                                      <p:cBhvr>
                                        <p:cTn id="7" dur="2000"/>
                                        <p:tgtEl>
                                          <p:spTgt spid="123922"/>
                                        </p:tgtEl>
                                      </p:cBhvr>
                                    </p:animEffect>
                                    <p:anim calcmode="lin" valueType="num">
                                      <p:cBhvr>
                                        <p:cTn id="8" dur="2000" fill="hold"/>
                                        <p:tgtEl>
                                          <p:spTgt spid="123922"/>
                                        </p:tgtEl>
                                        <p:attrNameLst>
                                          <p:attrName>style.rotation</p:attrName>
                                        </p:attrNameLst>
                                      </p:cBhvr>
                                      <p:tavLst>
                                        <p:tav tm="0">
                                          <p:val>
                                            <p:fltVal val="720"/>
                                          </p:val>
                                        </p:tav>
                                        <p:tav tm="100000">
                                          <p:val>
                                            <p:fltVal val="0"/>
                                          </p:val>
                                        </p:tav>
                                      </p:tavLst>
                                    </p:anim>
                                    <p:anim calcmode="lin" valueType="num">
                                      <p:cBhvr>
                                        <p:cTn id="9" dur="2000" fill="hold"/>
                                        <p:tgtEl>
                                          <p:spTgt spid="123922"/>
                                        </p:tgtEl>
                                        <p:attrNameLst>
                                          <p:attrName>ppt_h</p:attrName>
                                        </p:attrNameLst>
                                      </p:cBhvr>
                                      <p:tavLst>
                                        <p:tav tm="0">
                                          <p:val>
                                            <p:fltVal val="0"/>
                                          </p:val>
                                        </p:tav>
                                        <p:tav tm="100000">
                                          <p:val>
                                            <p:strVal val="#ppt_h"/>
                                          </p:val>
                                        </p:tav>
                                      </p:tavLst>
                                    </p:anim>
                                    <p:anim calcmode="lin" valueType="num">
                                      <p:cBhvr>
                                        <p:cTn id="10" dur="2000" fill="hold"/>
                                        <p:tgtEl>
                                          <p:spTgt spid="123922"/>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23924"/>
                                        </p:tgtEl>
                                        <p:attrNameLst>
                                          <p:attrName>style.visibility</p:attrName>
                                        </p:attrNameLst>
                                      </p:cBhvr>
                                      <p:to>
                                        <p:strVal val="visible"/>
                                      </p:to>
                                    </p:set>
                                    <p:animEffect transition="in" filter="fade">
                                      <p:cBhvr>
                                        <p:cTn id="13" dur="2000"/>
                                        <p:tgtEl>
                                          <p:spTgt spid="123924"/>
                                        </p:tgtEl>
                                      </p:cBhvr>
                                    </p:animEffect>
                                    <p:anim calcmode="lin" valueType="num">
                                      <p:cBhvr>
                                        <p:cTn id="14" dur="2000" fill="hold"/>
                                        <p:tgtEl>
                                          <p:spTgt spid="123924"/>
                                        </p:tgtEl>
                                        <p:attrNameLst>
                                          <p:attrName>style.rotation</p:attrName>
                                        </p:attrNameLst>
                                      </p:cBhvr>
                                      <p:tavLst>
                                        <p:tav tm="0">
                                          <p:val>
                                            <p:fltVal val="720"/>
                                          </p:val>
                                        </p:tav>
                                        <p:tav tm="100000">
                                          <p:val>
                                            <p:fltVal val="0"/>
                                          </p:val>
                                        </p:tav>
                                      </p:tavLst>
                                    </p:anim>
                                    <p:anim calcmode="lin" valueType="num">
                                      <p:cBhvr>
                                        <p:cTn id="15" dur="2000" fill="hold"/>
                                        <p:tgtEl>
                                          <p:spTgt spid="123924"/>
                                        </p:tgtEl>
                                        <p:attrNameLst>
                                          <p:attrName>ppt_h</p:attrName>
                                        </p:attrNameLst>
                                      </p:cBhvr>
                                      <p:tavLst>
                                        <p:tav tm="0">
                                          <p:val>
                                            <p:fltVal val="0"/>
                                          </p:val>
                                        </p:tav>
                                        <p:tav tm="100000">
                                          <p:val>
                                            <p:strVal val="#ppt_h"/>
                                          </p:val>
                                        </p:tav>
                                      </p:tavLst>
                                    </p:anim>
                                    <p:anim calcmode="lin" valueType="num">
                                      <p:cBhvr>
                                        <p:cTn id="16" dur="2000" fill="hold"/>
                                        <p:tgtEl>
                                          <p:spTgt spid="123924"/>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23920"/>
                                        </p:tgtEl>
                                        <p:attrNameLst>
                                          <p:attrName>style.visibility</p:attrName>
                                        </p:attrNameLst>
                                      </p:cBhvr>
                                      <p:to>
                                        <p:strVal val="visible"/>
                                      </p:to>
                                    </p:set>
                                    <p:animEffect transition="in" filter="fade">
                                      <p:cBhvr>
                                        <p:cTn id="19" dur="2000"/>
                                        <p:tgtEl>
                                          <p:spTgt spid="123920"/>
                                        </p:tgtEl>
                                      </p:cBhvr>
                                    </p:animEffect>
                                    <p:anim calcmode="lin" valueType="num">
                                      <p:cBhvr>
                                        <p:cTn id="20" dur="2000" fill="hold"/>
                                        <p:tgtEl>
                                          <p:spTgt spid="123920"/>
                                        </p:tgtEl>
                                        <p:attrNameLst>
                                          <p:attrName>style.rotation</p:attrName>
                                        </p:attrNameLst>
                                      </p:cBhvr>
                                      <p:tavLst>
                                        <p:tav tm="0">
                                          <p:val>
                                            <p:fltVal val="720"/>
                                          </p:val>
                                        </p:tav>
                                        <p:tav tm="100000">
                                          <p:val>
                                            <p:fltVal val="0"/>
                                          </p:val>
                                        </p:tav>
                                      </p:tavLst>
                                    </p:anim>
                                    <p:anim calcmode="lin" valueType="num">
                                      <p:cBhvr>
                                        <p:cTn id="21" dur="2000" fill="hold"/>
                                        <p:tgtEl>
                                          <p:spTgt spid="123920"/>
                                        </p:tgtEl>
                                        <p:attrNameLst>
                                          <p:attrName>ppt_h</p:attrName>
                                        </p:attrNameLst>
                                      </p:cBhvr>
                                      <p:tavLst>
                                        <p:tav tm="0">
                                          <p:val>
                                            <p:fltVal val="0"/>
                                          </p:val>
                                        </p:tav>
                                        <p:tav tm="100000">
                                          <p:val>
                                            <p:strVal val="#ppt_h"/>
                                          </p:val>
                                        </p:tav>
                                      </p:tavLst>
                                    </p:anim>
                                    <p:anim calcmode="lin" valueType="num">
                                      <p:cBhvr>
                                        <p:cTn id="22" dur="2000" fill="hold"/>
                                        <p:tgtEl>
                                          <p:spTgt spid="123920"/>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23917"/>
                                        </p:tgtEl>
                                        <p:attrNameLst>
                                          <p:attrName>style.visibility</p:attrName>
                                        </p:attrNameLst>
                                      </p:cBhvr>
                                      <p:to>
                                        <p:strVal val="visible"/>
                                      </p:to>
                                    </p:set>
                                    <p:animEffect transition="in" filter="fade">
                                      <p:cBhvr>
                                        <p:cTn id="25" dur="2000"/>
                                        <p:tgtEl>
                                          <p:spTgt spid="123917"/>
                                        </p:tgtEl>
                                      </p:cBhvr>
                                    </p:animEffect>
                                    <p:anim calcmode="lin" valueType="num">
                                      <p:cBhvr>
                                        <p:cTn id="26" dur="2000" fill="hold"/>
                                        <p:tgtEl>
                                          <p:spTgt spid="123917"/>
                                        </p:tgtEl>
                                        <p:attrNameLst>
                                          <p:attrName>style.rotation</p:attrName>
                                        </p:attrNameLst>
                                      </p:cBhvr>
                                      <p:tavLst>
                                        <p:tav tm="0">
                                          <p:val>
                                            <p:fltVal val="720"/>
                                          </p:val>
                                        </p:tav>
                                        <p:tav tm="100000">
                                          <p:val>
                                            <p:fltVal val="0"/>
                                          </p:val>
                                        </p:tav>
                                      </p:tavLst>
                                    </p:anim>
                                    <p:anim calcmode="lin" valueType="num">
                                      <p:cBhvr>
                                        <p:cTn id="27" dur="2000" fill="hold"/>
                                        <p:tgtEl>
                                          <p:spTgt spid="123917"/>
                                        </p:tgtEl>
                                        <p:attrNameLst>
                                          <p:attrName>ppt_h</p:attrName>
                                        </p:attrNameLst>
                                      </p:cBhvr>
                                      <p:tavLst>
                                        <p:tav tm="0">
                                          <p:val>
                                            <p:fltVal val="0"/>
                                          </p:val>
                                        </p:tav>
                                        <p:tav tm="100000">
                                          <p:val>
                                            <p:strVal val="#ppt_h"/>
                                          </p:val>
                                        </p:tav>
                                      </p:tavLst>
                                    </p:anim>
                                    <p:anim calcmode="lin" valueType="num">
                                      <p:cBhvr>
                                        <p:cTn id="28" dur="2000" fill="hold"/>
                                        <p:tgtEl>
                                          <p:spTgt spid="123917"/>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123921"/>
                                        </p:tgtEl>
                                        <p:attrNameLst>
                                          <p:attrName>style.visibility</p:attrName>
                                        </p:attrNameLst>
                                      </p:cBhvr>
                                      <p:to>
                                        <p:strVal val="visible"/>
                                      </p:to>
                                    </p:set>
                                    <p:animEffect transition="in" filter="fade">
                                      <p:cBhvr>
                                        <p:cTn id="31" dur="2000"/>
                                        <p:tgtEl>
                                          <p:spTgt spid="123921"/>
                                        </p:tgtEl>
                                      </p:cBhvr>
                                    </p:animEffect>
                                    <p:anim calcmode="lin" valueType="num">
                                      <p:cBhvr>
                                        <p:cTn id="32" dur="2000" fill="hold"/>
                                        <p:tgtEl>
                                          <p:spTgt spid="123921"/>
                                        </p:tgtEl>
                                        <p:attrNameLst>
                                          <p:attrName>style.rotation</p:attrName>
                                        </p:attrNameLst>
                                      </p:cBhvr>
                                      <p:tavLst>
                                        <p:tav tm="0">
                                          <p:val>
                                            <p:fltVal val="720"/>
                                          </p:val>
                                        </p:tav>
                                        <p:tav tm="100000">
                                          <p:val>
                                            <p:fltVal val="0"/>
                                          </p:val>
                                        </p:tav>
                                      </p:tavLst>
                                    </p:anim>
                                    <p:anim calcmode="lin" valueType="num">
                                      <p:cBhvr>
                                        <p:cTn id="33" dur="2000" fill="hold"/>
                                        <p:tgtEl>
                                          <p:spTgt spid="123921"/>
                                        </p:tgtEl>
                                        <p:attrNameLst>
                                          <p:attrName>ppt_h</p:attrName>
                                        </p:attrNameLst>
                                      </p:cBhvr>
                                      <p:tavLst>
                                        <p:tav tm="0">
                                          <p:val>
                                            <p:fltVal val="0"/>
                                          </p:val>
                                        </p:tav>
                                        <p:tav tm="100000">
                                          <p:val>
                                            <p:strVal val="#ppt_h"/>
                                          </p:val>
                                        </p:tav>
                                      </p:tavLst>
                                    </p:anim>
                                    <p:anim calcmode="lin" valueType="num">
                                      <p:cBhvr>
                                        <p:cTn id="34" dur="2000" fill="hold"/>
                                        <p:tgtEl>
                                          <p:spTgt spid="123921"/>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123914"/>
                                        </p:tgtEl>
                                        <p:attrNameLst>
                                          <p:attrName>style.visibility</p:attrName>
                                        </p:attrNameLst>
                                      </p:cBhvr>
                                      <p:to>
                                        <p:strVal val="visible"/>
                                      </p:to>
                                    </p:set>
                                    <p:animEffect transition="in" filter="fade">
                                      <p:cBhvr>
                                        <p:cTn id="37" dur="2000"/>
                                        <p:tgtEl>
                                          <p:spTgt spid="123914"/>
                                        </p:tgtEl>
                                      </p:cBhvr>
                                    </p:animEffect>
                                    <p:anim calcmode="lin" valueType="num">
                                      <p:cBhvr>
                                        <p:cTn id="38" dur="2000" fill="hold"/>
                                        <p:tgtEl>
                                          <p:spTgt spid="123914"/>
                                        </p:tgtEl>
                                        <p:attrNameLst>
                                          <p:attrName>style.rotation</p:attrName>
                                        </p:attrNameLst>
                                      </p:cBhvr>
                                      <p:tavLst>
                                        <p:tav tm="0">
                                          <p:val>
                                            <p:fltVal val="720"/>
                                          </p:val>
                                        </p:tav>
                                        <p:tav tm="100000">
                                          <p:val>
                                            <p:fltVal val="0"/>
                                          </p:val>
                                        </p:tav>
                                      </p:tavLst>
                                    </p:anim>
                                    <p:anim calcmode="lin" valueType="num">
                                      <p:cBhvr>
                                        <p:cTn id="39" dur="2000" fill="hold"/>
                                        <p:tgtEl>
                                          <p:spTgt spid="123914"/>
                                        </p:tgtEl>
                                        <p:attrNameLst>
                                          <p:attrName>ppt_h</p:attrName>
                                        </p:attrNameLst>
                                      </p:cBhvr>
                                      <p:tavLst>
                                        <p:tav tm="0">
                                          <p:val>
                                            <p:fltVal val="0"/>
                                          </p:val>
                                        </p:tav>
                                        <p:tav tm="100000">
                                          <p:val>
                                            <p:strVal val="#ppt_h"/>
                                          </p:val>
                                        </p:tav>
                                      </p:tavLst>
                                    </p:anim>
                                    <p:anim calcmode="lin" valueType="num">
                                      <p:cBhvr>
                                        <p:cTn id="40" dur="2000" fill="hold"/>
                                        <p:tgtEl>
                                          <p:spTgt spid="123914"/>
                                        </p:tgtEl>
                                        <p:attrNameLst>
                                          <p:attrName>ppt_w</p:attrName>
                                        </p:attrNameLst>
                                      </p:cBhvr>
                                      <p:tavLst>
                                        <p:tav tm="0">
                                          <p:val>
                                            <p:fltVal val="0"/>
                                          </p:val>
                                        </p:tav>
                                        <p:tav tm="100000">
                                          <p:val>
                                            <p:strVal val="#ppt_w"/>
                                          </p:val>
                                        </p:tav>
                                      </p:tavLst>
                                    </p:anim>
                                  </p:childTnLst>
                                </p:cTn>
                              </p:par>
                              <p:par>
                                <p:cTn id="41" presetID="35" presetClass="entr" presetSubtype="0" fill="hold" nodeType="withEffect">
                                  <p:stCondLst>
                                    <p:cond delay="0"/>
                                  </p:stCondLst>
                                  <p:childTnLst>
                                    <p:set>
                                      <p:cBhvr>
                                        <p:cTn id="42" dur="1" fill="hold">
                                          <p:stCondLst>
                                            <p:cond delay="0"/>
                                          </p:stCondLst>
                                        </p:cTn>
                                        <p:tgtEl>
                                          <p:spTgt spid="123916"/>
                                        </p:tgtEl>
                                        <p:attrNameLst>
                                          <p:attrName>style.visibility</p:attrName>
                                        </p:attrNameLst>
                                      </p:cBhvr>
                                      <p:to>
                                        <p:strVal val="visible"/>
                                      </p:to>
                                    </p:set>
                                    <p:animEffect transition="in" filter="fade">
                                      <p:cBhvr>
                                        <p:cTn id="43" dur="2000"/>
                                        <p:tgtEl>
                                          <p:spTgt spid="123916"/>
                                        </p:tgtEl>
                                      </p:cBhvr>
                                    </p:animEffect>
                                    <p:anim calcmode="lin" valueType="num">
                                      <p:cBhvr>
                                        <p:cTn id="44" dur="2000" fill="hold"/>
                                        <p:tgtEl>
                                          <p:spTgt spid="123916"/>
                                        </p:tgtEl>
                                        <p:attrNameLst>
                                          <p:attrName>style.rotation</p:attrName>
                                        </p:attrNameLst>
                                      </p:cBhvr>
                                      <p:tavLst>
                                        <p:tav tm="0">
                                          <p:val>
                                            <p:fltVal val="720"/>
                                          </p:val>
                                        </p:tav>
                                        <p:tav tm="100000">
                                          <p:val>
                                            <p:fltVal val="0"/>
                                          </p:val>
                                        </p:tav>
                                      </p:tavLst>
                                    </p:anim>
                                    <p:anim calcmode="lin" valueType="num">
                                      <p:cBhvr>
                                        <p:cTn id="45" dur="2000" fill="hold"/>
                                        <p:tgtEl>
                                          <p:spTgt spid="123916"/>
                                        </p:tgtEl>
                                        <p:attrNameLst>
                                          <p:attrName>ppt_h</p:attrName>
                                        </p:attrNameLst>
                                      </p:cBhvr>
                                      <p:tavLst>
                                        <p:tav tm="0">
                                          <p:val>
                                            <p:fltVal val="0"/>
                                          </p:val>
                                        </p:tav>
                                        <p:tav tm="100000">
                                          <p:val>
                                            <p:strVal val="#ppt_h"/>
                                          </p:val>
                                        </p:tav>
                                      </p:tavLst>
                                    </p:anim>
                                    <p:anim calcmode="lin" valueType="num">
                                      <p:cBhvr>
                                        <p:cTn id="46" dur="2000" fill="hold"/>
                                        <p:tgtEl>
                                          <p:spTgt spid="123916"/>
                                        </p:tgtEl>
                                        <p:attrNameLst>
                                          <p:attrName>ppt_w</p:attrName>
                                        </p:attrNameLst>
                                      </p:cBhvr>
                                      <p:tavLst>
                                        <p:tav tm="0">
                                          <p:val>
                                            <p:fltVal val="0"/>
                                          </p:val>
                                        </p:tav>
                                        <p:tav tm="100000">
                                          <p:val>
                                            <p:strVal val="#ppt_w"/>
                                          </p:val>
                                        </p:tav>
                                      </p:tavLst>
                                    </p:anim>
                                  </p:childTnLst>
                                </p:cTn>
                              </p:par>
                              <p:par>
                                <p:cTn id="47" presetID="35" presetClass="entr" presetSubtype="0" fill="hold" nodeType="withEffect">
                                  <p:stCondLst>
                                    <p:cond delay="0"/>
                                  </p:stCondLst>
                                  <p:childTnLst>
                                    <p:set>
                                      <p:cBhvr>
                                        <p:cTn id="48" dur="1" fill="hold">
                                          <p:stCondLst>
                                            <p:cond delay="0"/>
                                          </p:stCondLst>
                                        </p:cTn>
                                        <p:tgtEl>
                                          <p:spTgt spid="123919"/>
                                        </p:tgtEl>
                                        <p:attrNameLst>
                                          <p:attrName>style.visibility</p:attrName>
                                        </p:attrNameLst>
                                      </p:cBhvr>
                                      <p:to>
                                        <p:strVal val="visible"/>
                                      </p:to>
                                    </p:set>
                                    <p:animEffect transition="in" filter="fade">
                                      <p:cBhvr>
                                        <p:cTn id="49" dur="2000"/>
                                        <p:tgtEl>
                                          <p:spTgt spid="123919"/>
                                        </p:tgtEl>
                                      </p:cBhvr>
                                    </p:animEffect>
                                    <p:anim calcmode="lin" valueType="num">
                                      <p:cBhvr>
                                        <p:cTn id="50" dur="2000" fill="hold"/>
                                        <p:tgtEl>
                                          <p:spTgt spid="123919"/>
                                        </p:tgtEl>
                                        <p:attrNameLst>
                                          <p:attrName>style.rotation</p:attrName>
                                        </p:attrNameLst>
                                      </p:cBhvr>
                                      <p:tavLst>
                                        <p:tav tm="0">
                                          <p:val>
                                            <p:fltVal val="720"/>
                                          </p:val>
                                        </p:tav>
                                        <p:tav tm="100000">
                                          <p:val>
                                            <p:fltVal val="0"/>
                                          </p:val>
                                        </p:tav>
                                      </p:tavLst>
                                    </p:anim>
                                    <p:anim calcmode="lin" valueType="num">
                                      <p:cBhvr>
                                        <p:cTn id="51" dur="2000" fill="hold"/>
                                        <p:tgtEl>
                                          <p:spTgt spid="123919"/>
                                        </p:tgtEl>
                                        <p:attrNameLst>
                                          <p:attrName>ppt_h</p:attrName>
                                        </p:attrNameLst>
                                      </p:cBhvr>
                                      <p:tavLst>
                                        <p:tav tm="0">
                                          <p:val>
                                            <p:fltVal val="0"/>
                                          </p:val>
                                        </p:tav>
                                        <p:tav tm="100000">
                                          <p:val>
                                            <p:strVal val="#ppt_h"/>
                                          </p:val>
                                        </p:tav>
                                      </p:tavLst>
                                    </p:anim>
                                    <p:anim calcmode="lin" valueType="num">
                                      <p:cBhvr>
                                        <p:cTn id="52" dur="2000" fill="hold"/>
                                        <p:tgtEl>
                                          <p:spTgt spid="123919"/>
                                        </p:tgtEl>
                                        <p:attrNameLst>
                                          <p:attrName>ppt_w</p:attrName>
                                        </p:attrNameLst>
                                      </p:cBhvr>
                                      <p:tavLst>
                                        <p:tav tm="0">
                                          <p:val>
                                            <p:fltVal val="0"/>
                                          </p:val>
                                        </p:tav>
                                        <p:tav tm="100000">
                                          <p:val>
                                            <p:strVal val="#ppt_w"/>
                                          </p:val>
                                        </p:tav>
                                      </p:tavLst>
                                    </p:anim>
                                  </p:childTnLst>
                                </p:cTn>
                              </p:par>
                              <p:par>
                                <p:cTn id="53" presetID="35" presetClass="entr" presetSubtype="0" fill="hold" nodeType="withEffect">
                                  <p:stCondLst>
                                    <p:cond delay="0"/>
                                  </p:stCondLst>
                                  <p:childTnLst>
                                    <p:set>
                                      <p:cBhvr>
                                        <p:cTn id="54" dur="1" fill="hold">
                                          <p:stCondLst>
                                            <p:cond delay="0"/>
                                          </p:stCondLst>
                                        </p:cTn>
                                        <p:tgtEl>
                                          <p:spTgt spid="123918"/>
                                        </p:tgtEl>
                                        <p:attrNameLst>
                                          <p:attrName>style.visibility</p:attrName>
                                        </p:attrNameLst>
                                      </p:cBhvr>
                                      <p:to>
                                        <p:strVal val="visible"/>
                                      </p:to>
                                    </p:set>
                                    <p:animEffect transition="in" filter="fade">
                                      <p:cBhvr>
                                        <p:cTn id="55" dur="2000"/>
                                        <p:tgtEl>
                                          <p:spTgt spid="123918"/>
                                        </p:tgtEl>
                                      </p:cBhvr>
                                    </p:animEffect>
                                    <p:anim calcmode="lin" valueType="num">
                                      <p:cBhvr>
                                        <p:cTn id="56" dur="2000" fill="hold"/>
                                        <p:tgtEl>
                                          <p:spTgt spid="123918"/>
                                        </p:tgtEl>
                                        <p:attrNameLst>
                                          <p:attrName>style.rotation</p:attrName>
                                        </p:attrNameLst>
                                      </p:cBhvr>
                                      <p:tavLst>
                                        <p:tav tm="0">
                                          <p:val>
                                            <p:fltVal val="720"/>
                                          </p:val>
                                        </p:tav>
                                        <p:tav tm="100000">
                                          <p:val>
                                            <p:fltVal val="0"/>
                                          </p:val>
                                        </p:tav>
                                      </p:tavLst>
                                    </p:anim>
                                    <p:anim calcmode="lin" valueType="num">
                                      <p:cBhvr>
                                        <p:cTn id="57" dur="2000" fill="hold"/>
                                        <p:tgtEl>
                                          <p:spTgt spid="123918"/>
                                        </p:tgtEl>
                                        <p:attrNameLst>
                                          <p:attrName>ppt_h</p:attrName>
                                        </p:attrNameLst>
                                      </p:cBhvr>
                                      <p:tavLst>
                                        <p:tav tm="0">
                                          <p:val>
                                            <p:fltVal val="0"/>
                                          </p:val>
                                        </p:tav>
                                        <p:tav tm="100000">
                                          <p:val>
                                            <p:strVal val="#ppt_h"/>
                                          </p:val>
                                        </p:tav>
                                      </p:tavLst>
                                    </p:anim>
                                    <p:anim calcmode="lin" valueType="num">
                                      <p:cBhvr>
                                        <p:cTn id="58" dur="2000" fill="hold"/>
                                        <p:tgtEl>
                                          <p:spTgt spid="123918"/>
                                        </p:tgtEl>
                                        <p:attrNameLst>
                                          <p:attrName>ppt_w</p:attrName>
                                        </p:attrNameLst>
                                      </p:cBhvr>
                                      <p:tavLst>
                                        <p:tav tm="0">
                                          <p:val>
                                            <p:fltVal val="0"/>
                                          </p:val>
                                        </p:tav>
                                        <p:tav tm="100000">
                                          <p:val>
                                            <p:strVal val="#ppt_w"/>
                                          </p:val>
                                        </p:tav>
                                      </p:tavLst>
                                    </p:anim>
                                  </p:childTnLst>
                                </p:cTn>
                              </p:par>
                              <p:par>
                                <p:cTn id="59" presetID="35" presetClass="entr" presetSubtype="0" fill="hold" nodeType="withEffect">
                                  <p:stCondLst>
                                    <p:cond delay="0"/>
                                  </p:stCondLst>
                                  <p:childTnLst>
                                    <p:set>
                                      <p:cBhvr>
                                        <p:cTn id="60" dur="1" fill="hold">
                                          <p:stCondLst>
                                            <p:cond delay="0"/>
                                          </p:stCondLst>
                                        </p:cTn>
                                        <p:tgtEl>
                                          <p:spTgt spid="123908"/>
                                        </p:tgtEl>
                                        <p:attrNameLst>
                                          <p:attrName>style.visibility</p:attrName>
                                        </p:attrNameLst>
                                      </p:cBhvr>
                                      <p:to>
                                        <p:strVal val="visible"/>
                                      </p:to>
                                    </p:set>
                                    <p:animEffect transition="in" filter="fade">
                                      <p:cBhvr>
                                        <p:cTn id="61" dur="2000"/>
                                        <p:tgtEl>
                                          <p:spTgt spid="123908"/>
                                        </p:tgtEl>
                                      </p:cBhvr>
                                    </p:animEffect>
                                    <p:anim calcmode="lin" valueType="num">
                                      <p:cBhvr>
                                        <p:cTn id="62" dur="2000" fill="hold"/>
                                        <p:tgtEl>
                                          <p:spTgt spid="123908"/>
                                        </p:tgtEl>
                                        <p:attrNameLst>
                                          <p:attrName>style.rotation</p:attrName>
                                        </p:attrNameLst>
                                      </p:cBhvr>
                                      <p:tavLst>
                                        <p:tav tm="0">
                                          <p:val>
                                            <p:fltVal val="720"/>
                                          </p:val>
                                        </p:tav>
                                        <p:tav tm="100000">
                                          <p:val>
                                            <p:fltVal val="0"/>
                                          </p:val>
                                        </p:tav>
                                      </p:tavLst>
                                    </p:anim>
                                    <p:anim calcmode="lin" valueType="num">
                                      <p:cBhvr>
                                        <p:cTn id="63" dur="2000" fill="hold"/>
                                        <p:tgtEl>
                                          <p:spTgt spid="123908"/>
                                        </p:tgtEl>
                                        <p:attrNameLst>
                                          <p:attrName>ppt_h</p:attrName>
                                        </p:attrNameLst>
                                      </p:cBhvr>
                                      <p:tavLst>
                                        <p:tav tm="0">
                                          <p:val>
                                            <p:fltVal val="0"/>
                                          </p:val>
                                        </p:tav>
                                        <p:tav tm="100000">
                                          <p:val>
                                            <p:strVal val="#ppt_h"/>
                                          </p:val>
                                        </p:tav>
                                      </p:tavLst>
                                    </p:anim>
                                    <p:anim calcmode="lin" valueType="num">
                                      <p:cBhvr>
                                        <p:cTn id="64" dur="2000" fill="hold"/>
                                        <p:tgtEl>
                                          <p:spTgt spid="123908"/>
                                        </p:tgtEl>
                                        <p:attrNameLst>
                                          <p:attrName>ppt_w</p:attrName>
                                        </p:attrNameLst>
                                      </p:cBhvr>
                                      <p:tavLst>
                                        <p:tav tm="0">
                                          <p:val>
                                            <p:fltVal val="0"/>
                                          </p:val>
                                        </p:tav>
                                        <p:tav tm="100000">
                                          <p:val>
                                            <p:strVal val="#ppt_w"/>
                                          </p:val>
                                        </p:tav>
                                      </p:tavLst>
                                    </p:anim>
                                  </p:childTnLst>
                                </p:cTn>
                              </p:par>
                              <p:par>
                                <p:cTn id="65" presetID="35" presetClass="entr" presetSubtype="0" fill="hold" nodeType="withEffect">
                                  <p:stCondLst>
                                    <p:cond delay="0"/>
                                  </p:stCondLst>
                                  <p:childTnLst>
                                    <p:set>
                                      <p:cBhvr>
                                        <p:cTn id="66" dur="1" fill="hold">
                                          <p:stCondLst>
                                            <p:cond delay="0"/>
                                          </p:stCondLst>
                                        </p:cTn>
                                        <p:tgtEl>
                                          <p:spTgt spid="123912"/>
                                        </p:tgtEl>
                                        <p:attrNameLst>
                                          <p:attrName>style.visibility</p:attrName>
                                        </p:attrNameLst>
                                      </p:cBhvr>
                                      <p:to>
                                        <p:strVal val="visible"/>
                                      </p:to>
                                    </p:set>
                                    <p:animEffect transition="in" filter="fade">
                                      <p:cBhvr>
                                        <p:cTn id="67" dur="2000"/>
                                        <p:tgtEl>
                                          <p:spTgt spid="123912"/>
                                        </p:tgtEl>
                                      </p:cBhvr>
                                    </p:animEffect>
                                    <p:anim calcmode="lin" valueType="num">
                                      <p:cBhvr>
                                        <p:cTn id="68" dur="2000" fill="hold"/>
                                        <p:tgtEl>
                                          <p:spTgt spid="123912"/>
                                        </p:tgtEl>
                                        <p:attrNameLst>
                                          <p:attrName>style.rotation</p:attrName>
                                        </p:attrNameLst>
                                      </p:cBhvr>
                                      <p:tavLst>
                                        <p:tav tm="0">
                                          <p:val>
                                            <p:fltVal val="720"/>
                                          </p:val>
                                        </p:tav>
                                        <p:tav tm="100000">
                                          <p:val>
                                            <p:fltVal val="0"/>
                                          </p:val>
                                        </p:tav>
                                      </p:tavLst>
                                    </p:anim>
                                    <p:anim calcmode="lin" valueType="num">
                                      <p:cBhvr>
                                        <p:cTn id="69" dur="2000" fill="hold"/>
                                        <p:tgtEl>
                                          <p:spTgt spid="123912"/>
                                        </p:tgtEl>
                                        <p:attrNameLst>
                                          <p:attrName>ppt_h</p:attrName>
                                        </p:attrNameLst>
                                      </p:cBhvr>
                                      <p:tavLst>
                                        <p:tav tm="0">
                                          <p:val>
                                            <p:fltVal val="0"/>
                                          </p:val>
                                        </p:tav>
                                        <p:tav tm="100000">
                                          <p:val>
                                            <p:strVal val="#ppt_h"/>
                                          </p:val>
                                        </p:tav>
                                      </p:tavLst>
                                    </p:anim>
                                    <p:anim calcmode="lin" valueType="num">
                                      <p:cBhvr>
                                        <p:cTn id="70" dur="2000" fill="hold"/>
                                        <p:tgtEl>
                                          <p:spTgt spid="1239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31C26519-04D6-4524-A861-A1A7F33FBAB5}" type="slidenum">
              <a:rPr lang="zh-CN" altLang="en-AU"/>
              <a:pPr/>
              <a:t>8</a:t>
            </a:fld>
            <a:endParaRPr lang="en-AU" altLang="zh-CN"/>
          </a:p>
        </p:txBody>
      </p:sp>
      <p:sp>
        <p:nvSpPr>
          <p:cNvPr id="46082" name="Rectangle 2"/>
          <p:cNvSpPr>
            <a:spLocks noGrp="1" noChangeArrowheads="1"/>
          </p:cNvSpPr>
          <p:nvPr>
            <p:ph type="title"/>
          </p:nvPr>
        </p:nvSpPr>
        <p:spPr>
          <a:xfrm>
            <a:off x="395536" y="188913"/>
            <a:ext cx="6788745" cy="760412"/>
          </a:xfrm>
        </p:spPr>
        <p:txBody>
          <a:bodyPr/>
          <a:lstStyle/>
          <a:p>
            <a:pPr algn="l"/>
            <a:r>
              <a:rPr lang="en-US" altLang="zh-CN" dirty="0">
                <a:ea typeface="宋体" charset="-122"/>
              </a:rPr>
              <a:t>4.</a:t>
            </a:r>
            <a:r>
              <a:rPr lang="zh-CN" altLang="en-US" dirty="0">
                <a:ea typeface="宋体" charset="-122"/>
              </a:rPr>
              <a:t>电阻的主要参数</a:t>
            </a:r>
            <a:r>
              <a:rPr lang="en-US" altLang="zh-CN" dirty="0">
                <a:ea typeface="宋体" charset="-122"/>
              </a:rPr>
              <a:t>:</a:t>
            </a:r>
            <a:endParaRPr lang="en-AU" altLang="zh-CN" dirty="0">
              <a:ea typeface="宋体" charset="-122"/>
            </a:endParaRPr>
          </a:p>
        </p:txBody>
      </p:sp>
      <p:sp>
        <p:nvSpPr>
          <p:cNvPr id="46083" name="Rectangle 3"/>
          <p:cNvSpPr>
            <a:spLocks noGrp="1" noChangeArrowheads="1"/>
          </p:cNvSpPr>
          <p:nvPr>
            <p:ph type="body" idx="1"/>
          </p:nvPr>
        </p:nvSpPr>
        <p:spPr>
          <a:xfrm>
            <a:off x="457200" y="1196801"/>
            <a:ext cx="8229600" cy="5616575"/>
          </a:xfrm>
        </p:spPr>
        <p:txBody>
          <a:bodyPr/>
          <a:lstStyle/>
          <a:p>
            <a:pPr>
              <a:lnSpc>
                <a:spcPct val="120000"/>
              </a:lnSpc>
              <a:buFontTx/>
              <a:buNone/>
            </a:pPr>
            <a:r>
              <a:rPr lang="en-US" sz="2800" dirty="0"/>
              <a:t>a.</a:t>
            </a:r>
            <a:r>
              <a:rPr lang="zh-CN" altLang="en-US" sz="2800" dirty="0">
                <a:ea typeface="宋体" charset="-122"/>
              </a:rPr>
              <a:t> 标称阻值</a:t>
            </a:r>
            <a:r>
              <a:rPr lang="en-US" altLang="zh-CN" sz="2800" dirty="0">
                <a:ea typeface="宋体" charset="-122"/>
              </a:rPr>
              <a:t>:</a:t>
            </a:r>
            <a:r>
              <a:rPr lang="zh-CN" altLang="en-US" sz="2400" dirty="0">
                <a:ea typeface="宋体" charset="-122"/>
              </a:rPr>
              <a:t>标称在电阻器上的电阻值称为标称值</a:t>
            </a:r>
            <a:r>
              <a:rPr lang="en-US" altLang="zh-CN" sz="2400" dirty="0">
                <a:ea typeface="宋体" charset="-122"/>
              </a:rPr>
              <a:t>.</a:t>
            </a:r>
            <a:r>
              <a:rPr lang="zh-CN" altLang="en-US" sz="2400" dirty="0">
                <a:ea typeface="宋体" charset="-122"/>
              </a:rPr>
              <a:t>单位</a:t>
            </a:r>
            <a:r>
              <a:rPr lang="en-US" altLang="zh-CN" sz="2400" dirty="0">
                <a:ea typeface="宋体" charset="-122"/>
              </a:rPr>
              <a:t>: Ω, </a:t>
            </a:r>
            <a:r>
              <a:rPr lang="en-US" altLang="zh-CN" sz="2400" dirty="0" err="1">
                <a:ea typeface="宋体" charset="-122"/>
              </a:rPr>
              <a:t>kΩ</a:t>
            </a:r>
            <a:r>
              <a:rPr lang="en-US" altLang="zh-CN" sz="2400" dirty="0">
                <a:ea typeface="宋体" charset="-122"/>
              </a:rPr>
              <a:t>, MΩ.</a:t>
            </a:r>
            <a:r>
              <a:rPr lang="zh-CN" altLang="en-US" sz="2400" dirty="0">
                <a:ea typeface="宋体" charset="-122"/>
              </a:rPr>
              <a:t>标称值是根据国家制定的标准系列标注的</a:t>
            </a:r>
            <a:r>
              <a:rPr lang="en-US" altLang="zh-CN" sz="2400" dirty="0">
                <a:ea typeface="宋体" charset="-122"/>
              </a:rPr>
              <a:t>,</a:t>
            </a:r>
            <a:r>
              <a:rPr lang="zh-CN" altLang="en-US" sz="2400" dirty="0">
                <a:ea typeface="宋体" charset="-122"/>
              </a:rPr>
              <a:t>不是生产者任意标定的</a:t>
            </a:r>
            <a:r>
              <a:rPr lang="en-US" altLang="zh-CN" sz="2400" dirty="0">
                <a:ea typeface="宋体" charset="-122"/>
              </a:rPr>
              <a:t>.</a:t>
            </a:r>
            <a:r>
              <a:rPr lang="zh-CN" altLang="en-US" sz="2400" dirty="0">
                <a:ea typeface="宋体" charset="-122"/>
              </a:rPr>
              <a:t> 不是所有阻值的电阻器都存在</a:t>
            </a:r>
            <a:r>
              <a:rPr lang="en-US" altLang="zh-CN" sz="2400" dirty="0">
                <a:ea typeface="宋体" charset="-122"/>
              </a:rPr>
              <a:t>.</a:t>
            </a:r>
          </a:p>
          <a:p>
            <a:pPr>
              <a:lnSpc>
                <a:spcPct val="120000"/>
              </a:lnSpc>
              <a:buFontTx/>
              <a:buNone/>
            </a:pPr>
            <a:r>
              <a:rPr lang="en-US" altLang="zh-CN" sz="2800" dirty="0">
                <a:ea typeface="宋体" charset="-122"/>
              </a:rPr>
              <a:t>b.</a:t>
            </a:r>
            <a:r>
              <a:rPr lang="zh-CN" altLang="en-US" sz="2800" dirty="0">
                <a:ea typeface="宋体" charset="-122"/>
              </a:rPr>
              <a:t>允许误差</a:t>
            </a:r>
            <a:r>
              <a:rPr lang="en-US" altLang="zh-CN" sz="2800" dirty="0">
                <a:ea typeface="宋体" charset="-122"/>
              </a:rPr>
              <a:t>:</a:t>
            </a:r>
            <a:r>
              <a:rPr lang="zh-CN" altLang="en-US" sz="2400" dirty="0">
                <a:ea typeface="宋体" charset="-122"/>
              </a:rPr>
              <a:t>电阻器的实际阻值对于标称值的最大允许偏差范围称为允许误差</a:t>
            </a:r>
            <a:r>
              <a:rPr lang="en-US" altLang="zh-CN" sz="2400" dirty="0">
                <a:ea typeface="宋体" charset="-122"/>
              </a:rPr>
              <a:t>.</a:t>
            </a:r>
            <a:r>
              <a:rPr lang="zh-CN" altLang="en-US" sz="2400" dirty="0">
                <a:ea typeface="宋体" charset="-122"/>
              </a:rPr>
              <a:t>误差代码</a:t>
            </a:r>
            <a:r>
              <a:rPr lang="en-US" altLang="zh-CN" sz="2400" dirty="0">
                <a:ea typeface="宋体" charset="-122"/>
              </a:rPr>
              <a:t>:F </a:t>
            </a:r>
            <a:r>
              <a:rPr lang="zh-CN" altLang="en-US" sz="2400" dirty="0">
                <a:ea typeface="宋体" charset="-122"/>
              </a:rPr>
              <a:t>、</a:t>
            </a:r>
            <a:r>
              <a:rPr lang="en-US" altLang="zh-CN" sz="2400" dirty="0">
                <a:ea typeface="宋体" charset="-122"/>
              </a:rPr>
              <a:t> G </a:t>
            </a:r>
            <a:r>
              <a:rPr lang="zh-CN" altLang="en-US" sz="2400" dirty="0">
                <a:ea typeface="宋体" charset="-122"/>
              </a:rPr>
              <a:t>、</a:t>
            </a:r>
            <a:r>
              <a:rPr lang="en-US" altLang="zh-CN" sz="2400" dirty="0">
                <a:ea typeface="宋体" charset="-122"/>
              </a:rPr>
              <a:t> J</a:t>
            </a:r>
            <a:r>
              <a:rPr lang="zh-CN" altLang="en-US" sz="2400" dirty="0">
                <a:ea typeface="宋体" charset="-122"/>
              </a:rPr>
              <a:t>、</a:t>
            </a:r>
            <a:r>
              <a:rPr lang="en-US" altLang="zh-CN" sz="2400" dirty="0">
                <a:ea typeface="宋体" charset="-122"/>
              </a:rPr>
              <a:t> K…</a:t>
            </a:r>
          </a:p>
          <a:p>
            <a:pPr>
              <a:lnSpc>
                <a:spcPct val="120000"/>
              </a:lnSpc>
              <a:buFontTx/>
              <a:buNone/>
            </a:pPr>
            <a:r>
              <a:rPr lang="en-US" altLang="zh-CN" sz="2800" dirty="0">
                <a:ea typeface="宋体" charset="-122"/>
              </a:rPr>
              <a:t>c. </a:t>
            </a:r>
            <a:r>
              <a:rPr lang="zh-CN" altLang="en-US" sz="2800" dirty="0">
                <a:ea typeface="宋体" charset="-122"/>
              </a:rPr>
              <a:t>额定功率</a:t>
            </a:r>
            <a:r>
              <a:rPr lang="en-US" altLang="zh-CN" sz="2800" dirty="0">
                <a:ea typeface="宋体" charset="-122"/>
              </a:rPr>
              <a:t>:</a:t>
            </a:r>
            <a:r>
              <a:rPr lang="zh-CN" altLang="en-US" sz="2400" dirty="0">
                <a:ea typeface="宋体" charset="-122"/>
              </a:rPr>
              <a:t>指在规定的环境温度下</a:t>
            </a:r>
            <a:r>
              <a:rPr lang="en-US" altLang="zh-CN" sz="2400" dirty="0">
                <a:ea typeface="宋体" charset="-122"/>
              </a:rPr>
              <a:t>,</a:t>
            </a:r>
            <a:r>
              <a:rPr lang="zh-CN" altLang="en-US" sz="2400" dirty="0">
                <a:ea typeface="宋体" charset="-122"/>
              </a:rPr>
              <a:t>假设周围空气不流通</a:t>
            </a:r>
            <a:r>
              <a:rPr lang="en-US" altLang="zh-CN" sz="2400" dirty="0">
                <a:ea typeface="宋体" charset="-122"/>
              </a:rPr>
              <a:t>,</a:t>
            </a:r>
            <a:r>
              <a:rPr lang="zh-CN" altLang="en-US" sz="2400" dirty="0">
                <a:ea typeface="宋体" charset="-122"/>
              </a:rPr>
              <a:t>在长期连续工作而不损坏或基本不改变电阻器性能的情况下</a:t>
            </a:r>
            <a:r>
              <a:rPr lang="en-US" altLang="zh-CN" sz="2400" dirty="0">
                <a:ea typeface="宋体" charset="-122"/>
              </a:rPr>
              <a:t>,</a:t>
            </a:r>
            <a:r>
              <a:rPr lang="zh-CN" altLang="en-US" sz="2400" dirty="0">
                <a:ea typeface="宋体" charset="-122"/>
              </a:rPr>
              <a:t>电阻器上允许的消耗功率</a:t>
            </a:r>
            <a:r>
              <a:rPr lang="en-US" altLang="zh-CN" sz="2400" dirty="0">
                <a:ea typeface="宋体" charset="-122"/>
              </a:rPr>
              <a:t>.</a:t>
            </a:r>
            <a:r>
              <a:rPr lang="zh-CN" altLang="en-US" sz="2400" dirty="0">
                <a:ea typeface="宋体" charset="-122"/>
              </a:rPr>
              <a:t>常见的有</a:t>
            </a:r>
            <a:r>
              <a:rPr lang="en-US" altLang="zh-CN" sz="2400" dirty="0">
                <a:ea typeface="宋体" charset="-122"/>
              </a:rPr>
              <a:t>1/16W </a:t>
            </a:r>
            <a:r>
              <a:rPr lang="zh-CN" altLang="en-US" sz="2400" dirty="0">
                <a:ea typeface="宋体" charset="-122"/>
              </a:rPr>
              <a:t>、</a:t>
            </a:r>
            <a:r>
              <a:rPr lang="en-US" altLang="zh-CN" sz="2400" dirty="0">
                <a:ea typeface="宋体" charset="-122"/>
              </a:rPr>
              <a:t> 1/8W </a:t>
            </a:r>
            <a:r>
              <a:rPr lang="zh-CN" altLang="en-US" sz="2400" dirty="0">
                <a:ea typeface="宋体" charset="-122"/>
              </a:rPr>
              <a:t>、</a:t>
            </a:r>
            <a:r>
              <a:rPr lang="en-US" altLang="zh-CN" sz="2400" dirty="0">
                <a:ea typeface="宋体" charset="-122"/>
              </a:rPr>
              <a:t> 1/4W </a:t>
            </a:r>
            <a:r>
              <a:rPr lang="zh-CN" altLang="en-US" sz="2400" dirty="0">
                <a:ea typeface="宋体" charset="-122"/>
              </a:rPr>
              <a:t>、</a:t>
            </a:r>
            <a:r>
              <a:rPr lang="en-US" altLang="zh-CN" sz="2400" dirty="0">
                <a:ea typeface="宋体" charset="-122"/>
              </a:rPr>
              <a:t> 1/2W </a:t>
            </a:r>
            <a:r>
              <a:rPr lang="zh-CN" altLang="en-US" sz="2400" dirty="0">
                <a:ea typeface="宋体" charset="-122"/>
              </a:rPr>
              <a:t>、</a:t>
            </a:r>
            <a:r>
              <a:rPr lang="en-US" altLang="zh-CN" sz="2400" dirty="0">
                <a:ea typeface="宋体" charset="-122"/>
              </a:rPr>
              <a:t> 1W </a:t>
            </a:r>
            <a:r>
              <a:rPr lang="zh-CN" altLang="en-US" sz="2400" dirty="0">
                <a:ea typeface="宋体" charset="-122"/>
              </a:rPr>
              <a:t>、</a:t>
            </a:r>
            <a:r>
              <a:rPr lang="en-US" altLang="zh-CN" sz="2400" dirty="0">
                <a:ea typeface="宋体" charset="-122"/>
              </a:rPr>
              <a:t> 2W </a:t>
            </a:r>
            <a:r>
              <a:rPr lang="zh-CN" altLang="en-US" sz="2400" dirty="0">
                <a:ea typeface="宋体" charset="-122"/>
              </a:rPr>
              <a:t>、</a:t>
            </a:r>
            <a:r>
              <a:rPr lang="en-US" altLang="zh-CN" sz="2400" dirty="0">
                <a:ea typeface="宋体" charset="-122"/>
              </a:rPr>
              <a:t> 5W </a:t>
            </a:r>
            <a:r>
              <a:rPr lang="zh-CN" altLang="en-US" sz="2400" dirty="0">
                <a:ea typeface="宋体" charset="-122"/>
              </a:rPr>
              <a:t>、</a:t>
            </a:r>
            <a:r>
              <a:rPr lang="en-US" altLang="zh-CN" sz="2400" dirty="0">
                <a:ea typeface="宋体" charset="-122"/>
              </a:rPr>
              <a:t>10W</a:t>
            </a:r>
          </a:p>
          <a:p>
            <a:pPr>
              <a:lnSpc>
                <a:spcPct val="120000"/>
              </a:lnSpc>
              <a:buFontTx/>
              <a:buNone/>
            </a:pPr>
            <a:r>
              <a:rPr lang="en-US" altLang="zh-CN" sz="2800" dirty="0">
                <a:ea typeface="宋体" charset="-122"/>
              </a:rPr>
              <a:t>d.</a:t>
            </a:r>
            <a:r>
              <a:rPr lang="zh-CN" altLang="en-US" sz="2800" dirty="0">
                <a:ea typeface="宋体" charset="-122"/>
              </a:rPr>
              <a:t>电阻换算：</a:t>
            </a:r>
            <a:r>
              <a:rPr lang="en-US" altLang="zh-CN" sz="2800" dirty="0">
                <a:ea typeface="宋体" charset="-122"/>
              </a:rPr>
              <a:t>1MΩ=</a:t>
            </a:r>
            <a:r>
              <a:rPr lang="en-US" altLang="zh-CN" sz="2400" dirty="0">
                <a:ea typeface="宋体" charset="-122"/>
              </a:rPr>
              <a:t>1M=1000K</a:t>
            </a:r>
            <a:r>
              <a:rPr lang="en-US" altLang="zh-CN" sz="2800" dirty="0">
                <a:ea typeface="宋体" charset="-122"/>
              </a:rPr>
              <a:t>Ω</a:t>
            </a:r>
            <a:r>
              <a:rPr lang="en-US" altLang="zh-CN" sz="2400" dirty="0">
                <a:ea typeface="宋体" charset="-122"/>
              </a:rPr>
              <a:t>=1000000</a:t>
            </a:r>
            <a:r>
              <a:rPr lang="en-US" altLang="zh-CN" sz="2800" dirty="0">
                <a:ea typeface="宋体" charset="-122"/>
              </a:rPr>
              <a:t>Ω</a:t>
            </a:r>
            <a:endParaRPr lang="en-AU" altLang="zh-CN" sz="2800" dirty="0">
              <a:ea typeface="宋体" charset="-122"/>
            </a:endParaRPr>
          </a:p>
        </p:txBody>
      </p:sp>
    </p:spTree>
    <p:extLst>
      <p:ext uri="{BB962C8B-B14F-4D97-AF65-F5344CB8AC3E}">
        <p14:creationId xmlns:p14="http://schemas.microsoft.com/office/powerpoint/2010/main" val="2091332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1000"/>
                                        <p:tgtEl>
                                          <p:spTgt spid="46083">
                                            <p:txEl>
                                              <p:pRg st="0" end="0"/>
                                            </p:txEl>
                                          </p:spTgt>
                                        </p:tgtEl>
                                      </p:cBhvr>
                                    </p:animEffect>
                                    <p:anim calcmode="lin" valueType="num">
                                      <p:cBhvr>
                                        <p:cTn id="8" dur="1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608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608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nodeType="clickEffect">
                                  <p:stCondLst>
                                    <p:cond delay="0"/>
                                  </p:stCondLst>
                                  <p:childTnLst>
                                    <p:set>
                                      <p:cBhvr>
                                        <p:cTn id="14" dur="1" fill="hold">
                                          <p:stCondLst>
                                            <p:cond delay="0"/>
                                          </p:stCondLst>
                                        </p:cTn>
                                        <p:tgtEl>
                                          <p:spTgt spid="46083">
                                            <p:txEl>
                                              <p:pRg st="1" end="1"/>
                                            </p:txEl>
                                          </p:spTgt>
                                        </p:tgtEl>
                                        <p:attrNameLst>
                                          <p:attrName>style.visibility</p:attrName>
                                        </p:attrNameLst>
                                      </p:cBhvr>
                                      <p:to>
                                        <p:strVal val="visible"/>
                                      </p:to>
                                    </p:set>
                                    <p:animEffect transition="in" filter="fade">
                                      <p:cBhvr>
                                        <p:cTn id="15" dur="800" decel="100000"/>
                                        <p:tgtEl>
                                          <p:spTgt spid="46083">
                                            <p:txEl>
                                              <p:pRg st="1" end="1"/>
                                            </p:txEl>
                                          </p:spTgt>
                                        </p:tgtEl>
                                      </p:cBhvr>
                                    </p:animEffect>
                                    <p:anim calcmode="lin" valueType="num">
                                      <p:cBhvr>
                                        <p:cTn id="16" dur="800" decel="100000" fill="hold"/>
                                        <p:tgtEl>
                                          <p:spTgt spid="46083">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6083">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6083">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6083">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608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46083">
                                            <p:txEl>
                                              <p:pRg st="2" end="2"/>
                                            </p:txEl>
                                          </p:spTgt>
                                        </p:tgtEl>
                                        <p:attrNameLst>
                                          <p:attrName>style.visibility</p:attrName>
                                        </p:attrNameLst>
                                      </p:cBhvr>
                                      <p:to>
                                        <p:strVal val="visible"/>
                                      </p:to>
                                    </p:set>
                                    <p:animEffect transition="in" filter="fade">
                                      <p:cBhvr>
                                        <p:cTn id="25" dur="1000"/>
                                        <p:tgtEl>
                                          <p:spTgt spid="46083">
                                            <p:txEl>
                                              <p:pRg st="2" end="2"/>
                                            </p:txEl>
                                          </p:spTgt>
                                        </p:tgtEl>
                                      </p:cBhvr>
                                    </p:animEffect>
                                    <p:anim calcmode="lin" valueType="num">
                                      <p:cBhvr>
                                        <p:cTn id="26" dur="10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60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46083">
                                            <p:txEl>
                                              <p:pRg st="3" end="3"/>
                                            </p:txEl>
                                          </p:spTgt>
                                        </p:tgtEl>
                                        <p:attrNameLst>
                                          <p:attrName>style.visibility</p:attrName>
                                        </p:attrNameLst>
                                      </p:cBhvr>
                                      <p:to>
                                        <p:strVal val="visible"/>
                                      </p:to>
                                    </p:set>
                                    <p:animEffect transition="in" filter="fade">
                                      <p:cBhvr>
                                        <p:cTn id="32" dur="1000"/>
                                        <p:tgtEl>
                                          <p:spTgt spid="46083">
                                            <p:txEl>
                                              <p:pRg st="3" end="3"/>
                                            </p:txEl>
                                          </p:spTgt>
                                        </p:tgtEl>
                                      </p:cBhvr>
                                    </p:animEffect>
                                    <p:anim calcmode="lin" valueType="num">
                                      <p:cBhvr>
                                        <p:cTn id="33" dur="10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4608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12E612B8-1A7E-42A8-804F-2FFC3FCA198E}" type="slidenum">
              <a:rPr lang="zh-CN" altLang="en-AU"/>
              <a:pPr/>
              <a:t>80</a:t>
            </a:fld>
            <a:endParaRPr lang="en-AU" altLang="zh-CN"/>
          </a:p>
        </p:txBody>
      </p:sp>
      <p:sp>
        <p:nvSpPr>
          <p:cNvPr id="124930" name="Rectangle 2"/>
          <p:cNvSpPr>
            <a:spLocks noGrp="1" noChangeArrowheads="1"/>
          </p:cNvSpPr>
          <p:nvPr>
            <p:ph type="title"/>
          </p:nvPr>
        </p:nvSpPr>
        <p:spPr>
          <a:xfrm>
            <a:off x="457200" y="292100"/>
            <a:ext cx="8229600" cy="904875"/>
          </a:xfrm>
        </p:spPr>
        <p:txBody>
          <a:bodyPr/>
          <a:lstStyle/>
          <a:p>
            <a:pPr algn="l"/>
            <a:r>
              <a:rPr lang="en-US" altLang="zh-CN" dirty="0">
                <a:ea typeface="宋体" charset="-122"/>
              </a:rPr>
              <a:t>4.</a:t>
            </a:r>
            <a:r>
              <a:rPr lang="zh-CN" altLang="en-US" dirty="0">
                <a:ea typeface="宋体" charset="-122"/>
              </a:rPr>
              <a:t>主要参数</a:t>
            </a:r>
            <a:r>
              <a:rPr lang="en-US" altLang="zh-CN" dirty="0">
                <a:ea typeface="宋体" charset="-122"/>
              </a:rPr>
              <a:t>:</a:t>
            </a:r>
            <a:endParaRPr lang="en-AU" altLang="zh-CN" dirty="0">
              <a:ea typeface="宋体" charset="-122"/>
            </a:endParaRPr>
          </a:p>
        </p:txBody>
      </p:sp>
      <p:sp>
        <p:nvSpPr>
          <p:cNvPr id="124931" name="Rectangle 3"/>
          <p:cNvSpPr>
            <a:spLocks noGrp="1" noChangeArrowheads="1"/>
          </p:cNvSpPr>
          <p:nvPr>
            <p:ph type="body" idx="1"/>
          </p:nvPr>
        </p:nvSpPr>
        <p:spPr>
          <a:xfrm>
            <a:off x="250825" y="1268413"/>
            <a:ext cx="8569325" cy="5589587"/>
          </a:xfrm>
        </p:spPr>
        <p:txBody>
          <a:bodyPr/>
          <a:lstStyle/>
          <a:p>
            <a:pPr>
              <a:buFontTx/>
              <a:buNone/>
            </a:pPr>
            <a:r>
              <a:rPr lang="en-US" altLang="zh-CN" sz="2800">
                <a:ea typeface="宋体" charset="-122"/>
              </a:rPr>
              <a:t>a.</a:t>
            </a:r>
            <a:r>
              <a:rPr lang="zh-CN" altLang="en-US" sz="2800">
                <a:ea typeface="宋体" charset="-122"/>
              </a:rPr>
              <a:t>额定电压</a:t>
            </a:r>
            <a:r>
              <a:rPr lang="en-US" altLang="zh-CN" sz="2800">
                <a:ea typeface="宋体" charset="-122"/>
              </a:rPr>
              <a:t>: </a:t>
            </a:r>
            <a:r>
              <a:rPr lang="zh-CN" altLang="en-US" sz="2400">
                <a:ea typeface="宋体" charset="-122"/>
              </a:rPr>
              <a:t>是指开关在正常工作时所允许的安全电压</a:t>
            </a:r>
            <a:r>
              <a:rPr lang="en-US" altLang="zh-CN" sz="2400">
                <a:ea typeface="宋体" charset="-122"/>
              </a:rPr>
              <a:t>. </a:t>
            </a:r>
            <a:r>
              <a:rPr lang="zh-CN" altLang="en-US" sz="2400">
                <a:ea typeface="宋体" charset="-122"/>
              </a:rPr>
              <a:t>加在开关两端的电压大于此值</a:t>
            </a:r>
            <a:r>
              <a:rPr lang="en-US" altLang="zh-CN" sz="2400">
                <a:ea typeface="宋体" charset="-122"/>
              </a:rPr>
              <a:t>,</a:t>
            </a:r>
            <a:r>
              <a:rPr lang="zh-CN" altLang="en-US" sz="2400">
                <a:ea typeface="宋体" charset="-122"/>
              </a:rPr>
              <a:t>会造成两个触点之间打火击穿</a:t>
            </a:r>
            <a:r>
              <a:rPr lang="en-US" altLang="zh-CN" sz="2400">
                <a:ea typeface="宋体" charset="-122"/>
              </a:rPr>
              <a:t>.</a:t>
            </a:r>
          </a:p>
          <a:p>
            <a:pPr>
              <a:buFontTx/>
              <a:buNone/>
            </a:pPr>
            <a:r>
              <a:rPr lang="en-US" altLang="zh-CN" sz="2800">
                <a:ea typeface="宋体" charset="-122"/>
              </a:rPr>
              <a:t>b.</a:t>
            </a:r>
            <a:r>
              <a:rPr lang="zh-CN" altLang="en-US" sz="2800">
                <a:ea typeface="宋体" charset="-122"/>
              </a:rPr>
              <a:t>额定电流</a:t>
            </a:r>
            <a:r>
              <a:rPr lang="en-US" altLang="zh-CN" sz="2800">
                <a:ea typeface="宋体" charset="-122"/>
              </a:rPr>
              <a:t>: </a:t>
            </a:r>
            <a:r>
              <a:rPr lang="zh-CN" altLang="en-US" sz="2400">
                <a:ea typeface="宋体" charset="-122"/>
              </a:rPr>
              <a:t>指开关接通时所允许通过的最大安全电流</a:t>
            </a:r>
            <a:r>
              <a:rPr lang="en-US" altLang="zh-CN" sz="2400">
                <a:ea typeface="宋体" charset="-122"/>
              </a:rPr>
              <a:t>.</a:t>
            </a:r>
            <a:r>
              <a:rPr lang="zh-CN" altLang="en-US" sz="2400">
                <a:ea typeface="宋体" charset="-122"/>
              </a:rPr>
              <a:t>当超过此值时</a:t>
            </a:r>
            <a:r>
              <a:rPr lang="en-US" altLang="zh-CN" sz="2400">
                <a:ea typeface="宋体" charset="-122"/>
              </a:rPr>
              <a:t>,</a:t>
            </a:r>
            <a:r>
              <a:rPr lang="zh-CN" altLang="en-US" sz="2400">
                <a:ea typeface="宋体" charset="-122"/>
              </a:rPr>
              <a:t>开关的触点会因电流太大而烧毁</a:t>
            </a:r>
            <a:r>
              <a:rPr lang="en-US" altLang="zh-CN" sz="2800">
                <a:ea typeface="宋体" charset="-122"/>
              </a:rPr>
              <a:t>.</a:t>
            </a:r>
          </a:p>
          <a:p>
            <a:pPr>
              <a:buFontTx/>
              <a:buNone/>
            </a:pPr>
            <a:r>
              <a:rPr lang="en-US" altLang="zh-CN" sz="2800">
                <a:ea typeface="宋体" charset="-122"/>
              </a:rPr>
              <a:t>c.</a:t>
            </a:r>
            <a:r>
              <a:rPr lang="zh-CN" altLang="en-US" sz="2800">
                <a:ea typeface="宋体" charset="-122"/>
              </a:rPr>
              <a:t>绝缘电阻</a:t>
            </a:r>
            <a:r>
              <a:rPr lang="en-US" altLang="zh-CN" sz="2800">
                <a:ea typeface="宋体" charset="-122"/>
              </a:rPr>
              <a:t>: </a:t>
            </a:r>
            <a:r>
              <a:rPr lang="zh-CN" altLang="en-US" sz="2400">
                <a:ea typeface="宋体" charset="-122"/>
              </a:rPr>
              <a:t>指开关的导体部分与绝缘部分的电阻值</a:t>
            </a:r>
            <a:r>
              <a:rPr lang="en-US" altLang="zh-CN" sz="2400">
                <a:ea typeface="宋体" charset="-122"/>
              </a:rPr>
              <a:t>.</a:t>
            </a:r>
            <a:r>
              <a:rPr lang="zh-CN" altLang="en-US" sz="2400">
                <a:ea typeface="宋体" charset="-122"/>
              </a:rPr>
              <a:t>绝缘电阻值应在</a:t>
            </a:r>
            <a:r>
              <a:rPr lang="en-US" altLang="zh-CN" sz="2400">
                <a:ea typeface="宋体" charset="-122"/>
              </a:rPr>
              <a:t>100M</a:t>
            </a:r>
            <a:r>
              <a:rPr lang="en-US" altLang="zh-CN" sz="2800">
                <a:ea typeface="宋体" charset="-122"/>
              </a:rPr>
              <a:t>Ω</a:t>
            </a:r>
            <a:r>
              <a:rPr lang="zh-CN" altLang="en-US" sz="2400">
                <a:ea typeface="宋体" charset="-122"/>
              </a:rPr>
              <a:t>以上</a:t>
            </a:r>
            <a:r>
              <a:rPr lang="en-US" altLang="zh-CN" sz="2400">
                <a:ea typeface="宋体" charset="-122"/>
              </a:rPr>
              <a:t>.</a:t>
            </a:r>
          </a:p>
          <a:p>
            <a:pPr>
              <a:buFontTx/>
              <a:buNone/>
            </a:pPr>
            <a:r>
              <a:rPr lang="en-US" altLang="zh-CN" sz="2800">
                <a:ea typeface="宋体" charset="-122"/>
              </a:rPr>
              <a:t>d.</a:t>
            </a:r>
            <a:r>
              <a:rPr lang="zh-CN" altLang="en-US" sz="2800">
                <a:ea typeface="宋体" charset="-122"/>
              </a:rPr>
              <a:t>接触电阻</a:t>
            </a:r>
            <a:r>
              <a:rPr lang="en-US" altLang="zh-CN" sz="2800">
                <a:ea typeface="宋体" charset="-122"/>
              </a:rPr>
              <a:t>: </a:t>
            </a:r>
            <a:r>
              <a:rPr lang="zh-CN" altLang="en-US" sz="2400">
                <a:ea typeface="宋体" charset="-122"/>
              </a:rPr>
              <a:t>是指开关在导通状态下</a:t>
            </a:r>
            <a:r>
              <a:rPr lang="en-US" altLang="zh-CN" sz="2400">
                <a:ea typeface="宋体" charset="-122"/>
              </a:rPr>
              <a:t>,</a:t>
            </a:r>
            <a:r>
              <a:rPr lang="zh-CN" altLang="en-US" sz="2400">
                <a:ea typeface="宋体" charset="-122"/>
              </a:rPr>
              <a:t>每对触点之间的电阻值</a:t>
            </a:r>
            <a:r>
              <a:rPr lang="en-US" altLang="zh-CN" sz="2400">
                <a:ea typeface="宋体" charset="-122"/>
              </a:rPr>
              <a:t>.</a:t>
            </a:r>
            <a:r>
              <a:rPr lang="zh-CN" altLang="en-US" sz="2400">
                <a:ea typeface="宋体" charset="-122"/>
              </a:rPr>
              <a:t>一般要求在</a:t>
            </a:r>
            <a:r>
              <a:rPr lang="en-US" altLang="zh-CN" sz="2400">
                <a:ea typeface="宋体" charset="-122"/>
              </a:rPr>
              <a:t>0.1-0.5</a:t>
            </a:r>
            <a:r>
              <a:rPr lang="en-US" altLang="zh-CN" sz="2800">
                <a:ea typeface="宋体" charset="-122"/>
              </a:rPr>
              <a:t>Ω</a:t>
            </a:r>
            <a:r>
              <a:rPr lang="zh-CN" altLang="en-US" sz="2400">
                <a:ea typeface="宋体" charset="-122"/>
              </a:rPr>
              <a:t>以下</a:t>
            </a:r>
            <a:r>
              <a:rPr lang="en-US" altLang="zh-CN" sz="2400">
                <a:ea typeface="宋体" charset="-122"/>
              </a:rPr>
              <a:t>,</a:t>
            </a:r>
            <a:r>
              <a:rPr lang="zh-CN" altLang="en-US" sz="2400">
                <a:ea typeface="宋体" charset="-122"/>
              </a:rPr>
              <a:t>此值越小越好</a:t>
            </a:r>
            <a:r>
              <a:rPr lang="en-US" altLang="zh-CN" sz="2400">
                <a:ea typeface="宋体" charset="-122"/>
              </a:rPr>
              <a:t>.</a:t>
            </a:r>
          </a:p>
          <a:p>
            <a:pPr>
              <a:buFontTx/>
              <a:buNone/>
            </a:pPr>
            <a:r>
              <a:rPr lang="en-US" altLang="zh-CN" sz="2800">
                <a:ea typeface="宋体" charset="-122"/>
              </a:rPr>
              <a:t>e.</a:t>
            </a:r>
            <a:r>
              <a:rPr lang="zh-CN" altLang="en-US" sz="2800">
                <a:ea typeface="宋体" charset="-122"/>
              </a:rPr>
              <a:t>耐压</a:t>
            </a:r>
            <a:r>
              <a:rPr lang="en-US" altLang="zh-CN" sz="2800">
                <a:ea typeface="宋体" charset="-122"/>
              </a:rPr>
              <a:t>: </a:t>
            </a:r>
            <a:r>
              <a:rPr lang="zh-CN" altLang="en-US" sz="2400">
                <a:ea typeface="宋体" charset="-122"/>
              </a:rPr>
              <a:t>指开关对导体及地之间所能承受的最低电压</a:t>
            </a:r>
            <a:r>
              <a:rPr lang="en-US" altLang="zh-CN" sz="2800">
                <a:ea typeface="宋体" charset="-122"/>
              </a:rPr>
              <a:t>.</a:t>
            </a:r>
          </a:p>
          <a:p>
            <a:pPr>
              <a:buFontTx/>
              <a:buNone/>
            </a:pPr>
            <a:r>
              <a:rPr lang="en-US" altLang="zh-CN" sz="2800">
                <a:ea typeface="宋体" charset="-122"/>
              </a:rPr>
              <a:t>f.</a:t>
            </a:r>
            <a:r>
              <a:rPr lang="zh-CN" altLang="en-US" sz="2800">
                <a:ea typeface="宋体" charset="-122"/>
              </a:rPr>
              <a:t>寿命</a:t>
            </a:r>
            <a:r>
              <a:rPr lang="en-US" altLang="zh-CN" sz="2800">
                <a:ea typeface="宋体" charset="-122"/>
              </a:rPr>
              <a:t>: </a:t>
            </a:r>
            <a:r>
              <a:rPr lang="zh-CN" altLang="en-US" sz="2400">
                <a:ea typeface="宋体" charset="-122"/>
              </a:rPr>
              <a:t>是指开关在正常工作条件下</a:t>
            </a:r>
            <a:r>
              <a:rPr lang="en-US" altLang="zh-CN" sz="2400">
                <a:ea typeface="宋体" charset="-122"/>
              </a:rPr>
              <a:t>, </a:t>
            </a:r>
            <a:r>
              <a:rPr lang="zh-CN" altLang="en-US" sz="2400">
                <a:ea typeface="宋体" charset="-122"/>
              </a:rPr>
              <a:t>能操作的次数</a:t>
            </a:r>
            <a:r>
              <a:rPr lang="en-US" altLang="zh-CN" sz="2400">
                <a:ea typeface="宋体" charset="-122"/>
              </a:rPr>
              <a:t>.</a:t>
            </a:r>
            <a:r>
              <a:rPr lang="zh-CN" altLang="en-US" sz="2400">
                <a:ea typeface="宋体" charset="-122"/>
              </a:rPr>
              <a:t>一般要求在</a:t>
            </a:r>
            <a:r>
              <a:rPr lang="en-US" altLang="zh-CN" sz="2400">
                <a:ea typeface="宋体" charset="-122"/>
              </a:rPr>
              <a:t>5000-35000</a:t>
            </a:r>
            <a:r>
              <a:rPr lang="zh-CN" altLang="en-US" sz="2400">
                <a:ea typeface="宋体" charset="-122"/>
              </a:rPr>
              <a:t>次左右</a:t>
            </a:r>
            <a:r>
              <a:rPr lang="en-US" altLang="zh-CN" sz="2400">
                <a:ea typeface="宋体" charset="-122"/>
              </a:rPr>
              <a:t>.</a:t>
            </a:r>
            <a:endParaRPr lang="en-AU" altLang="zh-CN" sz="2400">
              <a:ea typeface="宋体" charset="-122"/>
            </a:endParaRPr>
          </a:p>
        </p:txBody>
      </p:sp>
    </p:spTree>
    <p:extLst>
      <p:ext uri="{BB962C8B-B14F-4D97-AF65-F5344CB8AC3E}">
        <p14:creationId xmlns:p14="http://schemas.microsoft.com/office/powerpoint/2010/main" val="4276355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p:cTn id="7" dur="500" fill="hold"/>
                                        <p:tgtEl>
                                          <p:spTgt spid="124931">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24931">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24931">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24931">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2493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nodeType="clickEffect">
                                  <p:stCondLst>
                                    <p:cond delay="0"/>
                                  </p:stCondLst>
                                  <p:childTnLst>
                                    <p:set>
                                      <p:cBhvr>
                                        <p:cTn id="15" dur="1" fill="hold">
                                          <p:stCondLst>
                                            <p:cond delay="0"/>
                                          </p:stCondLst>
                                        </p:cTn>
                                        <p:tgtEl>
                                          <p:spTgt spid="124931">
                                            <p:txEl>
                                              <p:pRg st="1" end="1"/>
                                            </p:txEl>
                                          </p:spTgt>
                                        </p:tgtEl>
                                        <p:attrNameLst>
                                          <p:attrName>style.visibility</p:attrName>
                                        </p:attrNameLst>
                                      </p:cBhvr>
                                      <p:to>
                                        <p:strVal val="visible"/>
                                      </p:to>
                                    </p:set>
                                    <p:animEffect transition="in" filter="wedge">
                                      <p:cBhvr>
                                        <p:cTn id="16" dur="2000"/>
                                        <p:tgtEl>
                                          <p:spTgt spid="12493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124931">
                                            <p:txEl>
                                              <p:pRg st="2" end="2"/>
                                            </p:txEl>
                                          </p:spTgt>
                                        </p:tgtEl>
                                        <p:attrNameLst>
                                          <p:attrName>style.visibility</p:attrName>
                                        </p:attrNameLst>
                                      </p:cBhvr>
                                      <p:to>
                                        <p:strVal val="visible"/>
                                      </p:to>
                                    </p:set>
                                    <p:animEffect transition="in" filter="slide(fromBottom)">
                                      <p:cBhvr>
                                        <p:cTn id="21" dur="500"/>
                                        <p:tgtEl>
                                          <p:spTgt spid="124931">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24931">
                                            <p:txEl>
                                              <p:pRg st="3" end="3"/>
                                            </p:txEl>
                                          </p:spTgt>
                                        </p:tgtEl>
                                        <p:attrNameLst>
                                          <p:attrName>style.visibility</p:attrName>
                                        </p:attrNameLst>
                                      </p:cBhvr>
                                      <p:to>
                                        <p:strVal val="visible"/>
                                      </p:to>
                                    </p:set>
                                    <p:animEffect transition="in" filter="dissolve">
                                      <p:cBhvr>
                                        <p:cTn id="26" dur="500"/>
                                        <p:tgtEl>
                                          <p:spTgt spid="124931">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presetSubtype="0" fill="hold" nodeType="clickEffect">
                                  <p:stCondLst>
                                    <p:cond delay="0"/>
                                  </p:stCondLst>
                                  <p:childTnLst>
                                    <p:set>
                                      <p:cBhvr>
                                        <p:cTn id="30" dur="1" fill="hold">
                                          <p:stCondLst>
                                            <p:cond delay="0"/>
                                          </p:stCondLst>
                                        </p:cTn>
                                        <p:tgtEl>
                                          <p:spTgt spid="124931">
                                            <p:txEl>
                                              <p:pRg st="4" end="4"/>
                                            </p:txEl>
                                          </p:spTgt>
                                        </p:tgtEl>
                                        <p:attrNameLst>
                                          <p:attrName>style.visibility</p:attrName>
                                        </p:attrNameLst>
                                      </p:cBhvr>
                                      <p:to>
                                        <p:strVal val="visible"/>
                                      </p:to>
                                    </p:set>
                                    <p:anim to="" calcmode="lin" valueType="num">
                                      <p:cBhvr>
                                        <p:cTn id="31" dur="1" fill="hold"/>
                                        <p:tgtEl>
                                          <p:spTgt spid="124931">
                                            <p:txEl>
                                              <p:pRg st="4" end="4"/>
                                            </p:txEl>
                                          </p:spTgt>
                                        </p:tgtEl>
                                        <p:attrNameLst>
                                          <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nodeType="clickEffect">
                                  <p:stCondLst>
                                    <p:cond delay="0"/>
                                  </p:stCondLst>
                                  <p:childTnLst>
                                    <p:set>
                                      <p:cBhvr>
                                        <p:cTn id="35" dur="1" fill="hold">
                                          <p:stCondLst>
                                            <p:cond delay="0"/>
                                          </p:stCondLst>
                                        </p:cTn>
                                        <p:tgtEl>
                                          <p:spTgt spid="124931">
                                            <p:txEl>
                                              <p:pRg st="5" end="5"/>
                                            </p:txEl>
                                          </p:spTgt>
                                        </p:tgtEl>
                                        <p:attrNameLst>
                                          <p:attrName>style.visibility</p:attrName>
                                        </p:attrNameLst>
                                      </p:cBhvr>
                                      <p:to>
                                        <p:strVal val="visible"/>
                                      </p:to>
                                    </p:set>
                                    <p:animEffect transition="in" filter="circle(in)">
                                      <p:cBhvr>
                                        <p:cTn id="36" dur="2000"/>
                                        <p:tgtEl>
                                          <p:spTgt spid="1249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FF81C314-3D40-4C9E-BCA9-65B0A49FC394}" type="slidenum">
              <a:rPr lang="zh-CN" altLang="en-AU"/>
              <a:pPr/>
              <a:t>81</a:t>
            </a:fld>
            <a:endParaRPr lang="en-AU" altLang="zh-CN"/>
          </a:p>
        </p:txBody>
      </p:sp>
      <p:sp>
        <p:nvSpPr>
          <p:cNvPr id="147459" name="Rectangle 3"/>
          <p:cNvSpPr>
            <a:spLocks noGrp="1" noChangeArrowheads="1"/>
          </p:cNvSpPr>
          <p:nvPr>
            <p:ph type="body" idx="1"/>
          </p:nvPr>
        </p:nvSpPr>
        <p:spPr/>
        <p:txBody>
          <a:bodyPr/>
          <a:lstStyle/>
          <a:p>
            <a:pPr algn="ctr">
              <a:buFontTx/>
              <a:buNone/>
            </a:pPr>
            <a:r>
              <a:rPr lang="zh-CN" altLang="en-US" sz="8000">
                <a:ea typeface="宋体" charset="-122"/>
              </a:rPr>
              <a:t>集成电路</a:t>
            </a:r>
            <a:endParaRPr lang="zh-CN" altLang="en-AU" sz="8000">
              <a:ea typeface="宋体" charset="-122"/>
            </a:endParaRPr>
          </a:p>
        </p:txBody>
      </p:sp>
    </p:spTree>
    <p:extLst>
      <p:ext uri="{BB962C8B-B14F-4D97-AF65-F5344CB8AC3E}">
        <p14:creationId xmlns:p14="http://schemas.microsoft.com/office/powerpoint/2010/main" val="49918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fade">
                                      <p:cBhvr>
                                        <p:cTn id="7" dur="770" decel="100000"/>
                                        <p:tgtEl>
                                          <p:spTgt spid="147459">
                                            <p:txEl>
                                              <p:pRg st="0" end="0"/>
                                            </p:txEl>
                                          </p:spTgt>
                                        </p:tgtEl>
                                      </p:cBhvr>
                                    </p:animEffect>
                                    <p:animScale>
                                      <p:cBhvr>
                                        <p:cTn id="8" dur="770" decel="100000"/>
                                        <p:tgtEl>
                                          <p:spTgt spid="147459">
                                            <p:txEl>
                                              <p:pRg st="0" end="0"/>
                                            </p:txEl>
                                          </p:spTgt>
                                        </p:tgtEl>
                                      </p:cBhvr>
                                      <p:from x="10000" y="10000"/>
                                      <p:to x="200000" y="450000"/>
                                    </p:animScale>
                                    <p:animScale>
                                      <p:cBhvr>
                                        <p:cTn id="9" dur="1230" accel="100000" fill="hold">
                                          <p:stCondLst>
                                            <p:cond delay="770"/>
                                          </p:stCondLst>
                                        </p:cTn>
                                        <p:tgtEl>
                                          <p:spTgt spid="147459">
                                            <p:txEl>
                                              <p:pRg st="0" end="0"/>
                                            </p:txEl>
                                          </p:spTgt>
                                        </p:tgtEl>
                                      </p:cBhvr>
                                      <p:from x="200000" y="450000"/>
                                      <p:to x="100000" y="100000"/>
                                    </p:animScale>
                                    <p:set>
                                      <p:cBhvr>
                                        <p:cTn id="10" dur="770" fill="hold"/>
                                        <p:tgtEl>
                                          <p:spTgt spid="147459">
                                            <p:txEl>
                                              <p:pRg st="0" end="0"/>
                                            </p:txEl>
                                          </p:spTgt>
                                        </p:tgtEl>
                                        <p:attrNameLst>
                                          <p:attrName>ppt_x</p:attrName>
                                        </p:attrNameLst>
                                      </p:cBhvr>
                                      <p:to>
                                        <p:strVal val="(0.5)"/>
                                      </p:to>
                                    </p:set>
                                    <p:anim from="(0.5)" to="(#ppt_x)" calcmode="lin" valueType="num">
                                      <p:cBhvr>
                                        <p:cTn id="11" dur="1230" accel="100000" fill="hold">
                                          <p:stCondLst>
                                            <p:cond delay="770"/>
                                          </p:stCondLst>
                                        </p:cTn>
                                        <p:tgtEl>
                                          <p:spTgt spid="147459">
                                            <p:txEl>
                                              <p:pRg st="0" end="0"/>
                                            </p:txEl>
                                          </p:spTgt>
                                        </p:tgtEl>
                                        <p:attrNameLst>
                                          <p:attrName>ppt_x</p:attrName>
                                        </p:attrNameLst>
                                      </p:cBhvr>
                                    </p:anim>
                                    <p:set>
                                      <p:cBhvr>
                                        <p:cTn id="12" dur="770" fill="hold"/>
                                        <p:tgtEl>
                                          <p:spTgt spid="147459">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47459">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374D9DE3-7FBE-430C-B139-3752A23EC812}" type="slidenum">
              <a:rPr lang="zh-CN" altLang="en-AU"/>
              <a:pPr/>
              <a:t>82</a:t>
            </a:fld>
            <a:endParaRPr lang="en-AU" altLang="zh-CN"/>
          </a:p>
        </p:txBody>
      </p:sp>
      <p:sp>
        <p:nvSpPr>
          <p:cNvPr id="125955" name="Rectangle 3"/>
          <p:cNvSpPr>
            <a:spLocks noGrp="1" noChangeArrowheads="1"/>
          </p:cNvSpPr>
          <p:nvPr>
            <p:ph type="body" idx="1"/>
          </p:nvPr>
        </p:nvSpPr>
        <p:spPr>
          <a:xfrm>
            <a:off x="250825" y="333375"/>
            <a:ext cx="8497888" cy="6119813"/>
          </a:xfrm>
        </p:spPr>
        <p:txBody>
          <a:bodyPr/>
          <a:lstStyle/>
          <a:p>
            <a:pPr marL="812800" indent="-812800">
              <a:buFontTx/>
              <a:buNone/>
            </a:pPr>
            <a:r>
              <a:rPr lang="en-US" altLang="zh-CN" sz="4400">
                <a:ea typeface="宋体" charset="-122"/>
              </a:rPr>
              <a:t>1.</a:t>
            </a:r>
            <a:r>
              <a:rPr lang="zh-CN" altLang="en-US" sz="4400">
                <a:ea typeface="宋体" charset="-122"/>
              </a:rPr>
              <a:t>概念</a:t>
            </a:r>
            <a:r>
              <a:rPr lang="en-US" altLang="zh-CN" sz="4400">
                <a:ea typeface="宋体" charset="-122"/>
              </a:rPr>
              <a:t>:</a:t>
            </a:r>
          </a:p>
          <a:p>
            <a:pPr marL="812800" indent="-812800">
              <a:lnSpc>
                <a:spcPct val="110000"/>
              </a:lnSpc>
              <a:buFontTx/>
              <a:buNone/>
            </a:pPr>
            <a:r>
              <a:rPr lang="zh-TW" altLang="zh-CN" sz="2800">
                <a:latin typeface="標楷體" pitchFamily="65" charset="-120"/>
                <a:ea typeface="標楷體" pitchFamily="65" charset="-120"/>
              </a:rPr>
              <a:t>	</a:t>
            </a:r>
            <a:r>
              <a:rPr lang="zh-TW" altLang="en-US" sz="2800">
                <a:latin typeface="標楷體" pitchFamily="65" charset="-120"/>
                <a:ea typeface="標楷體" pitchFamily="65" charset="-120"/>
              </a:rPr>
              <a:t>采用半导体制作工艺，</a:t>
            </a:r>
            <a:r>
              <a:rPr lang="zh-CN" altLang="en-US" sz="2800">
                <a:ea typeface="宋体" charset="-122"/>
              </a:rPr>
              <a:t>把多个元器件及连接导线制作在同一块半导体基片上所得到的器件</a:t>
            </a:r>
            <a:r>
              <a:rPr lang="en-US" altLang="zh-CN" sz="2800">
                <a:ea typeface="宋体" charset="-122"/>
              </a:rPr>
              <a:t>,</a:t>
            </a:r>
            <a:r>
              <a:rPr lang="zh-CN" altLang="en-US" sz="2800">
                <a:ea typeface="宋体" charset="-122"/>
              </a:rPr>
              <a:t>称之为集成电路</a:t>
            </a:r>
            <a:r>
              <a:rPr lang="en-US" altLang="zh-CN" sz="2800">
                <a:ea typeface="宋体" charset="-122"/>
              </a:rPr>
              <a:t>,</a:t>
            </a:r>
            <a:r>
              <a:rPr lang="zh-CN" altLang="en-US" sz="2800">
                <a:ea typeface="宋体" charset="-122"/>
              </a:rPr>
              <a:t>通常称为</a:t>
            </a:r>
            <a:r>
              <a:rPr lang="en-US" altLang="zh-CN" sz="2800">
                <a:ea typeface="宋体" charset="-122"/>
              </a:rPr>
              <a:t>IC—integrated circuit</a:t>
            </a:r>
            <a:r>
              <a:rPr lang="zh-TW" altLang="en-US" sz="2800">
                <a:latin typeface="標楷體" pitchFamily="65" charset="-120"/>
                <a:ea typeface="標楷體" pitchFamily="65" charset="-120"/>
              </a:rPr>
              <a:t>。</a:t>
            </a:r>
            <a:endParaRPr lang="zh-TW" altLang="zh-CN" sz="2800">
              <a:latin typeface="標楷體" pitchFamily="65" charset="-120"/>
              <a:ea typeface="標楷體" pitchFamily="65" charset="-120"/>
            </a:endParaRPr>
          </a:p>
          <a:p>
            <a:pPr marL="812800" indent="-812800">
              <a:lnSpc>
                <a:spcPct val="110000"/>
              </a:lnSpc>
              <a:buFontTx/>
              <a:buNone/>
            </a:pPr>
            <a:r>
              <a:rPr lang="zh-CN" altLang="en-US" sz="2800" b="1">
                <a:ea typeface="宋体" charset="-122"/>
              </a:rPr>
              <a:t>特点</a:t>
            </a:r>
            <a:r>
              <a:rPr lang="en-US" altLang="zh-CN" sz="2800">
                <a:ea typeface="宋体" charset="-122"/>
              </a:rPr>
              <a:t>:</a:t>
            </a:r>
            <a:r>
              <a:rPr lang="zh-CN" altLang="en-US" sz="2800">
                <a:ea typeface="宋体" charset="-122"/>
              </a:rPr>
              <a:t>具有体积小、功耗小、可靠性高、成本低		       等优点</a:t>
            </a:r>
            <a:r>
              <a:rPr lang="en-US" altLang="zh-CN" sz="2800">
                <a:ea typeface="宋体" charset="-122"/>
              </a:rPr>
              <a:t>.</a:t>
            </a:r>
          </a:p>
          <a:p>
            <a:pPr marL="812800" indent="-812800">
              <a:lnSpc>
                <a:spcPct val="110000"/>
              </a:lnSpc>
              <a:buFontTx/>
              <a:buNone/>
            </a:pPr>
            <a:r>
              <a:rPr lang="zh-CN" altLang="en-US" sz="2800" b="1">
                <a:ea typeface="宋体" charset="-122"/>
              </a:rPr>
              <a:t>应用</a:t>
            </a:r>
            <a:r>
              <a:rPr lang="en-US" altLang="zh-CN" sz="2800">
                <a:ea typeface="宋体" charset="-122"/>
              </a:rPr>
              <a:t>:</a:t>
            </a:r>
            <a:r>
              <a:rPr lang="zh-CN" altLang="en-US" sz="2800">
                <a:ea typeface="宋体" charset="-122"/>
              </a:rPr>
              <a:t>自动控制、测量仪器、通信、电子计算器		       等科学领域</a:t>
            </a:r>
            <a:r>
              <a:rPr lang="zh-CN" altLang="en-AU" sz="2800">
                <a:ea typeface="宋体" charset="-122"/>
              </a:rPr>
              <a:t> </a:t>
            </a:r>
            <a:r>
              <a:rPr lang="en-AU" altLang="zh-CN" sz="2800">
                <a:ea typeface="宋体" charset="-122"/>
              </a:rPr>
              <a:t>.</a:t>
            </a:r>
          </a:p>
          <a:p>
            <a:pPr marL="812800" indent="-812800">
              <a:lnSpc>
                <a:spcPct val="110000"/>
              </a:lnSpc>
              <a:buFontTx/>
              <a:buNone/>
            </a:pPr>
            <a:r>
              <a:rPr lang="zh-CN" altLang="en-US">
                <a:ea typeface="宋体" charset="-122"/>
              </a:rPr>
              <a:t>常见封装</a:t>
            </a:r>
            <a:r>
              <a:rPr lang="en-US" altLang="zh-CN">
                <a:ea typeface="宋体" charset="-122"/>
              </a:rPr>
              <a:t>:</a:t>
            </a:r>
            <a:r>
              <a:rPr lang="en-US" altLang="zh-CN" sz="2800">
                <a:ea typeface="宋体" charset="-122"/>
              </a:rPr>
              <a:t> </a:t>
            </a:r>
            <a:r>
              <a:rPr lang="zh-CN" altLang="en-US" sz="2800">
                <a:ea typeface="宋体" charset="-122"/>
              </a:rPr>
              <a:t>圆形金属封装、陶瓷或塑料封装、				双列直插单、列直插式封装等</a:t>
            </a:r>
            <a:r>
              <a:rPr lang="en-US" altLang="zh-CN" sz="2800">
                <a:ea typeface="宋体" charset="-122"/>
              </a:rPr>
              <a:t>.  				(SIP, DIP, SOP, SSOP, PLCC, BGA…)</a:t>
            </a:r>
            <a:endParaRPr lang="en-AU" altLang="zh-CN" sz="2800">
              <a:ea typeface="宋体" charset="-122"/>
            </a:endParaRPr>
          </a:p>
          <a:p>
            <a:pPr marL="812800" indent="-812800">
              <a:buFontTx/>
              <a:buNone/>
            </a:pPr>
            <a:endParaRPr lang="en-AU" altLang="zh-CN" sz="2800">
              <a:ea typeface="宋体" charset="-122"/>
            </a:endParaRPr>
          </a:p>
        </p:txBody>
      </p:sp>
    </p:spTree>
    <p:extLst>
      <p:ext uri="{BB962C8B-B14F-4D97-AF65-F5344CB8AC3E}">
        <p14:creationId xmlns:p14="http://schemas.microsoft.com/office/powerpoint/2010/main" val="1447716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25955">
                                            <p:txEl>
                                              <p:pRg st="1" end="1"/>
                                            </p:txEl>
                                          </p:spTgt>
                                        </p:tgtEl>
                                        <p:attrNameLst>
                                          <p:attrName>style.visibility</p:attrName>
                                        </p:attrNameLst>
                                      </p:cBhvr>
                                      <p:to>
                                        <p:strVal val="visible"/>
                                      </p:to>
                                    </p:set>
                                    <p:anim calcmode="lin" valueType="num">
                                      <p:cBhvr>
                                        <p:cTn id="7" dur="500" fill="hold"/>
                                        <p:tgtEl>
                                          <p:spTgt spid="12595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5955">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12595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595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5955">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4" presetClass="entr" presetSubtype="0" fill="hold" nodeType="clickEffect">
                                  <p:stCondLst>
                                    <p:cond delay="0"/>
                                  </p:stCondLst>
                                  <p:childTnLst>
                                    <p:set>
                                      <p:cBhvr>
                                        <p:cTn id="15" dur="1" fill="hold">
                                          <p:stCondLst>
                                            <p:cond delay="0"/>
                                          </p:stCondLst>
                                        </p:cTn>
                                        <p:tgtEl>
                                          <p:spTgt spid="125955">
                                            <p:txEl>
                                              <p:pRg st="2" end="2"/>
                                            </p:txEl>
                                          </p:spTgt>
                                        </p:tgtEl>
                                        <p:attrNameLst>
                                          <p:attrName>style.visibility</p:attrName>
                                        </p:attrNameLst>
                                      </p:cBhvr>
                                      <p:to>
                                        <p:strVal val="visible"/>
                                      </p:to>
                                    </p:set>
                                    <p:anim from="(-#ppt_w/2)" to="(#ppt_x)" calcmode="lin" valueType="num">
                                      <p:cBhvr>
                                        <p:cTn id="16" dur="600" fill="hold">
                                          <p:stCondLst>
                                            <p:cond delay="0"/>
                                          </p:stCondLst>
                                        </p:cTn>
                                        <p:tgtEl>
                                          <p:spTgt spid="125955">
                                            <p:txEl>
                                              <p:pRg st="2" end="2"/>
                                            </p:txEl>
                                          </p:spTgt>
                                        </p:tgtEl>
                                        <p:attrNameLst>
                                          <p:attrName>ppt_x</p:attrName>
                                        </p:attrNameLst>
                                      </p:cBhvr>
                                    </p:anim>
                                    <p:anim from="0" to="-1.0" calcmode="lin" valueType="num">
                                      <p:cBhvr>
                                        <p:cTn id="17" dur="200" decel="50000" autoRev="1" fill="hold">
                                          <p:stCondLst>
                                            <p:cond delay="600"/>
                                          </p:stCondLst>
                                        </p:cTn>
                                        <p:tgtEl>
                                          <p:spTgt spid="125955">
                                            <p:txEl>
                                              <p:pRg st="2" end="2"/>
                                            </p:txEl>
                                          </p:spTgt>
                                        </p:tgtEl>
                                        <p:attrNameLst>
                                          <p:attrName>xshear</p:attrName>
                                        </p:attrNameLst>
                                      </p:cBhvr>
                                    </p:anim>
                                    <p:animScale>
                                      <p:cBhvr>
                                        <p:cTn id="18" dur="200" decel="100000" autoRev="1" fill="hold">
                                          <p:stCondLst>
                                            <p:cond delay="600"/>
                                          </p:stCondLst>
                                        </p:cTn>
                                        <p:tgtEl>
                                          <p:spTgt spid="125955">
                                            <p:txEl>
                                              <p:pRg st="2" end="2"/>
                                            </p:txEl>
                                          </p:spTgt>
                                        </p:tgtEl>
                                      </p:cBhvr>
                                      <p:from x="100000" y="100000"/>
                                      <p:to x="80000" y="100000"/>
                                    </p:animScale>
                                    <p:anim by="(#ppt_h/3+#ppt_w*0.1)" calcmode="lin" valueType="num">
                                      <p:cBhvr additive="sum">
                                        <p:cTn id="19" dur="200" decel="100000" autoRev="1" fill="hold">
                                          <p:stCondLst>
                                            <p:cond delay="600"/>
                                          </p:stCondLst>
                                        </p:cTn>
                                        <p:tgtEl>
                                          <p:spTgt spid="125955">
                                            <p:txEl>
                                              <p:pRg st="2" end="2"/>
                                            </p:txEl>
                                          </p:spTgt>
                                        </p:tgtEl>
                                        <p:attrNameLst>
                                          <p:attrName>ppt_x</p:attrName>
                                        </p:attrNameLst>
                                      </p:cBhvr>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6" presetClass="entr" presetSubtype="0" fill="hold" nodeType="clickEffect">
                                  <p:stCondLst>
                                    <p:cond delay="0"/>
                                  </p:stCondLst>
                                  <p:iterate type="lt">
                                    <p:tmPct val="10000"/>
                                  </p:iterate>
                                  <p:childTnLst>
                                    <p:set>
                                      <p:cBhvr>
                                        <p:cTn id="23" dur="1" fill="hold">
                                          <p:stCondLst>
                                            <p:cond delay="0"/>
                                          </p:stCondLst>
                                        </p:cTn>
                                        <p:tgtEl>
                                          <p:spTgt spid="125955">
                                            <p:txEl>
                                              <p:pRg st="3" end="3"/>
                                            </p:txEl>
                                          </p:spTgt>
                                        </p:tgtEl>
                                        <p:attrNameLst>
                                          <p:attrName>style.visibility</p:attrName>
                                        </p:attrNameLst>
                                      </p:cBhvr>
                                      <p:to>
                                        <p:strVal val="visible"/>
                                      </p:to>
                                    </p:set>
                                    <p:anim by="(-#ppt_w*2)" calcmode="lin" valueType="num">
                                      <p:cBhvr rctx="PPT">
                                        <p:cTn id="24" dur="500" autoRev="1" fill="hold">
                                          <p:stCondLst>
                                            <p:cond delay="0"/>
                                          </p:stCondLst>
                                        </p:cTn>
                                        <p:tgtEl>
                                          <p:spTgt spid="125955">
                                            <p:txEl>
                                              <p:pRg st="3" end="3"/>
                                            </p:txEl>
                                          </p:spTgt>
                                        </p:tgtEl>
                                        <p:attrNameLst>
                                          <p:attrName>ppt_w</p:attrName>
                                        </p:attrNameLst>
                                      </p:cBhvr>
                                    </p:anim>
                                    <p:anim by="(#ppt_w*0.50)" calcmode="lin" valueType="num">
                                      <p:cBhvr>
                                        <p:cTn id="25" dur="500" decel="50000" autoRev="1" fill="hold">
                                          <p:stCondLst>
                                            <p:cond delay="0"/>
                                          </p:stCondLst>
                                        </p:cTn>
                                        <p:tgtEl>
                                          <p:spTgt spid="125955">
                                            <p:txEl>
                                              <p:pRg st="3" end="3"/>
                                            </p:txEl>
                                          </p:spTgt>
                                        </p:tgtEl>
                                        <p:attrNameLst>
                                          <p:attrName>ppt_x</p:attrName>
                                        </p:attrNameLst>
                                      </p:cBhvr>
                                    </p:anim>
                                    <p:anim from="(-#ppt_h/2)" to="(#ppt_y)" calcmode="lin" valueType="num">
                                      <p:cBhvr>
                                        <p:cTn id="26" dur="1000" fill="hold">
                                          <p:stCondLst>
                                            <p:cond delay="0"/>
                                          </p:stCondLst>
                                        </p:cTn>
                                        <p:tgtEl>
                                          <p:spTgt spid="125955">
                                            <p:txEl>
                                              <p:pRg st="3" end="3"/>
                                            </p:txEl>
                                          </p:spTgt>
                                        </p:tgtEl>
                                        <p:attrNameLst>
                                          <p:attrName>ppt_y</p:attrName>
                                        </p:attrNameLst>
                                      </p:cBhvr>
                                    </p:anim>
                                    <p:animRot by="21600000">
                                      <p:cBhvr>
                                        <p:cTn id="27" dur="1000" fill="hold">
                                          <p:stCondLst>
                                            <p:cond delay="0"/>
                                          </p:stCondLst>
                                        </p:cTn>
                                        <p:tgtEl>
                                          <p:spTgt spid="125955">
                                            <p:txEl>
                                              <p:pRg st="3" end="3"/>
                                            </p:txEl>
                                          </p:spTgt>
                                        </p:tgtEl>
                                        <p:attrNameLst>
                                          <p:attrName>r</p:attrName>
                                        </p:attrNameLst>
                                      </p:cBhvr>
                                    </p:animRo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nodeType="clickEffect">
                                  <p:stCondLst>
                                    <p:cond delay="0"/>
                                  </p:stCondLst>
                                  <p:childTnLst>
                                    <p:set>
                                      <p:cBhvr>
                                        <p:cTn id="31" dur="1" fill="hold">
                                          <p:stCondLst>
                                            <p:cond delay="0"/>
                                          </p:stCondLst>
                                        </p:cTn>
                                        <p:tgtEl>
                                          <p:spTgt spid="125955">
                                            <p:txEl>
                                              <p:pRg st="4" end="4"/>
                                            </p:txEl>
                                          </p:spTgt>
                                        </p:tgtEl>
                                        <p:attrNameLst>
                                          <p:attrName>style.visibility</p:attrName>
                                        </p:attrNameLst>
                                      </p:cBhvr>
                                      <p:to>
                                        <p:strVal val="visible"/>
                                      </p:to>
                                    </p:set>
                                    <p:animEffect transition="in" filter="wedge">
                                      <p:cBhvr>
                                        <p:cTn id="32" dur="2000"/>
                                        <p:tgtEl>
                                          <p:spTgt spid="1259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CBD7428B-E37F-4222-8F71-BC89B4AAED37}" type="slidenum">
              <a:rPr lang="zh-CN" altLang="en-AU"/>
              <a:pPr/>
              <a:t>83</a:t>
            </a:fld>
            <a:endParaRPr lang="en-AU" altLang="zh-CN"/>
          </a:p>
        </p:txBody>
      </p:sp>
      <p:sp>
        <p:nvSpPr>
          <p:cNvPr id="126978" name="Rectangle 2"/>
          <p:cNvSpPr>
            <a:spLocks noGrp="1" noChangeArrowheads="1"/>
          </p:cNvSpPr>
          <p:nvPr>
            <p:ph type="title"/>
          </p:nvPr>
        </p:nvSpPr>
        <p:spPr>
          <a:xfrm>
            <a:off x="457200" y="292100"/>
            <a:ext cx="8229600" cy="760413"/>
          </a:xfrm>
        </p:spPr>
        <p:txBody>
          <a:bodyPr/>
          <a:lstStyle/>
          <a:p>
            <a:pPr algn="l"/>
            <a:r>
              <a:rPr lang="en-US" altLang="zh-CN" dirty="0">
                <a:ea typeface="宋体" charset="-122"/>
              </a:rPr>
              <a:t>2.</a:t>
            </a:r>
            <a:r>
              <a:rPr lang="zh-CN" altLang="en-US" dirty="0">
                <a:ea typeface="宋体" charset="-122"/>
              </a:rPr>
              <a:t>集成电路的分类</a:t>
            </a:r>
            <a:r>
              <a:rPr lang="en-US" altLang="zh-CN" dirty="0">
                <a:ea typeface="宋体" charset="-122"/>
              </a:rPr>
              <a:t>:</a:t>
            </a:r>
            <a:endParaRPr lang="en-AU" altLang="zh-CN" dirty="0">
              <a:ea typeface="宋体" charset="-122"/>
            </a:endParaRPr>
          </a:p>
        </p:txBody>
      </p:sp>
      <p:sp>
        <p:nvSpPr>
          <p:cNvPr id="126979" name="Rectangle 3"/>
          <p:cNvSpPr>
            <a:spLocks noGrp="1" noChangeArrowheads="1"/>
          </p:cNvSpPr>
          <p:nvPr>
            <p:ph type="body" idx="1"/>
          </p:nvPr>
        </p:nvSpPr>
        <p:spPr>
          <a:xfrm>
            <a:off x="250825" y="1197371"/>
            <a:ext cx="8893175" cy="5688013"/>
          </a:xfrm>
        </p:spPr>
        <p:txBody>
          <a:bodyPr/>
          <a:lstStyle/>
          <a:p>
            <a:pPr>
              <a:lnSpc>
                <a:spcPct val="110000"/>
              </a:lnSpc>
              <a:buFontTx/>
              <a:buNone/>
            </a:pPr>
            <a:r>
              <a:rPr lang="en-US" altLang="zh-CN" sz="2800" dirty="0">
                <a:ea typeface="宋体" charset="-122"/>
              </a:rPr>
              <a:t>a.</a:t>
            </a:r>
            <a:r>
              <a:rPr lang="zh-CN" altLang="en-US" sz="2800" dirty="0">
                <a:ea typeface="宋体" charset="-122"/>
              </a:rPr>
              <a:t>按功能结构</a:t>
            </a:r>
            <a:r>
              <a:rPr lang="en-US" altLang="zh-CN" sz="2800" dirty="0">
                <a:ea typeface="宋体" charset="-122"/>
              </a:rPr>
              <a:t>: </a:t>
            </a:r>
          </a:p>
          <a:p>
            <a:pPr>
              <a:lnSpc>
                <a:spcPct val="110000"/>
              </a:lnSpc>
              <a:buFontTx/>
              <a:buNone/>
            </a:pPr>
            <a:r>
              <a:rPr lang="zh-TW" altLang="zh-CN" sz="2800" dirty="0">
                <a:ea typeface="標楷體" pitchFamily="65" charset="-120"/>
              </a:rPr>
              <a:t>	</a:t>
            </a:r>
            <a:r>
              <a:rPr lang="zh-TW" altLang="en-US" sz="2400" dirty="0">
                <a:ea typeface="標楷體" pitchFamily="65" charset="-120"/>
              </a:rPr>
              <a:t>数字集成电路</a:t>
            </a:r>
            <a:r>
              <a:rPr lang="en-US" altLang="zh-CN" sz="2400" dirty="0">
                <a:ea typeface="標楷體" pitchFamily="65" charset="-120"/>
              </a:rPr>
              <a:t>:</a:t>
            </a:r>
            <a:r>
              <a:rPr lang="zh-TW" altLang="en-US" sz="2400" dirty="0">
                <a:ea typeface="標楷體" pitchFamily="65" charset="-120"/>
              </a:rPr>
              <a:t>用来产生、放大和处理各种数字信号（指在时间上和幅度上离散取值的信号</a:t>
            </a:r>
            <a:r>
              <a:rPr lang="en-US" altLang="zh-CN" sz="2400" dirty="0">
                <a:ea typeface="標楷體" pitchFamily="65" charset="-120"/>
              </a:rPr>
              <a:t>).</a:t>
            </a:r>
            <a:endParaRPr lang="en-US" altLang="zh-CN" sz="2400" dirty="0">
              <a:ea typeface="宋体" charset="-122"/>
            </a:endParaRPr>
          </a:p>
          <a:p>
            <a:pPr>
              <a:lnSpc>
                <a:spcPct val="110000"/>
              </a:lnSpc>
              <a:buFontTx/>
              <a:buNone/>
            </a:pPr>
            <a:r>
              <a:rPr lang="zh-TW" altLang="zh-CN" sz="2400" dirty="0">
                <a:ea typeface="標楷體" pitchFamily="65" charset="-120"/>
              </a:rPr>
              <a:t>	</a:t>
            </a:r>
            <a:r>
              <a:rPr lang="zh-TW" altLang="en-US" sz="2400" dirty="0">
                <a:ea typeface="標楷體" pitchFamily="65" charset="-120"/>
              </a:rPr>
              <a:t>模拟集成电路</a:t>
            </a:r>
            <a:r>
              <a:rPr lang="en-US" altLang="zh-CN" sz="2400" dirty="0">
                <a:ea typeface="標楷體" pitchFamily="65" charset="-120"/>
              </a:rPr>
              <a:t>:</a:t>
            </a:r>
            <a:r>
              <a:rPr lang="zh-TW" altLang="en-US" sz="2400" dirty="0">
                <a:ea typeface="標楷體" pitchFamily="65" charset="-120"/>
              </a:rPr>
              <a:t>用来产生、放大和处理各种模拟信号</a:t>
            </a:r>
            <a:r>
              <a:rPr lang="en-US" altLang="zh-CN" sz="2400" dirty="0">
                <a:ea typeface="標楷體" pitchFamily="65" charset="-120"/>
              </a:rPr>
              <a:t>(</a:t>
            </a:r>
            <a:r>
              <a:rPr lang="zh-TW" altLang="en-US" sz="2400" dirty="0">
                <a:ea typeface="標楷體" pitchFamily="65" charset="-120"/>
              </a:rPr>
              <a:t>指在时间上和幅度上</a:t>
            </a:r>
            <a:r>
              <a:rPr lang="zh-CN" altLang="en-US" sz="2400" dirty="0">
                <a:ea typeface="標楷體" pitchFamily="65" charset="-120"/>
              </a:rPr>
              <a:t>连续</a:t>
            </a:r>
            <a:r>
              <a:rPr lang="zh-TW" altLang="en-US" sz="2400" dirty="0">
                <a:ea typeface="標楷體" pitchFamily="65" charset="-120"/>
              </a:rPr>
              <a:t>取值的信号</a:t>
            </a:r>
            <a:r>
              <a:rPr lang="en-US" altLang="zh-CN" sz="2400" dirty="0">
                <a:ea typeface="標楷體" pitchFamily="65" charset="-120"/>
              </a:rPr>
              <a:t>).</a:t>
            </a:r>
            <a:endParaRPr lang="zh-TW" altLang="zh-CN" sz="2400" dirty="0">
              <a:ea typeface="標楷體" pitchFamily="65" charset="-120"/>
            </a:endParaRPr>
          </a:p>
          <a:p>
            <a:pPr>
              <a:lnSpc>
                <a:spcPct val="110000"/>
              </a:lnSpc>
              <a:buFontTx/>
              <a:buNone/>
            </a:pPr>
            <a:r>
              <a:rPr lang="en-US" altLang="zh-CN" sz="2800" dirty="0">
                <a:ea typeface="標楷體" pitchFamily="65" charset="-120"/>
              </a:rPr>
              <a:t>b.</a:t>
            </a:r>
            <a:r>
              <a:rPr lang="zh-TW" altLang="en-US" sz="2800" dirty="0">
                <a:ea typeface="標楷體" pitchFamily="65" charset="-120"/>
              </a:rPr>
              <a:t>按集成度高低</a:t>
            </a:r>
            <a:r>
              <a:rPr lang="en-US" altLang="zh-CN" sz="2800" dirty="0">
                <a:ea typeface="標楷體" pitchFamily="65" charset="-120"/>
              </a:rPr>
              <a:t>:</a:t>
            </a:r>
          </a:p>
          <a:p>
            <a:pPr>
              <a:lnSpc>
                <a:spcPct val="110000"/>
              </a:lnSpc>
              <a:buFontTx/>
              <a:buNone/>
            </a:pPr>
            <a:r>
              <a:rPr lang="zh-TW" altLang="zh-CN" sz="2800" dirty="0">
                <a:ea typeface="標楷體" pitchFamily="65" charset="-120"/>
              </a:rPr>
              <a:t>	</a:t>
            </a:r>
            <a:r>
              <a:rPr lang="zh-TW" altLang="en-US" sz="2400" dirty="0">
                <a:ea typeface="標楷體" pitchFamily="65" charset="-120"/>
              </a:rPr>
              <a:t>小规模集成电路</a:t>
            </a:r>
            <a:r>
              <a:rPr lang="en-US" altLang="zh-CN" sz="2400" dirty="0">
                <a:ea typeface="標楷體" pitchFamily="65" charset="-120"/>
              </a:rPr>
              <a:t>:</a:t>
            </a:r>
            <a:r>
              <a:rPr lang="zh-CN" altLang="en-US" sz="2400" dirty="0">
                <a:ea typeface="標楷體" pitchFamily="65" charset="-120"/>
              </a:rPr>
              <a:t>集成</a:t>
            </a:r>
            <a:r>
              <a:rPr lang="en-US" altLang="zh-CN" sz="2400" dirty="0">
                <a:ea typeface="標楷體" pitchFamily="65" charset="-120"/>
              </a:rPr>
              <a:t>100</a:t>
            </a:r>
            <a:r>
              <a:rPr lang="zh-CN" altLang="en-US" sz="2400" dirty="0">
                <a:ea typeface="標楷體" pitchFamily="65" charset="-120"/>
              </a:rPr>
              <a:t>个以内元器件或</a:t>
            </a:r>
            <a:r>
              <a:rPr lang="en-US" altLang="zh-CN" sz="2400" dirty="0">
                <a:ea typeface="標楷體" pitchFamily="65" charset="-120"/>
              </a:rPr>
              <a:t>10</a:t>
            </a:r>
            <a:r>
              <a:rPr lang="zh-CN" altLang="en-US" sz="2400" dirty="0">
                <a:ea typeface="標楷體" pitchFamily="65" charset="-120"/>
              </a:rPr>
              <a:t>个门电路</a:t>
            </a:r>
            <a:r>
              <a:rPr lang="en-US" altLang="zh-CN" sz="2400" dirty="0">
                <a:ea typeface="標楷體" pitchFamily="65" charset="-120"/>
              </a:rPr>
              <a:t>.</a:t>
            </a:r>
            <a:endParaRPr lang="zh-CN" altLang="zh-TW" sz="2400" dirty="0">
              <a:ea typeface="標楷體" pitchFamily="65" charset="-120"/>
            </a:endParaRPr>
          </a:p>
          <a:p>
            <a:pPr>
              <a:lnSpc>
                <a:spcPct val="110000"/>
              </a:lnSpc>
              <a:buFontTx/>
              <a:buNone/>
            </a:pPr>
            <a:r>
              <a:rPr lang="zh-TW" altLang="zh-CN" sz="2400" dirty="0">
                <a:ea typeface="標楷體" pitchFamily="65" charset="-120"/>
              </a:rPr>
              <a:t>	</a:t>
            </a:r>
            <a:r>
              <a:rPr lang="zh-TW" altLang="en-US" sz="2400" dirty="0">
                <a:ea typeface="標楷體" pitchFamily="65" charset="-120"/>
              </a:rPr>
              <a:t>中规模集成电路</a:t>
            </a:r>
            <a:r>
              <a:rPr lang="en-US" altLang="zh-CN" sz="2400" dirty="0">
                <a:ea typeface="標楷體" pitchFamily="65" charset="-120"/>
              </a:rPr>
              <a:t>:</a:t>
            </a:r>
            <a:r>
              <a:rPr lang="zh-CN" altLang="en-US" sz="2400" dirty="0">
                <a:ea typeface="標楷體" pitchFamily="65" charset="-120"/>
              </a:rPr>
              <a:t>集成</a:t>
            </a:r>
            <a:r>
              <a:rPr lang="en-US" altLang="zh-CN" sz="2400" dirty="0">
                <a:ea typeface="標楷體" pitchFamily="65" charset="-120"/>
              </a:rPr>
              <a:t>100-1000</a:t>
            </a:r>
            <a:r>
              <a:rPr lang="zh-CN" altLang="en-US" sz="2400" dirty="0">
                <a:ea typeface="標楷體" pitchFamily="65" charset="-120"/>
              </a:rPr>
              <a:t>个元器件或</a:t>
            </a:r>
            <a:r>
              <a:rPr lang="en-US" altLang="zh-CN" sz="2400" dirty="0">
                <a:ea typeface="標楷體" pitchFamily="65" charset="-120"/>
              </a:rPr>
              <a:t>10-100</a:t>
            </a:r>
            <a:r>
              <a:rPr lang="zh-CN" altLang="en-US" sz="2400" dirty="0">
                <a:ea typeface="標楷體" pitchFamily="65" charset="-120"/>
              </a:rPr>
              <a:t>个门电路</a:t>
            </a:r>
            <a:r>
              <a:rPr lang="en-US" altLang="zh-CN" sz="2400" dirty="0">
                <a:ea typeface="標楷體" pitchFamily="65" charset="-120"/>
              </a:rPr>
              <a:t>.</a:t>
            </a:r>
            <a:endParaRPr lang="zh-TW" altLang="zh-CN" sz="2400" dirty="0">
              <a:ea typeface="標楷體" pitchFamily="65" charset="-120"/>
            </a:endParaRPr>
          </a:p>
          <a:p>
            <a:pPr>
              <a:lnSpc>
                <a:spcPct val="110000"/>
              </a:lnSpc>
              <a:buFontTx/>
              <a:buNone/>
            </a:pPr>
            <a:r>
              <a:rPr lang="zh-TW" altLang="zh-CN" sz="2400" dirty="0">
                <a:ea typeface="標楷體" pitchFamily="65" charset="-120"/>
              </a:rPr>
              <a:t>	</a:t>
            </a:r>
            <a:r>
              <a:rPr lang="zh-TW" altLang="en-US" sz="2400" dirty="0">
                <a:ea typeface="標楷體" pitchFamily="65" charset="-120"/>
              </a:rPr>
              <a:t>大规模集成电路</a:t>
            </a:r>
            <a:r>
              <a:rPr lang="en-US" altLang="zh-CN" sz="2400" dirty="0">
                <a:ea typeface="標楷體" pitchFamily="65" charset="-120"/>
              </a:rPr>
              <a:t>:</a:t>
            </a:r>
            <a:r>
              <a:rPr lang="zh-CN" altLang="en-US" sz="2400" dirty="0">
                <a:ea typeface="標楷體" pitchFamily="65" charset="-120"/>
              </a:rPr>
              <a:t>集成</a:t>
            </a:r>
            <a:r>
              <a:rPr lang="en-US" altLang="zh-CN" sz="2400" dirty="0">
                <a:ea typeface="標楷體" pitchFamily="65" charset="-120"/>
              </a:rPr>
              <a:t>1000</a:t>
            </a:r>
            <a:r>
              <a:rPr lang="zh-CN" altLang="en-US" sz="2400" dirty="0">
                <a:ea typeface="標楷體" pitchFamily="65" charset="-120"/>
              </a:rPr>
              <a:t>个以上元器件或</a:t>
            </a:r>
            <a:r>
              <a:rPr lang="en-US" altLang="zh-CN" sz="2400" dirty="0">
                <a:ea typeface="標楷體" pitchFamily="65" charset="-120"/>
              </a:rPr>
              <a:t>100</a:t>
            </a:r>
            <a:r>
              <a:rPr lang="zh-CN" altLang="en-US" sz="2400" dirty="0">
                <a:ea typeface="標楷體" pitchFamily="65" charset="-120"/>
              </a:rPr>
              <a:t>个以上门电路</a:t>
            </a:r>
            <a:r>
              <a:rPr lang="en-US" altLang="zh-CN" sz="2400" dirty="0">
                <a:ea typeface="標楷體" pitchFamily="65" charset="-120"/>
              </a:rPr>
              <a:t>.</a:t>
            </a:r>
            <a:endParaRPr lang="zh-CN" altLang="zh-TW" sz="2400" dirty="0">
              <a:ea typeface="標楷體" pitchFamily="65" charset="-120"/>
            </a:endParaRPr>
          </a:p>
          <a:p>
            <a:pPr>
              <a:lnSpc>
                <a:spcPct val="110000"/>
              </a:lnSpc>
              <a:buFontTx/>
              <a:buNone/>
            </a:pPr>
            <a:r>
              <a:rPr lang="zh-TW" altLang="zh-CN" sz="2400" dirty="0">
                <a:ea typeface="標楷體" pitchFamily="65" charset="-120"/>
              </a:rPr>
              <a:t>	</a:t>
            </a:r>
            <a:r>
              <a:rPr lang="zh-TW" altLang="en-US" sz="2400" dirty="0">
                <a:ea typeface="標楷體" pitchFamily="65" charset="-120"/>
              </a:rPr>
              <a:t>超大规模集成电路</a:t>
            </a:r>
            <a:r>
              <a:rPr lang="en-US" altLang="zh-CN" sz="2400" dirty="0">
                <a:ea typeface="標楷體" pitchFamily="65" charset="-120"/>
              </a:rPr>
              <a:t>:</a:t>
            </a:r>
            <a:r>
              <a:rPr lang="zh-CN" altLang="en-US" sz="2400" dirty="0">
                <a:ea typeface="標楷體" pitchFamily="65" charset="-120"/>
              </a:rPr>
              <a:t>集成</a:t>
            </a:r>
            <a:r>
              <a:rPr lang="en-US" altLang="zh-CN" sz="2400" dirty="0">
                <a:ea typeface="標楷體" pitchFamily="65" charset="-120"/>
              </a:rPr>
              <a:t>10</a:t>
            </a:r>
            <a:r>
              <a:rPr lang="zh-CN" altLang="en-US" sz="2400" dirty="0">
                <a:ea typeface="標楷體" pitchFamily="65" charset="-120"/>
              </a:rPr>
              <a:t>万个以上元器件或</a:t>
            </a:r>
            <a:r>
              <a:rPr lang="en-US" altLang="zh-CN" sz="2400" dirty="0">
                <a:ea typeface="標楷體" pitchFamily="65" charset="-120"/>
              </a:rPr>
              <a:t>1</a:t>
            </a:r>
            <a:r>
              <a:rPr lang="zh-CN" altLang="en-US" sz="2400" dirty="0">
                <a:ea typeface="標楷體" pitchFamily="65" charset="-120"/>
              </a:rPr>
              <a:t>万门电路</a:t>
            </a:r>
            <a:r>
              <a:rPr lang="en-US" altLang="zh-CN" sz="2400" dirty="0">
                <a:ea typeface="標楷體" pitchFamily="65" charset="-120"/>
              </a:rPr>
              <a:t>.</a:t>
            </a:r>
            <a:endParaRPr lang="en-AU" altLang="zh-CN" sz="2400" dirty="0">
              <a:latin typeface="標楷體" pitchFamily="65" charset="-120"/>
              <a:ea typeface="標楷體" pitchFamily="65" charset="-120"/>
            </a:endParaRPr>
          </a:p>
        </p:txBody>
      </p:sp>
    </p:spTree>
    <p:extLst>
      <p:ext uri="{BB962C8B-B14F-4D97-AF65-F5344CB8AC3E}">
        <p14:creationId xmlns:p14="http://schemas.microsoft.com/office/powerpoint/2010/main" val="2569147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 calcmode="lin" valueType="num">
                                      <p:cBhvr>
                                        <p:cTn id="7" dur="500" fill="hold"/>
                                        <p:tgtEl>
                                          <p:spTgt spid="126979">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26979">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26979">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26979">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2697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9" presetClass="entr" presetSubtype="10" fill="hold" nodeType="clickEffect">
                                  <p:stCondLst>
                                    <p:cond delay="0"/>
                                  </p:stCondLst>
                                  <p:childTnLst>
                                    <p:set>
                                      <p:cBhvr>
                                        <p:cTn id="15" dur="1" fill="hold">
                                          <p:stCondLst>
                                            <p:cond delay="0"/>
                                          </p:stCondLst>
                                        </p:cTn>
                                        <p:tgtEl>
                                          <p:spTgt spid="126979">
                                            <p:txEl>
                                              <p:pRg st="1" end="1"/>
                                            </p:txEl>
                                          </p:spTgt>
                                        </p:tgtEl>
                                        <p:attrNameLst>
                                          <p:attrName>style.visibility</p:attrName>
                                        </p:attrNameLst>
                                      </p:cBhvr>
                                      <p:to>
                                        <p:strVal val="visible"/>
                                      </p:to>
                                    </p:set>
                                    <p:anim calcmode="lin" valueType="num">
                                      <p:cBhvr>
                                        <p:cTn id="16" dur="5000" fill="hold"/>
                                        <p:tgtEl>
                                          <p:spTgt spid="126979">
                                            <p:txEl>
                                              <p:pRg st="1" end="1"/>
                                            </p:txEl>
                                          </p:spTgt>
                                        </p:tgtEl>
                                        <p:attrNameLst>
                                          <p:attrName>ppt_w</p:attrName>
                                        </p:attrNameLst>
                                      </p:cBhvr>
                                      <p:tavLst>
                                        <p:tav tm="0" fmla="#ppt_w*sin(2.5*pi*$)">
                                          <p:val>
                                            <p:fltVal val="0"/>
                                          </p:val>
                                        </p:tav>
                                        <p:tav tm="100000">
                                          <p:val>
                                            <p:fltVal val="1"/>
                                          </p:val>
                                        </p:tav>
                                      </p:tavLst>
                                    </p:anim>
                                    <p:anim calcmode="lin" valueType="num">
                                      <p:cBhvr>
                                        <p:cTn id="17" dur="5000" fill="hold"/>
                                        <p:tgtEl>
                                          <p:spTgt spid="126979">
                                            <p:txEl>
                                              <p:pRg st="1" end="1"/>
                                            </p:txEl>
                                          </p:spTgt>
                                        </p:tgtEl>
                                        <p:attrNameLst>
                                          <p:attrName>ppt_h</p:attrName>
                                        </p:attrNameLst>
                                      </p:cBhvr>
                                      <p:tavLst>
                                        <p:tav tm="0">
                                          <p:val>
                                            <p:strVal val="#ppt_h"/>
                                          </p:val>
                                        </p:tav>
                                        <p:tav tm="100000">
                                          <p:val>
                                            <p:strVal val="#ppt_h"/>
                                          </p:val>
                                        </p:tav>
                                      </p:tavLst>
                                    </p:anim>
                                  </p:childTnLst>
                                </p:cTn>
                              </p:par>
                              <p:par>
                                <p:cTn id="18" presetID="19" presetClass="entr" presetSubtype="10" fill="hold" nodeType="withEffect">
                                  <p:stCondLst>
                                    <p:cond delay="0"/>
                                  </p:stCondLst>
                                  <p:childTnLst>
                                    <p:set>
                                      <p:cBhvr>
                                        <p:cTn id="19" dur="1" fill="hold">
                                          <p:stCondLst>
                                            <p:cond delay="0"/>
                                          </p:stCondLst>
                                        </p:cTn>
                                        <p:tgtEl>
                                          <p:spTgt spid="126979">
                                            <p:txEl>
                                              <p:pRg st="2" end="2"/>
                                            </p:txEl>
                                          </p:spTgt>
                                        </p:tgtEl>
                                        <p:attrNameLst>
                                          <p:attrName>style.visibility</p:attrName>
                                        </p:attrNameLst>
                                      </p:cBhvr>
                                      <p:to>
                                        <p:strVal val="visible"/>
                                      </p:to>
                                    </p:set>
                                    <p:anim calcmode="lin" valueType="num">
                                      <p:cBhvr>
                                        <p:cTn id="20" dur="5000" fill="hold"/>
                                        <p:tgtEl>
                                          <p:spTgt spid="126979">
                                            <p:txEl>
                                              <p:pRg st="2" end="2"/>
                                            </p:txEl>
                                          </p:spTgt>
                                        </p:tgtEl>
                                        <p:attrNameLst>
                                          <p:attrName>ppt_w</p:attrName>
                                        </p:attrNameLst>
                                      </p:cBhvr>
                                      <p:tavLst>
                                        <p:tav tm="0" fmla="#ppt_w*sin(2.5*pi*$)">
                                          <p:val>
                                            <p:fltVal val="0"/>
                                          </p:val>
                                        </p:tav>
                                        <p:tav tm="100000">
                                          <p:val>
                                            <p:fltVal val="1"/>
                                          </p:val>
                                        </p:tav>
                                      </p:tavLst>
                                    </p:anim>
                                    <p:anim calcmode="lin" valueType="num">
                                      <p:cBhvr>
                                        <p:cTn id="21" dur="5000" fill="hold"/>
                                        <p:tgtEl>
                                          <p:spTgt spid="12697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0" presetClass="entr" presetSubtype="0" fill="hold" nodeType="clickEffect">
                                  <p:stCondLst>
                                    <p:cond delay="0"/>
                                  </p:stCondLst>
                                  <p:childTnLst>
                                    <p:set>
                                      <p:cBhvr>
                                        <p:cTn id="25" dur="1" fill="hold">
                                          <p:stCondLst>
                                            <p:cond delay="0"/>
                                          </p:stCondLst>
                                        </p:cTn>
                                        <p:tgtEl>
                                          <p:spTgt spid="126979">
                                            <p:txEl>
                                              <p:pRg st="3" end="3"/>
                                            </p:txEl>
                                          </p:spTgt>
                                        </p:tgtEl>
                                        <p:attrNameLst>
                                          <p:attrName>style.visibility</p:attrName>
                                        </p:attrNameLst>
                                      </p:cBhvr>
                                      <p:to>
                                        <p:strVal val="visible"/>
                                      </p:to>
                                    </p:set>
                                    <p:animEffect transition="in" filter="fade">
                                      <p:cBhvr>
                                        <p:cTn id="26" dur="800" decel="100000"/>
                                        <p:tgtEl>
                                          <p:spTgt spid="126979">
                                            <p:txEl>
                                              <p:pRg st="3" end="3"/>
                                            </p:txEl>
                                          </p:spTgt>
                                        </p:tgtEl>
                                      </p:cBhvr>
                                    </p:animEffect>
                                    <p:anim calcmode="lin" valueType="num">
                                      <p:cBhvr>
                                        <p:cTn id="27" dur="800" decel="100000" fill="hold"/>
                                        <p:tgtEl>
                                          <p:spTgt spid="126979">
                                            <p:txEl>
                                              <p:pRg st="3" end="3"/>
                                            </p:txEl>
                                          </p:spTgt>
                                        </p:tgtEl>
                                        <p:attrNameLst>
                                          <p:attrName>style.rotation</p:attrName>
                                        </p:attrNameLst>
                                      </p:cBhvr>
                                      <p:tavLst>
                                        <p:tav tm="0">
                                          <p:val>
                                            <p:fltVal val="-90"/>
                                          </p:val>
                                        </p:tav>
                                        <p:tav tm="100000">
                                          <p:val>
                                            <p:fltVal val="0"/>
                                          </p:val>
                                        </p:tav>
                                      </p:tavLst>
                                    </p:anim>
                                    <p:anim calcmode="lin" valueType="num">
                                      <p:cBhvr>
                                        <p:cTn id="28" dur="800" decel="100000" fill="hold"/>
                                        <p:tgtEl>
                                          <p:spTgt spid="126979">
                                            <p:txEl>
                                              <p:pRg st="3" end="3"/>
                                            </p:txEl>
                                          </p:spTgt>
                                        </p:tgtEl>
                                        <p:attrNameLst>
                                          <p:attrName>ppt_x</p:attrName>
                                        </p:attrNameLst>
                                      </p:cBhvr>
                                      <p:tavLst>
                                        <p:tav tm="0">
                                          <p:val>
                                            <p:strVal val="#ppt_x+0.4"/>
                                          </p:val>
                                        </p:tav>
                                        <p:tav tm="100000">
                                          <p:val>
                                            <p:strVal val="#ppt_x-0.05"/>
                                          </p:val>
                                        </p:tav>
                                      </p:tavLst>
                                    </p:anim>
                                    <p:anim calcmode="lin" valueType="num">
                                      <p:cBhvr>
                                        <p:cTn id="29" dur="800" decel="100000" fill="hold"/>
                                        <p:tgtEl>
                                          <p:spTgt spid="126979">
                                            <p:txEl>
                                              <p:pRg st="3" end="3"/>
                                            </p:txEl>
                                          </p:spTgt>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26979">
                                            <p:txEl>
                                              <p:pRg st="3" end="3"/>
                                            </p:txEl>
                                          </p:spTgt>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26979">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126979">
                                            <p:txEl>
                                              <p:pRg st="4" end="4"/>
                                            </p:txEl>
                                          </p:spTgt>
                                        </p:tgtEl>
                                        <p:attrNameLst>
                                          <p:attrName>style.visibility</p:attrName>
                                        </p:attrNameLst>
                                      </p:cBhvr>
                                      <p:to>
                                        <p:strVal val="visible"/>
                                      </p:to>
                                    </p:set>
                                    <p:animEffect transition="in" filter="fade">
                                      <p:cBhvr>
                                        <p:cTn id="36" dur="1000"/>
                                        <p:tgtEl>
                                          <p:spTgt spid="126979">
                                            <p:txEl>
                                              <p:pRg st="4" end="4"/>
                                            </p:txEl>
                                          </p:spTgt>
                                        </p:tgtEl>
                                      </p:cBhvr>
                                    </p:animEffect>
                                    <p:anim calcmode="lin" valueType="num">
                                      <p:cBhvr>
                                        <p:cTn id="37" dur="1000" fill="hold"/>
                                        <p:tgtEl>
                                          <p:spTgt spid="126979">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1269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126979">
                                            <p:txEl>
                                              <p:pRg st="5" end="5"/>
                                            </p:txEl>
                                          </p:spTgt>
                                        </p:tgtEl>
                                        <p:attrNameLst>
                                          <p:attrName>style.visibility</p:attrName>
                                        </p:attrNameLst>
                                      </p:cBhvr>
                                      <p:to>
                                        <p:strVal val="visible"/>
                                      </p:to>
                                    </p:set>
                                    <p:animEffect transition="in" filter="fade">
                                      <p:cBhvr>
                                        <p:cTn id="43" dur="1000"/>
                                        <p:tgtEl>
                                          <p:spTgt spid="126979">
                                            <p:txEl>
                                              <p:pRg st="5" end="5"/>
                                            </p:txEl>
                                          </p:spTgt>
                                        </p:tgtEl>
                                      </p:cBhvr>
                                    </p:animEffect>
                                    <p:anim calcmode="lin" valueType="num">
                                      <p:cBhvr>
                                        <p:cTn id="44" dur="1000" fill="hold"/>
                                        <p:tgtEl>
                                          <p:spTgt spid="126979">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12697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nodeType="clickEffect">
                                  <p:stCondLst>
                                    <p:cond delay="0"/>
                                  </p:stCondLst>
                                  <p:childTnLst>
                                    <p:set>
                                      <p:cBhvr>
                                        <p:cTn id="49" dur="1" fill="hold">
                                          <p:stCondLst>
                                            <p:cond delay="0"/>
                                          </p:stCondLst>
                                        </p:cTn>
                                        <p:tgtEl>
                                          <p:spTgt spid="126979">
                                            <p:txEl>
                                              <p:pRg st="6" end="6"/>
                                            </p:txEl>
                                          </p:spTgt>
                                        </p:tgtEl>
                                        <p:attrNameLst>
                                          <p:attrName>style.visibility</p:attrName>
                                        </p:attrNameLst>
                                      </p:cBhvr>
                                      <p:to>
                                        <p:strVal val="visible"/>
                                      </p:to>
                                    </p:set>
                                    <p:animEffect transition="in" filter="fade">
                                      <p:cBhvr>
                                        <p:cTn id="50" dur="1000"/>
                                        <p:tgtEl>
                                          <p:spTgt spid="126979">
                                            <p:txEl>
                                              <p:pRg st="6" end="6"/>
                                            </p:txEl>
                                          </p:spTgt>
                                        </p:tgtEl>
                                      </p:cBhvr>
                                    </p:animEffect>
                                    <p:anim calcmode="lin" valueType="num">
                                      <p:cBhvr>
                                        <p:cTn id="51" dur="1000" fill="hold"/>
                                        <p:tgtEl>
                                          <p:spTgt spid="126979">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12697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nodeType="clickEffect">
                                  <p:stCondLst>
                                    <p:cond delay="0"/>
                                  </p:stCondLst>
                                  <p:childTnLst>
                                    <p:set>
                                      <p:cBhvr>
                                        <p:cTn id="56" dur="1" fill="hold">
                                          <p:stCondLst>
                                            <p:cond delay="0"/>
                                          </p:stCondLst>
                                        </p:cTn>
                                        <p:tgtEl>
                                          <p:spTgt spid="126979">
                                            <p:txEl>
                                              <p:pRg st="7" end="7"/>
                                            </p:txEl>
                                          </p:spTgt>
                                        </p:tgtEl>
                                        <p:attrNameLst>
                                          <p:attrName>style.visibility</p:attrName>
                                        </p:attrNameLst>
                                      </p:cBhvr>
                                      <p:to>
                                        <p:strVal val="visible"/>
                                      </p:to>
                                    </p:set>
                                    <p:animEffect transition="in" filter="fade">
                                      <p:cBhvr>
                                        <p:cTn id="57" dur="1000"/>
                                        <p:tgtEl>
                                          <p:spTgt spid="126979">
                                            <p:txEl>
                                              <p:pRg st="7" end="7"/>
                                            </p:txEl>
                                          </p:spTgt>
                                        </p:tgtEl>
                                      </p:cBhvr>
                                    </p:animEffect>
                                    <p:anim calcmode="lin" valueType="num">
                                      <p:cBhvr>
                                        <p:cTn id="58" dur="1000" fill="hold"/>
                                        <p:tgtEl>
                                          <p:spTgt spid="126979">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12697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1B74340F-8F23-4241-B5AF-A8290DF029E3}" type="slidenum">
              <a:rPr lang="zh-CN" altLang="en-AU"/>
              <a:pPr/>
              <a:t>84</a:t>
            </a:fld>
            <a:endParaRPr lang="en-AU" altLang="zh-CN"/>
          </a:p>
        </p:txBody>
      </p:sp>
      <p:sp>
        <p:nvSpPr>
          <p:cNvPr id="128003" name="Rectangle 3"/>
          <p:cNvSpPr>
            <a:spLocks noGrp="1" noChangeArrowheads="1"/>
          </p:cNvSpPr>
          <p:nvPr>
            <p:ph type="body" idx="1"/>
          </p:nvPr>
        </p:nvSpPr>
        <p:spPr>
          <a:xfrm>
            <a:off x="250825" y="1124917"/>
            <a:ext cx="8642350" cy="5832475"/>
          </a:xfrm>
        </p:spPr>
        <p:txBody>
          <a:bodyPr/>
          <a:lstStyle/>
          <a:p>
            <a:pPr>
              <a:lnSpc>
                <a:spcPct val="90000"/>
              </a:lnSpc>
              <a:buFontTx/>
              <a:buNone/>
            </a:pPr>
            <a:r>
              <a:rPr lang="en-US" altLang="zh-CN">
                <a:latin typeface="標楷體" pitchFamily="65" charset="-120"/>
                <a:ea typeface="標楷體" pitchFamily="65" charset="-120"/>
              </a:rPr>
              <a:t>c.</a:t>
            </a:r>
            <a:r>
              <a:rPr lang="zh-CN" altLang="en-US">
                <a:latin typeface="標楷體" pitchFamily="65" charset="-120"/>
                <a:ea typeface="標楷體" pitchFamily="65" charset="-120"/>
              </a:rPr>
              <a:t>按制作工艺</a:t>
            </a:r>
            <a:r>
              <a:rPr lang="en-US" altLang="zh-CN">
                <a:latin typeface="標楷體" pitchFamily="65" charset="-120"/>
                <a:ea typeface="標楷體" pitchFamily="65" charset="-120"/>
              </a:rPr>
              <a:t>:</a:t>
            </a:r>
          </a:p>
          <a:p>
            <a:pPr>
              <a:lnSpc>
                <a:spcPct val="90000"/>
              </a:lnSpc>
              <a:buFontTx/>
              <a:buNone/>
            </a:pPr>
            <a:r>
              <a:rPr lang="en-US" altLang="zh-CN" sz="2800">
                <a:latin typeface="標楷體" pitchFamily="65" charset="-120"/>
                <a:ea typeface="標楷體" pitchFamily="65" charset="-120"/>
              </a:rPr>
              <a:t>	</a:t>
            </a:r>
            <a:r>
              <a:rPr lang="zh-CN" altLang="en-US">
                <a:latin typeface="標楷體" pitchFamily="65" charset="-120"/>
                <a:ea typeface="標楷體" pitchFamily="65" charset="-120"/>
              </a:rPr>
              <a:t>半导体集成电路</a:t>
            </a:r>
            <a:r>
              <a:rPr lang="en-US" altLang="zh-CN">
                <a:latin typeface="標楷體" pitchFamily="65" charset="-120"/>
                <a:ea typeface="標楷體" pitchFamily="65" charset="-120"/>
              </a:rPr>
              <a:t>:</a:t>
            </a:r>
          </a:p>
          <a:p>
            <a:pPr>
              <a:buFontTx/>
              <a:buNone/>
            </a:pPr>
            <a:r>
              <a:rPr lang="en-US" altLang="zh-CN" sz="2800">
                <a:latin typeface="標楷體" pitchFamily="65" charset="-120"/>
                <a:ea typeface="標楷體" pitchFamily="65" charset="-120"/>
              </a:rPr>
              <a:t>		</a:t>
            </a:r>
            <a:r>
              <a:rPr lang="zh-CN" altLang="en-US" sz="2800">
                <a:latin typeface="標楷體" pitchFamily="65" charset="-120"/>
                <a:ea typeface="標楷體" pitchFamily="65" charset="-120"/>
              </a:rPr>
              <a:t>双极型</a:t>
            </a:r>
            <a:r>
              <a:rPr lang="en-US" altLang="zh-CN" sz="2800">
                <a:latin typeface="標楷體" pitchFamily="65" charset="-120"/>
                <a:ea typeface="標楷體" pitchFamily="65" charset="-120"/>
              </a:rPr>
              <a:t>:</a:t>
            </a:r>
            <a:r>
              <a:rPr lang="zh-CN" altLang="en-US" sz="2400">
                <a:latin typeface="標楷體" pitchFamily="65" charset="-120"/>
                <a:ea typeface="標楷體" pitchFamily="65" charset="-120"/>
              </a:rPr>
              <a:t>利用电子和空穴两种载流子导电</a:t>
            </a:r>
            <a:r>
              <a:rPr lang="en-US" altLang="zh-CN" sz="2400">
                <a:latin typeface="標楷體" pitchFamily="65" charset="-120"/>
                <a:ea typeface="標楷體" pitchFamily="65" charset="-120"/>
              </a:rPr>
              <a:t>,</a:t>
            </a:r>
            <a:r>
              <a:rPr lang="zh-TW" altLang="en-US" sz="2400">
                <a:latin typeface="標楷體" pitchFamily="65" charset="-120"/>
                <a:ea typeface="標楷體" pitchFamily="65" charset="-120"/>
              </a:rPr>
              <a:t>制作工艺复</a:t>
            </a:r>
            <a:r>
              <a:rPr lang="zh-TW" altLang="zh-CN" sz="2400">
                <a:latin typeface="標楷體" pitchFamily="65" charset="-120"/>
                <a:ea typeface="標楷體" pitchFamily="65" charset="-120"/>
              </a:rPr>
              <a:t>	</a:t>
            </a:r>
            <a:r>
              <a:rPr lang="zh-TW" altLang="en-US" sz="2400">
                <a:latin typeface="標楷體" pitchFamily="65" charset="-120"/>
                <a:ea typeface="標楷體" pitchFamily="65" charset="-120"/>
              </a:rPr>
              <a:t>杂，功耗较大</a:t>
            </a:r>
            <a:r>
              <a:rPr lang="en-US" altLang="zh-CN" sz="2400">
                <a:latin typeface="標楷體" pitchFamily="65" charset="-120"/>
                <a:ea typeface="標楷體" pitchFamily="65" charset="-120"/>
              </a:rPr>
              <a:t>,</a:t>
            </a:r>
            <a:r>
              <a:rPr lang="zh-CN" altLang="en-US" sz="2400">
                <a:latin typeface="標楷體" pitchFamily="65" charset="-120"/>
                <a:ea typeface="標楷體" pitchFamily="65" charset="-120"/>
              </a:rPr>
              <a:t>技术成熟</a:t>
            </a:r>
            <a:r>
              <a:rPr lang="en-US" altLang="zh-CN" sz="2400">
                <a:latin typeface="標楷體" pitchFamily="65" charset="-120"/>
                <a:ea typeface="標楷體" pitchFamily="65" charset="-120"/>
              </a:rPr>
              <a:t>.(</a:t>
            </a:r>
            <a:r>
              <a:rPr lang="en-US" altLang="zh-CN" sz="2400">
                <a:ea typeface="標楷體" pitchFamily="65" charset="-120"/>
              </a:rPr>
              <a:t>TTL,</a:t>
            </a:r>
            <a:r>
              <a:rPr lang="en-US" altLang="zh-TW" sz="2400">
                <a:ea typeface="標楷體" pitchFamily="65" charset="-120"/>
              </a:rPr>
              <a:t>ECL</a:t>
            </a:r>
            <a:r>
              <a:rPr lang="en-US" altLang="zh-CN" sz="2400">
                <a:ea typeface="標楷體" pitchFamily="65" charset="-120"/>
              </a:rPr>
              <a:t>,</a:t>
            </a:r>
            <a:r>
              <a:rPr lang="en-US" altLang="zh-TW" sz="2400">
                <a:ea typeface="標楷體" pitchFamily="65" charset="-120"/>
              </a:rPr>
              <a:t>HTL</a:t>
            </a:r>
            <a:r>
              <a:rPr lang="en-US" altLang="zh-CN" sz="2400">
                <a:ea typeface="標楷體" pitchFamily="65" charset="-120"/>
              </a:rPr>
              <a:t>,</a:t>
            </a:r>
            <a:r>
              <a:rPr lang="en-US" altLang="zh-TW" sz="2400">
                <a:ea typeface="標楷體" pitchFamily="65" charset="-120"/>
              </a:rPr>
              <a:t> STTL</a:t>
            </a:r>
            <a:r>
              <a:rPr lang="zh-TW" altLang="en-US" sz="2400">
                <a:ea typeface="標楷體" pitchFamily="65" charset="-120"/>
              </a:rPr>
              <a:t>等类型</a:t>
            </a:r>
            <a:r>
              <a:rPr lang="en-US" altLang="zh-CN" sz="2400">
                <a:ea typeface="標楷體" pitchFamily="65" charset="-120"/>
              </a:rPr>
              <a:t>)</a:t>
            </a:r>
          </a:p>
          <a:p>
            <a:pPr>
              <a:buFontTx/>
              <a:buNone/>
            </a:pPr>
            <a:r>
              <a:rPr lang="en-US" altLang="zh-CN" sz="2400">
                <a:ea typeface="標楷體" pitchFamily="65" charset="-120"/>
              </a:rPr>
              <a:t>		</a:t>
            </a:r>
            <a:r>
              <a:rPr lang="zh-CN" altLang="en-US" sz="2800">
                <a:ea typeface="標楷體" pitchFamily="65" charset="-120"/>
              </a:rPr>
              <a:t>单极型</a:t>
            </a:r>
            <a:r>
              <a:rPr lang="en-US" altLang="zh-CN" sz="2800">
                <a:ea typeface="標楷體" pitchFamily="65" charset="-120"/>
              </a:rPr>
              <a:t>(MOS):</a:t>
            </a:r>
            <a:r>
              <a:rPr lang="en-US" altLang="zh-CN" sz="2400">
                <a:ea typeface="標楷體" pitchFamily="65" charset="-120"/>
              </a:rPr>
              <a:t> </a:t>
            </a:r>
            <a:r>
              <a:rPr lang="zh-CN" altLang="en-US" sz="2400">
                <a:ea typeface="標楷體" pitchFamily="65" charset="-120"/>
              </a:rPr>
              <a:t>只用一种载流子导电</a:t>
            </a:r>
            <a:r>
              <a:rPr lang="en-US" altLang="zh-CN" sz="2400">
                <a:ea typeface="標楷體" pitchFamily="65" charset="-120"/>
              </a:rPr>
              <a:t>,</a:t>
            </a:r>
            <a:r>
              <a:rPr lang="zh-TW" altLang="en-US" sz="2400">
                <a:ea typeface="標楷體" pitchFamily="65" charset="-120"/>
              </a:rPr>
              <a:t>制作工艺简单</a:t>
            </a:r>
            <a:r>
              <a:rPr lang="en-US" altLang="zh-CN" sz="2400">
                <a:ea typeface="標楷體" pitchFamily="65" charset="-120"/>
              </a:rPr>
              <a:t>,</a:t>
            </a:r>
            <a:r>
              <a:rPr lang="zh-TW" altLang="en-US" sz="2400">
                <a:ea typeface="標楷體" pitchFamily="65" charset="-120"/>
              </a:rPr>
              <a:t>功</a:t>
            </a:r>
            <a:r>
              <a:rPr lang="zh-TW" altLang="zh-CN" sz="2400">
                <a:ea typeface="標楷體" pitchFamily="65" charset="-120"/>
              </a:rPr>
              <a:t>	</a:t>
            </a:r>
            <a:r>
              <a:rPr lang="zh-TW" altLang="en-US" sz="2400">
                <a:ea typeface="標楷體" pitchFamily="65" charset="-120"/>
              </a:rPr>
              <a:t>耗也较低</a:t>
            </a:r>
            <a:r>
              <a:rPr lang="en-US" altLang="zh-CN" sz="2400">
                <a:ea typeface="標楷體" pitchFamily="65" charset="-120"/>
              </a:rPr>
              <a:t>,</a:t>
            </a:r>
            <a:r>
              <a:rPr lang="zh-TW" altLang="en-US" sz="2400">
                <a:ea typeface="標楷體" pitchFamily="65" charset="-120"/>
              </a:rPr>
              <a:t>易于制成大规模集成电路</a:t>
            </a:r>
            <a:r>
              <a:rPr lang="en-US" altLang="zh-CN" sz="2400">
                <a:ea typeface="標楷體" pitchFamily="65" charset="-120"/>
              </a:rPr>
              <a:t>.(CMOS, NMOS, 	PMOS)	</a:t>
            </a:r>
          </a:p>
          <a:p>
            <a:pPr>
              <a:buFontTx/>
              <a:buNone/>
            </a:pPr>
            <a:r>
              <a:rPr lang="en-US" altLang="zh-CN" sz="2800">
                <a:latin typeface="標楷體" pitchFamily="65" charset="-120"/>
                <a:ea typeface="標楷體" pitchFamily="65" charset="-120"/>
              </a:rPr>
              <a:t>	</a:t>
            </a:r>
            <a:r>
              <a:rPr lang="zh-CN" altLang="en-US">
                <a:latin typeface="標楷體" pitchFamily="65" charset="-120"/>
                <a:ea typeface="標楷體" pitchFamily="65" charset="-120"/>
              </a:rPr>
              <a:t>膜集成电路</a:t>
            </a:r>
            <a:r>
              <a:rPr lang="en-US" altLang="zh-CN">
                <a:latin typeface="標楷體" pitchFamily="65" charset="-120"/>
                <a:ea typeface="標楷體" pitchFamily="65" charset="-120"/>
              </a:rPr>
              <a:t>:</a:t>
            </a:r>
          </a:p>
          <a:p>
            <a:pPr>
              <a:buFontTx/>
              <a:buNone/>
            </a:pPr>
            <a:r>
              <a:rPr lang="zh-CN" altLang="en-US" sz="2800">
                <a:latin typeface="標楷體" pitchFamily="65" charset="-120"/>
                <a:ea typeface="標楷體" pitchFamily="65" charset="-120"/>
              </a:rPr>
              <a:t>		可分为厚膜集电路和薄膜集成电路</a:t>
            </a:r>
            <a:r>
              <a:rPr lang="en-US" altLang="zh-CN" sz="2800">
                <a:latin typeface="標楷體" pitchFamily="65" charset="-120"/>
                <a:ea typeface="標楷體" pitchFamily="65" charset="-120"/>
              </a:rPr>
              <a:t>.</a:t>
            </a:r>
          </a:p>
          <a:p>
            <a:pPr>
              <a:buFontTx/>
              <a:buNone/>
            </a:pPr>
            <a:r>
              <a:rPr lang="en-US" altLang="zh-CN" sz="2800">
                <a:latin typeface="標楷體" pitchFamily="65" charset="-120"/>
                <a:ea typeface="標楷體" pitchFamily="65" charset="-120"/>
              </a:rPr>
              <a:t>	</a:t>
            </a:r>
            <a:r>
              <a:rPr lang="zh-CN" altLang="en-US">
                <a:latin typeface="標楷體" pitchFamily="65" charset="-120"/>
                <a:ea typeface="標楷體" pitchFamily="65" charset="-120"/>
              </a:rPr>
              <a:t>混合集成电路</a:t>
            </a:r>
            <a:r>
              <a:rPr lang="en-US" altLang="zh-CN">
                <a:latin typeface="標楷體" pitchFamily="65" charset="-120"/>
                <a:ea typeface="標楷體" pitchFamily="65" charset="-120"/>
              </a:rPr>
              <a:t>:</a:t>
            </a:r>
          </a:p>
          <a:p>
            <a:pPr>
              <a:buFontTx/>
              <a:buNone/>
            </a:pPr>
            <a:r>
              <a:rPr lang="zh-CN" altLang="en-US" sz="2800">
                <a:latin typeface="標楷體" pitchFamily="65" charset="-120"/>
                <a:ea typeface="標楷體" pitchFamily="65" charset="-120"/>
              </a:rPr>
              <a:t>		是指在无源膜电路上外加半导体集成电路或二极	管晶体管等有源器件构成的电路</a:t>
            </a:r>
            <a:r>
              <a:rPr lang="en-US" altLang="zh-CN" sz="2800">
                <a:latin typeface="標楷體" pitchFamily="65" charset="-120"/>
                <a:ea typeface="標楷體" pitchFamily="65" charset="-120"/>
              </a:rPr>
              <a:t>.</a:t>
            </a:r>
            <a:endParaRPr lang="en-AU" altLang="zh-CN" sz="2800">
              <a:latin typeface="標楷體" pitchFamily="65" charset="-120"/>
              <a:ea typeface="標楷體" pitchFamily="65" charset="-120"/>
            </a:endParaRPr>
          </a:p>
        </p:txBody>
      </p:sp>
    </p:spTree>
    <p:extLst>
      <p:ext uri="{BB962C8B-B14F-4D97-AF65-F5344CB8AC3E}">
        <p14:creationId xmlns:p14="http://schemas.microsoft.com/office/powerpoint/2010/main" val="1408214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fade">
                                      <p:cBhvr>
                                        <p:cTn id="7" dur="1000"/>
                                        <p:tgtEl>
                                          <p:spTgt spid="128003">
                                            <p:txEl>
                                              <p:pRg st="0" end="0"/>
                                            </p:txEl>
                                          </p:spTgt>
                                        </p:tgtEl>
                                      </p:cBhvr>
                                    </p:animEffect>
                                    <p:anim calcmode="lin" valueType="num">
                                      <p:cBhvr>
                                        <p:cTn id="8" dur="1000" fill="hold"/>
                                        <p:tgtEl>
                                          <p:spTgt spid="1280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80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128003">
                                            <p:txEl>
                                              <p:pRg st="1" end="1"/>
                                            </p:txEl>
                                          </p:spTgt>
                                        </p:tgtEl>
                                        <p:attrNameLst>
                                          <p:attrName>style.visibility</p:attrName>
                                        </p:attrNameLst>
                                      </p:cBhvr>
                                      <p:to>
                                        <p:strVal val="visible"/>
                                      </p:to>
                                    </p:set>
                                    <p:anim calcmode="lin" valueType="num">
                                      <p:cBhvr>
                                        <p:cTn id="14" dur="1000" fill="hold"/>
                                        <p:tgtEl>
                                          <p:spTgt spid="12800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2800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2800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1280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nodeType="clickEffect">
                                  <p:stCondLst>
                                    <p:cond delay="0"/>
                                  </p:stCondLst>
                                  <p:childTnLst>
                                    <p:set>
                                      <p:cBhvr>
                                        <p:cTn id="21" dur="1" fill="hold">
                                          <p:stCondLst>
                                            <p:cond delay="0"/>
                                          </p:stCondLst>
                                        </p:cTn>
                                        <p:tgtEl>
                                          <p:spTgt spid="128003">
                                            <p:txEl>
                                              <p:pRg st="2" end="2"/>
                                            </p:txEl>
                                          </p:spTgt>
                                        </p:tgtEl>
                                        <p:attrNameLst>
                                          <p:attrName>style.visibility</p:attrName>
                                        </p:attrNameLst>
                                      </p:cBhvr>
                                      <p:to>
                                        <p:strVal val="visible"/>
                                      </p:to>
                                    </p:set>
                                    <p:anim calcmode="lin" valueType="num">
                                      <p:cBhvr>
                                        <p:cTn id="22" dur="500" fill="hold"/>
                                        <p:tgtEl>
                                          <p:spTgt spid="12800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2800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128003">
                                            <p:txEl>
                                              <p:pRg st="3" end="3"/>
                                            </p:txEl>
                                          </p:spTgt>
                                        </p:tgtEl>
                                        <p:attrNameLst>
                                          <p:attrName>style.visibility</p:attrName>
                                        </p:attrNameLst>
                                      </p:cBhvr>
                                      <p:to>
                                        <p:strVal val="visible"/>
                                      </p:to>
                                    </p:set>
                                    <p:anim calcmode="lin" valueType="num">
                                      <p:cBhvr>
                                        <p:cTn id="28" dur="1000" fill="hold"/>
                                        <p:tgtEl>
                                          <p:spTgt spid="12800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12800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2800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nodeType="clickEffect">
                                  <p:stCondLst>
                                    <p:cond delay="0"/>
                                  </p:stCondLst>
                                  <p:childTnLst>
                                    <p:set>
                                      <p:cBhvr>
                                        <p:cTn id="34" dur="1" fill="hold">
                                          <p:stCondLst>
                                            <p:cond delay="0"/>
                                          </p:stCondLst>
                                        </p:cTn>
                                        <p:tgtEl>
                                          <p:spTgt spid="128003">
                                            <p:txEl>
                                              <p:pRg st="4" end="4"/>
                                            </p:txEl>
                                          </p:spTgt>
                                        </p:tgtEl>
                                        <p:attrNameLst>
                                          <p:attrName>style.visibility</p:attrName>
                                        </p:attrNameLst>
                                      </p:cBhvr>
                                      <p:to>
                                        <p:strVal val="visible"/>
                                      </p:to>
                                    </p:set>
                                    <p:animEffect transition="in" filter="slide(fromBottom)">
                                      <p:cBhvr>
                                        <p:cTn id="35" dur="500"/>
                                        <p:tgtEl>
                                          <p:spTgt spid="128003">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4" presetClass="entr" presetSubtype="10" fill="hold" nodeType="clickEffect">
                                  <p:stCondLst>
                                    <p:cond delay="0"/>
                                  </p:stCondLst>
                                  <p:childTnLst>
                                    <p:set>
                                      <p:cBhvr>
                                        <p:cTn id="39" dur="1" fill="hold">
                                          <p:stCondLst>
                                            <p:cond delay="0"/>
                                          </p:stCondLst>
                                        </p:cTn>
                                        <p:tgtEl>
                                          <p:spTgt spid="128003">
                                            <p:txEl>
                                              <p:pRg st="5" end="5"/>
                                            </p:txEl>
                                          </p:spTgt>
                                        </p:tgtEl>
                                        <p:attrNameLst>
                                          <p:attrName>style.visibility</p:attrName>
                                        </p:attrNameLst>
                                      </p:cBhvr>
                                      <p:to>
                                        <p:strVal val="visible"/>
                                      </p:to>
                                    </p:set>
                                    <p:animEffect transition="in" filter="randombar(horizontal)">
                                      <p:cBhvr>
                                        <p:cTn id="40" dur="500"/>
                                        <p:tgtEl>
                                          <p:spTgt spid="128003">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4" presetClass="entr" presetSubtype="0" accel="100000" fill="hold" nodeType="clickEffect">
                                  <p:stCondLst>
                                    <p:cond delay="0"/>
                                  </p:stCondLst>
                                  <p:childTnLst>
                                    <p:set>
                                      <p:cBhvr>
                                        <p:cTn id="44" dur="1" fill="hold">
                                          <p:stCondLst>
                                            <p:cond delay="0"/>
                                          </p:stCondLst>
                                        </p:cTn>
                                        <p:tgtEl>
                                          <p:spTgt spid="128003">
                                            <p:txEl>
                                              <p:pRg st="6" end="6"/>
                                            </p:txEl>
                                          </p:spTgt>
                                        </p:tgtEl>
                                        <p:attrNameLst>
                                          <p:attrName>style.visibility</p:attrName>
                                        </p:attrNameLst>
                                      </p:cBhvr>
                                      <p:to>
                                        <p:strVal val="visible"/>
                                      </p:to>
                                    </p:set>
                                    <p:anim calcmode="lin" valueType="num">
                                      <p:cBhvr>
                                        <p:cTn id="45" dur="500" fill="hold"/>
                                        <p:tgtEl>
                                          <p:spTgt spid="128003">
                                            <p:txEl>
                                              <p:pRg st="6" end="6"/>
                                            </p:txEl>
                                          </p:spTgt>
                                        </p:tgtEl>
                                        <p:attrNameLst>
                                          <p:attrName>ppt_w</p:attrName>
                                        </p:attrNameLst>
                                      </p:cBhvr>
                                      <p:tavLst>
                                        <p:tav tm="0">
                                          <p:val>
                                            <p:strVal val="#ppt_w*0.05"/>
                                          </p:val>
                                        </p:tav>
                                        <p:tav tm="100000">
                                          <p:val>
                                            <p:strVal val="#ppt_w"/>
                                          </p:val>
                                        </p:tav>
                                      </p:tavLst>
                                    </p:anim>
                                    <p:anim calcmode="lin" valueType="num">
                                      <p:cBhvr>
                                        <p:cTn id="46" dur="500" fill="hold"/>
                                        <p:tgtEl>
                                          <p:spTgt spid="128003">
                                            <p:txEl>
                                              <p:pRg st="6" end="6"/>
                                            </p:txEl>
                                          </p:spTgt>
                                        </p:tgtEl>
                                        <p:attrNameLst>
                                          <p:attrName>ppt_h</p:attrName>
                                        </p:attrNameLst>
                                      </p:cBhvr>
                                      <p:tavLst>
                                        <p:tav tm="0">
                                          <p:val>
                                            <p:strVal val="#ppt_h"/>
                                          </p:val>
                                        </p:tav>
                                        <p:tav tm="100000">
                                          <p:val>
                                            <p:strVal val="#ppt_h"/>
                                          </p:val>
                                        </p:tav>
                                      </p:tavLst>
                                    </p:anim>
                                    <p:anim calcmode="lin" valueType="num">
                                      <p:cBhvr>
                                        <p:cTn id="47" dur="500" fill="hold"/>
                                        <p:tgtEl>
                                          <p:spTgt spid="128003">
                                            <p:txEl>
                                              <p:pRg st="6" end="6"/>
                                            </p:txEl>
                                          </p:spTgt>
                                        </p:tgtEl>
                                        <p:attrNameLst>
                                          <p:attrName>ppt_x</p:attrName>
                                        </p:attrNameLst>
                                      </p:cBhvr>
                                      <p:tavLst>
                                        <p:tav tm="0">
                                          <p:val>
                                            <p:strVal val="#ppt_x-.2"/>
                                          </p:val>
                                        </p:tav>
                                        <p:tav tm="100000">
                                          <p:val>
                                            <p:strVal val="#ppt_x"/>
                                          </p:val>
                                        </p:tav>
                                      </p:tavLst>
                                    </p:anim>
                                    <p:anim calcmode="lin" valueType="num">
                                      <p:cBhvr>
                                        <p:cTn id="48" dur="500" fill="hold"/>
                                        <p:tgtEl>
                                          <p:spTgt spid="128003">
                                            <p:txEl>
                                              <p:pRg st="6" end="6"/>
                                            </p:txEl>
                                          </p:spTgt>
                                        </p:tgtEl>
                                        <p:attrNameLst>
                                          <p:attrName>ppt_y</p:attrName>
                                        </p:attrNameLst>
                                      </p:cBhvr>
                                      <p:tavLst>
                                        <p:tav tm="0">
                                          <p:val>
                                            <p:strVal val="#ppt_y"/>
                                          </p:val>
                                        </p:tav>
                                        <p:tav tm="100000">
                                          <p:val>
                                            <p:strVal val="#ppt_y"/>
                                          </p:val>
                                        </p:tav>
                                      </p:tavLst>
                                    </p:anim>
                                    <p:animEffect transition="in" filter="fade">
                                      <p:cBhvr>
                                        <p:cTn id="49" dur="500"/>
                                        <p:tgtEl>
                                          <p:spTgt spid="128003">
                                            <p:txEl>
                                              <p:pRg st="6" end="6"/>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6" presetClass="entr" presetSubtype="16" fill="hold" nodeType="clickEffect">
                                  <p:stCondLst>
                                    <p:cond delay="0"/>
                                  </p:stCondLst>
                                  <p:childTnLst>
                                    <p:set>
                                      <p:cBhvr>
                                        <p:cTn id="53" dur="1" fill="hold">
                                          <p:stCondLst>
                                            <p:cond delay="0"/>
                                          </p:stCondLst>
                                        </p:cTn>
                                        <p:tgtEl>
                                          <p:spTgt spid="128003">
                                            <p:txEl>
                                              <p:pRg st="7" end="7"/>
                                            </p:txEl>
                                          </p:spTgt>
                                        </p:tgtEl>
                                        <p:attrNameLst>
                                          <p:attrName>style.visibility</p:attrName>
                                        </p:attrNameLst>
                                      </p:cBhvr>
                                      <p:to>
                                        <p:strVal val="visible"/>
                                      </p:to>
                                    </p:set>
                                    <p:animEffect transition="in" filter="circle(in)">
                                      <p:cBhvr>
                                        <p:cTn id="54" dur="2000"/>
                                        <p:tgtEl>
                                          <p:spTgt spid="1280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9FE6551B-F6EB-43BC-BF8A-D4D1A02363BA}" type="slidenum">
              <a:rPr lang="zh-CN" altLang="en-AU"/>
              <a:pPr/>
              <a:t>85</a:t>
            </a:fld>
            <a:endParaRPr lang="en-AU" altLang="zh-CN"/>
          </a:p>
        </p:txBody>
      </p:sp>
      <p:sp>
        <p:nvSpPr>
          <p:cNvPr id="129026" name="Rectangle 2"/>
          <p:cNvSpPr>
            <a:spLocks noGrp="1" noChangeArrowheads="1"/>
          </p:cNvSpPr>
          <p:nvPr>
            <p:ph type="title"/>
          </p:nvPr>
        </p:nvSpPr>
        <p:spPr>
          <a:xfrm>
            <a:off x="457200" y="292100"/>
            <a:ext cx="8229600" cy="833438"/>
          </a:xfrm>
        </p:spPr>
        <p:txBody>
          <a:bodyPr/>
          <a:lstStyle/>
          <a:p>
            <a:pPr algn="l"/>
            <a:r>
              <a:rPr lang="en-US" dirty="0"/>
              <a:t>3.</a:t>
            </a:r>
            <a:r>
              <a:rPr lang="zh-CN" altLang="en-US" dirty="0">
                <a:ea typeface="宋体" charset="-122"/>
              </a:rPr>
              <a:t>集成电路引脚识别</a:t>
            </a:r>
            <a:r>
              <a:rPr lang="en-US" altLang="zh-CN" dirty="0">
                <a:ea typeface="宋体" charset="-122"/>
              </a:rPr>
              <a:t>:</a:t>
            </a:r>
            <a:endParaRPr lang="en-AU" altLang="zh-CN" dirty="0">
              <a:ea typeface="宋体" charset="-122"/>
            </a:endParaRPr>
          </a:p>
        </p:txBody>
      </p:sp>
      <p:sp>
        <p:nvSpPr>
          <p:cNvPr id="129027" name="Rectangle 3"/>
          <p:cNvSpPr>
            <a:spLocks noGrp="1" noChangeArrowheads="1"/>
          </p:cNvSpPr>
          <p:nvPr>
            <p:ph type="body" idx="1"/>
          </p:nvPr>
        </p:nvSpPr>
        <p:spPr>
          <a:xfrm>
            <a:off x="323850" y="1052513"/>
            <a:ext cx="8569325" cy="5616575"/>
          </a:xfrm>
        </p:spPr>
        <p:txBody>
          <a:bodyPr/>
          <a:lstStyle/>
          <a:p>
            <a:pPr marL="609600" indent="-609600">
              <a:lnSpc>
                <a:spcPct val="90000"/>
              </a:lnSpc>
              <a:buFontTx/>
              <a:buNone/>
            </a:pPr>
            <a:r>
              <a:rPr lang="en-US" altLang="zh-CN" sz="2800">
                <a:ea typeface="宋体" charset="-122"/>
              </a:rPr>
              <a:t>a.</a:t>
            </a:r>
            <a:r>
              <a:rPr lang="zh-CN" altLang="en-US" sz="2800">
                <a:ea typeface="宋体" charset="-122"/>
              </a:rPr>
              <a:t>圆形和菱形封装</a:t>
            </a:r>
            <a:r>
              <a:rPr lang="en-US" altLang="zh-CN" sz="2800">
                <a:ea typeface="宋体" charset="-122"/>
              </a:rPr>
              <a:t>:</a:t>
            </a:r>
            <a:r>
              <a:rPr lang="zh-CN" altLang="en-US" sz="2800">
                <a:ea typeface="宋体" charset="-122"/>
              </a:rPr>
              <a:t>让引脚对着自己</a:t>
            </a:r>
            <a:r>
              <a:rPr lang="en-US" altLang="zh-CN" sz="2800">
                <a:ea typeface="宋体" charset="-122"/>
              </a:rPr>
              <a:t>,</a:t>
            </a:r>
            <a:r>
              <a:rPr lang="zh-CN" altLang="en-US" sz="2800">
                <a:ea typeface="宋体" charset="-122"/>
              </a:rPr>
              <a:t>由靠近定位标记的引脚开始</a:t>
            </a:r>
            <a:r>
              <a:rPr lang="en-US" altLang="zh-CN" sz="2800">
                <a:ea typeface="宋体" charset="-122"/>
              </a:rPr>
              <a:t>,</a:t>
            </a:r>
            <a:r>
              <a:rPr lang="zh-CN" altLang="en-US" sz="2800">
                <a:ea typeface="宋体" charset="-122"/>
              </a:rPr>
              <a:t>顺时针方向依次为</a:t>
            </a:r>
            <a:r>
              <a:rPr lang="en-US" altLang="zh-CN" sz="2800">
                <a:ea typeface="宋体" charset="-122"/>
              </a:rPr>
              <a:t>1 </a:t>
            </a:r>
            <a:r>
              <a:rPr lang="zh-CN" altLang="en-US" sz="2800">
                <a:ea typeface="宋体" charset="-122"/>
              </a:rPr>
              <a:t>、</a:t>
            </a:r>
            <a:r>
              <a:rPr lang="en-US" altLang="zh-CN" sz="2800">
                <a:ea typeface="宋体" charset="-122"/>
              </a:rPr>
              <a:t> 2 </a:t>
            </a:r>
            <a:r>
              <a:rPr lang="zh-CN" altLang="en-US" sz="2800">
                <a:ea typeface="宋体" charset="-122"/>
              </a:rPr>
              <a:t>、</a:t>
            </a:r>
            <a:r>
              <a:rPr lang="en-US" altLang="zh-CN" sz="2800">
                <a:ea typeface="宋体" charset="-122"/>
              </a:rPr>
              <a:t> 3…                                 </a:t>
            </a:r>
            <a:endParaRPr lang="zh-CN" altLang="en-US" sz="2800">
              <a:ea typeface="宋体" charset="-122"/>
            </a:endParaRPr>
          </a:p>
          <a:p>
            <a:pPr marL="609600" indent="-609600">
              <a:lnSpc>
                <a:spcPct val="90000"/>
              </a:lnSpc>
              <a:buFontTx/>
              <a:buNone/>
            </a:pPr>
            <a:r>
              <a:rPr lang="en-US" altLang="zh-CN" sz="2800">
                <a:ea typeface="宋体" charset="-122"/>
              </a:rPr>
              <a:t>b.</a:t>
            </a:r>
            <a:r>
              <a:rPr lang="zh-CN" altLang="en-US" sz="2800">
                <a:ea typeface="宋体" charset="-122"/>
              </a:rPr>
              <a:t>单列式</a:t>
            </a:r>
            <a:r>
              <a:rPr lang="en-US" altLang="zh-CN" sz="2800">
                <a:ea typeface="宋体" charset="-122"/>
              </a:rPr>
              <a:t>:</a:t>
            </a:r>
            <a:r>
              <a:rPr lang="zh-CN" altLang="en-US" sz="2800">
                <a:ea typeface="宋体" charset="-122"/>
              </a:rPr>
              <a:t>该种集成电路的定位标记有缺角</a:t>
            </a:r>
            <a:r>
              <a:rPr lang="en-US" altLang="zh-CN" sz="2800">
                <a:ea typeface="宋体" charset="-122"/>
              </a:rPr>
              <a:t>,</a:t>
            </a:r>
            <a:r>
              <a:rPr lang="zh-CN" altLang="en-US" sz="2800">
                <a:ea typeface="宋体" charset="-122"/>
              </a:rPr>
              <a:t>小孔</a:t>
            </a:r>
            <a:r>
              <a:rPr lang="en-US" altLang="zh-CN" sz="2800">
                <a:ea typeface="宋体" charset="-122"/>
              </a:rPr>
              <a:t>,</a:t>
            </a:r>
            <a:r>
              <a:rPr lang="zh-CN" altLang="en-US" sz="2800">
                <a:ea typeface="宋体" charset="-122"/>
              </a:rPr>
              <a:t>色点</a:t>
            </a:r>
            <a:r>
              <a:rPr lang="en-US" altLang="zh-CN" sz="2800">
                <a:ea typeface="宋体" charset="-122"/>
              </a:rPr>
              <a:t>,</a:t>
            </a:r>
            <a:r>
              <a:rPr lang="zh-CN" altLang="en-US" sz="2800">
                <a:ea typeface="宋体" charset="-122"/>
              </a:rPr>
              <a:t>凹坑</a:t>
            </a:r>
            <a:r>
              <a:rPr lang="en-US" altLang="zh-CN" sz="2800">
                <a:ea typeface="宋体" charset="-122"/>
              </a:rPr>
              <a:t>,</a:t>
            </a:r>
            <a:r>
              <a:rPr lang="zh-CN" altLang="en-US" sz="2800">
                <a:ea typeface="宋体" charset="-122"/>
              </a:rPr>
              <a:t>线条色带等</a:t>
            </a:r>
            <a:r>
              <a:rPr lang="en-US" altLang="zh-CN" sz="2800">
                <a:ea typeface="宋体" charset="-122"/>
              </a:rPr>
              <a:t>.</a:t>
            </a:r>
            <a:r>
              <a:rPr lang="zh-CN" altLang="en-US" sz="2800">
                <a:ea typeface="宋体" charset="-122"/>
              </a:rPr>
              <a:t>识别时引脚朝下</a:t>
            </a:r>
            <a:r>
              <a:rPr lang="en-US" altLang="zh-CN" sz="2800">
                <a:ea typeface="宋体" charset="-122"/>
              </a:rPr>
              <a:t>,</a:t>
            </a:r>
            <a:r>
              <a:rPr lang="zh-CN" altLang="en-US" sz="2800">
                <a:ea typeface="宋体" charset="-122"/>
              </a:rPr>
              <a:t>让定位标记对着自己</a:t>
            </a:r>
            <a:r>
              <a:rPr lang="en-US" altLang="zh-CN" sz="2800">
                <a:ea typeface="宋体" charset="-122"/>
              </a:rPr>
              <a:t>,</a:t>
            </a:r>
            <a:r>
              <a:rPr lang="zh-CN" altLang="en-US" sz="2800">
                <a:ea typeface="宋体" charset="-122"/>
              </a:rPr>
              <a:t>从标记侧的第一只引脚数起</a:t>
            </a:r>
            <a:r>
              <a:rPr lang="en-US" altLang="zh-CN" sz="2800">
                <a:ea typeface="宋体" charset="-122"/>
              </a:rPr>
              <a:t>,</a:t>
            </a:r>
            <a:r>
              <a:rPr lang="zh-CN" altLang="en-US" sz="2800">
                <a:ea typeface="宋体" charset="-122"/>
              </a:rPr>
              <a:t>依次为</a:t>
            </a:r>
            <a:r>
              <a:rPr lang="en-US" altLang="zh-CN" sz="2800">
                <a:ea typeface="宋体" charset="-122"/>
              </a:rPr>
              <a:t>1 </a:t>
            </a:r>
            <a:r>
              <a:rPr lang="zh-CN" altLang="en-US" sz="2800">
                <a:ea typeface="宋体" charset="-122"/>
              </a:rPr>
              <a:t>、</a:t>
            </a:r>
            <a:r>
              <a:rPr lang="en-US" altLang="zh-CN" sz="2800">
                <a:ea typeface="宋体" charset="-122"/>
              </a:rPr>
              <a:t> 2 </a:t>
            </a:r>
            <a:r>
              <a:rPr lang="zh-CN" altLang="en-US" sz="2800">
                <a:ea typeface="宋体" charset="-122"/>
              </a:rPr>
              <a:t>、</a:t>
            </a:r>
            <a:r>
              <a:rPr lang="en-US" altLang="zh-CN" sz="2800">
                <a:ea typeface="宋体" charset="-122"/>
              </a:rPr>
              <a:t> 3…</a:t>
            </a:r>
          </a:p>
          <a:p>
            <a:pPr marL="609600" indent="-609600">
              <a:lnSpc>
                <a:spcPct val="90000"/>
              </a:lnSpc>
              <a:buFontTx/>
              <a:buNone/>
            </a:pPr>
            <a:r>
              <a:rPr lang="en-US" altLang="zh-CN" sz="2800">
                <a:ea typeface="宋体" charset="-122"/>
              </a:rPr>
              <a:t>c.</a:t>
            </a:r>
            <a:r>
              <a:rPr lang="zh-CN" altLang="en-US" sz="2800">
                <a:ea typeface="宋体" charset="-122"/>
              </a:rPr>
              <a:t>双列式</a:t>
            </a:r>
            <a:r>
              <a:rPr lang="en-US" altLang="zh-CN" sz="2800">
                <a:ea typeface="宋体" charset="-122"/>
              </a:rPr>
              <a:t>:</a:t>
            </a:r>
            <a:r>
              <a:rPr lang="zh-CN" altLang="en-US" sz="2800">
                <a:ea typeface="宋体" charset="-122"/>
              </a:rPr>
              <a:t>该种集成电路的定位标记有色点</a:t>
            </a:r>
            <a:r>
              <a:rPr lang="en-US" altLang="zh-CN" sz="2800">
                <a:ea typeface="宋体" charset="-122"/>
              </a:rPr>
              <a:t>,</a:t>
            </a:r>
            <a:r>
              <a:rPr lang="zh-CN" altLang="en-US" sz="2800">
                <a:ea typeface="宋体" charset="-122"/>
              </a:rPr>
              <a:t>半圆缺口</a:t>
            </a:r>
            <a:r>
              <a:rPr lang="en-US" altLang="zh-CN" sz="2800">
                <a:ea typeface="宋体" charset="-122"/>
              </a:rPr>
              <a:t>,</a:t>
            </a:r>
            <a:r>
              <a:rPr lang="zh-CN" altLang="en-US" sz="2800">
                <a:ea typeface="宋体" charset="-122"/>
              </a:rPr>
              <a:t>凹坑等</a:t>
            </a:r>
            <a:r>
              <a:rPr lang="en-US" altLang="zh-CN" sz="2800">
                <a:ea typeface="宋体" charset="-122"/>
              </a:rPr>
              <a:t>.</a:t>
            </a:r>
            <a:r>
              <a:rPr lang="zh-CN" altLang="en-US" sz="2800">
                <a:ea typeface="宋体" charset="-122"/>
              </a:rPr>
              <a:t>识别时将集成电路水平放置</a:t>
            </a:r>
            <a:r>
              <a:rPr lang="en-US" altLang="zh-CN" sz="2800">
                <a:ea typeface="宋体" charset="-122"/>
              </a:rPr>
              <a:t>,</a:t>
            </a:r>
            <a:r>
              <a:rPr lang="zh-CN" altLang="en-US" sz="2800">
                <a:ea typeface="宋体" charset="-122"/>
              </a:rPr>
              <a:t>引脚向下</a:t>
            </a:r>
            <a:r>
              <a:rPr lang="en-US" altLang="zh-CN" sz="2800">
                <a:ea typeface="宋体" charset="-122"/>
              </a:rPr>
              <a:t>,</a:t>
            </a:r>
            <a:r>
              <a:rPr lang="zh-CN" altLang="en-US" sz="2800">
                <a:ea typeface="宋体" charset="-122"/>
              </a:rPr>
              <a:t>标记对着自己身体</a:t>
            </a:r>
            <a:r>
              <a:rPr lang="en-US" altLang="zh-CN" sz="2800">
                <a:ea typeface="宋体" charset="-122"/>
              </a:rPr>
              <a:t>,</a:t>
            </a:r>
            <a:r>
              <a:rPr lang="zh-CN" altLang="en-US" sz="2800">
                <a:ea typeface="宋体" charset="-122"/>
              </a:rPr>
              <a:t>从有标记边的第一个引脚开始按逆时针方向</a:t>
            </a:r>
            <a:r>
              <a:rPr lang="en-US" altLang="zh-CN" sz="2800">
                <a:ea typeface="宋体" charset="-122"/>
              </a:rPr>
              <a:t>,</a:t>
            </a:r>
            <a:r>
              <a:rPr lang="zh-CN" altLang="en-US" sz="2800">
                <a:ea typeface="宋体" charset="-122"/>
              </a:rPr>
              <a:t>依次为</a:t>
            </a:r>
            <a:r>
              <a:rPr lang="en-US" altLang="zh-CN" sz="2800">
                <a:ea typeface="宋体" charset="-122"/>
              </a:rPr>
              <a:t>1 </a:t>
            </a:r>
            <a:r>
              <a:rPr lang="zh-CN" altLang="en-US" sz="2800">
                <a:ea typeface="宋体" charset="-122"/>
              </a:rPr>
              <a:t>、</a:t>
            </a:r>
            <a:r>
              <a:rPr lang="en-US" altLang="zh-CN" sz="2800">
                <a:ea typeface="宋体" charset="-122"/>
              </a:rPr>
              <a:t> 2 </a:t>
            </a:r>
            <a:r>
              <a:rPr lang="zh-CN" altLang="en-US" sz="2800">
                <a:ea typeface="宋体" charset="-122"/>
              </a:rPr>
              <a:t>、</a:t>
            </a:r>
            <a:r>
              <a:rPr lang="en-US" altLang="zh-CN" sz="2800">
                <a:ea typeface="宋体" charset="-122"/>
              </a:rPr>
              <a:t> 3…</a:t>
            </a:r>
          </a:p>
          <a:p>
            <a:pPr marL="609600" indent="-609600">
              <a:lnSpc>
                <a:spcPct val="90000"/>
              </a:lnSpc>
              <a:buFontTx/>
              <a:buNone/>
            </a:pPr>
            <a:r>
              <a:rPr lang="en-US" altLang="zh-CN" sz="2800">
                <a:ea typeface="宋体" charset="-122"/>
              </a:rPr>
              <a:t>d.</a:t>
            </a:r>
            <a:r>
              <a:rPr lang="zh-CN" altLang="en-US" sz="2800">
                <a:ea typeface="宋体" charset="-122"/>
              </a:rPr>
              <a:t>四边形</a:t>
            </a:r>
            <a:r>
              <a:rPr lang="en-US" altLang="zh-CN" sz="2800">
                <a:ea typeface="宋体" charset="-122"/>
              </a:rPr>
              <a:t>:</a:t>
            </a:r>
            <a:r>
              <a:rPr lang="zh-CN" altLang="en-US" sz="2800">
                <a:ea typeface="宋体" charset="-122"/>
              </a:rPr>
              <a:t>该种集成电路的定位标记有色点</a:t>
            </a:r>
            <a:r>
              <a:rPr lang="en-US" altLang="zh-CN" sz="2800">
                <a:ea typeface="宋体" charset="-122"/>
              </a:rPr>
              <a:t>,</a:t>
            </a:r>
            <a:r>
              <a:rPr lang="zh-CN" altLang="en-US" sz="2800">
                <a:ea typeface="宋体" charset="-122"/>
              </a:rPr>
              <a:t>缺口等</a:t>
            </a:r>
            <a:r>
              <a:rPr lang="en-US" altLang="zh-CN" sz="2800">
                <a:ea typeface="宋体" charset="-122"/>
              </a:rPr>
              <a:t>.</a:t>
            </a:r>
            <a:r>
              <a:rPr lang="zh-CN" altLang="en-US" sz="2800">
                <a:ea typeface="宋体" charset="-122"/>
              </a:rPr>
              <a:t>识别时引脚向下</a:t>
            </a:r>
            <a:r>
              <a:rPr lang="en-US" altLang="zh-CN" sz="2800">
                <a:ea typeface="宋体" charset="-122"/>
              </a:rPr>
              <a:t>,</a:t>
            </a:r>
            <a:r>
              <a:rPr lang="zh-CN" altLang="en-US" sz="2800">
                <a:ea typeface="宋体" charset="-122"/>
              </a:rPr>
              <a:t>标记对着自己身体</a:t>
            </a:r>
            <a:r>
              <a:rPr lang="en-US" altLang="zh-CN" sz="2800">
                <a:ea typeface="宋体" charset="-122"/>
              </a:rPr>
              <a:t>,</a:t>
            </a:r>
            <a:r>
              <a:rPr lang="zh-CN" altLang="en-US" sz="2800">
                <a:ea typeface="宋体" charset="-122"/>
              </a:rPr>
              <a:t>从有标记的第一个引脚开始按逆时针方向</a:t>
            </a:r>
            <a:r>
              <a:rPr lang="en-US" altLang="zh-CN" sz="2800">
                <a:ea typeface="宋体" charset="-122"/>
              </a:rPr>
              <a:t>,</a:t>
            </a:r>
            <a:r>
              <a:rPr lang="zh-CN" altLang="en-US" sz="2800">
                <a:ea typeface="宋体" charset="-122"/>
              </a:rPr>
              <a:t>依次为</a:t>
            </a:r>
            <a:r>
              <a:rPr lang="en-US" altLang="zh-CN" sz="2800">
                <a:ea typeface="宋体" charset="-122"/>
              </a:rPr>
              <a:t>1 </a:t>
            </a:r>
            <a:r>
              <a:rPr lang="zh-CN" altLang="en-US" sz="2800">
                <a:ea typeface="宋体" charset="-122"/>
              </a:rPr>
              <a:t>、</a:t>
            </a:r>
            <a:r>
              <a:rPr lang="en-US" altLang="zh-CN" sz="2800">
                <a:ea typeface="宋体" charset="-122"/>
              </a:rPr>
              <a:t> 2 </a:t>
            </a:r>
            <a:r>
              <a:rPr lang="zh-CN" altLang="en-US" sz="2800">
                <a:ea typeface="宋体" charset="-122"/>
              </a:rPr>
              <a:t>、</a:t>
            </a:r>
            <a:r>
              <a:rPr lang="en-US" altLang="zh-CN" sz="2800">
                <a:ea typeface="宋体" charset="-122"/>
              </a:rPr>
              <a:t> 3…</a:t>
            </a:r>
            <a:endParaRPr lang="en-AU" altLang="zh-CN" sz="2800">
              <a:ea typeface="宋体" charset="-122"/>
            </a:endParaRPr>
          </a:p>
        </p:txBody>
      </p:sp>
    </p:spTree>
    <p:extLst>
      <p:ext uri="{BB962C8B-B14F-4D97-AF65-F5344CB8AC3E}">
        <p14:creationId xmlns:p14="http://schemas.microsoft.com/office/powerpoint/2010/main" val="1902753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fade">
                                      <p:cBhvr>
                                        <p:cTn id="7" dur="800" decel="100000"/>
                                        <p:tgtEl>
                                          <p:spTgt spid="129027">
                                            <p:txEl>
                                              <p:pRg st="0" end="0"/>
                                            </p:txEl>
                                          </p:spTgt>
                                        </p:tgtEl>
                                      </p:cBhvr>
                                    </p:animEffect>
                                    <p:anim calcmode="lin" valueType="num">
                                      <p:cBhvr>
                                        <p:cTn id="8" dur="800" decel="100000" fill="hold"/>
                                        <p:tgtEl>
                                          <p:spTgt spid="12902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2902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2902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902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902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nodeType="clickEffect">
                                  <p:stCondLst>
                                    <p:cond delay="0"/>
                                  </p:stCondLst>
                                  <p:childTnLst>
                                    <p:set>
                                      <p:cBhvr>
                                        <p:cTn id="16" dur="1" fill="hold">
                                          <p:stCondLst>
                                            <p:cond delay="0"/>
                                          </p:stCondLst>
                                        </p:cTn>
                                        <p:tgtEl>
                                          <p:spTgt spid="129027">
                                            <p:txEl>
                                              <p:pRg st="1" end="1"/>
                                            </p:txEl>
                                          </p:spTgt>
                                        </p:tgtEl>
                                        <p:attrNameLst>
                                          <p:attrName>style.visibility</p:attrName>
                                        </p:attrNameLst>
                                      </p:cBhvr>
                                      <p:to>
                                        <p:strVal val="visible"/>
                                      </p:to>
                                    </p:set>
                                    <p:anim calcmode="lin" valueType="num">
                                      <p:cBhvr>
                                        <p:cTn id="17" dur="1000" fill="hold"/>
                                        <p:tgtEl>
                                          <p:spTgt spid="129027">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129027">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12902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2902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5" presetClass="entr" presetSubtype="0" fill="hold" nodeType="clickEffect">
                                  <p:stCondLst>
                                    <p:cond delay="0"/>
                                  </p:stCondLst>
                                  <p:childTnLst>
                                    <p:set>
                                      <p:cBhvr>
                                        <p:cTn id="24" dur="1" fill="hold">
                                          <p:stCondLst>
                                            <p:cond delay="0"/>
                                          </p:stCondLst>
                                        </p:cTn>
                                        <p:tgtEl>
                                          <p:spTgt spid="129027">
                                            <p:txEl>
                                              <p:pRg st="2" end="2"/>
                                            </p:txEl>
                                          </p:spTgt>
                                        </p:tgtEl>
                                        <p:attrNameLst>
                                          <p:attrName>style.visibility</p:attrName>
                                        </p:attrNameLst>
                                      </p:cBhvr>
                                      <p:to>
                                        <p:strVal val="visible"/>
                                      </p:to>
                                    </p:set>
                                    <p:anim calcmode="lin" valueType="num">
                                      <p:cBhvr>
                                        <p:cTn id="25" dur="500" decel="50000" fill="hold">
                                          <p:stCondLst>
                                            <p:cond delay="0"/>
                                          </p:stCondLst>
                                        </p:cTn>
                                        <p:tgtEl>
                                          <p:spTgt spid="129027">
                                            <p:txEl>
                                              <p:pRg st="2" end="2"/>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29027">
                                            <p:txEl>
                                              <p:pRg st="2" end="2"/>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29027">
                                            <p:txEl>
                                              <p:pRg st="2" end="2"/>
                                            </p:txEl>
                                          </p:spTgt>
                                        </p:tgtEl>
                                        <p:attrNameLst>
                                          <p:attrName>ppt_w</p:attrName>
                                        </p:attrNameLst>
                                      </p:cBhvr>
                                      <p:tavLst>
                                        <p:tav tm="0">
                                          <p:val>
                                            <p:strVal val="#ppt_w*.05"/>
                                          </p:val>
                                        </p:tav>
                                        <p:tav tm="100000">
                                          <p:val>
                                            <p:strVal val="#ppt_w"/>
                                          </p:val>
                                        </p:tav>
                                      </p:tavLst>
                                    </p:anim>
                                    <p:anim calcmode="lin" valueType="num">
                                      <p:cBhvr>
                                        <p:cTn id="28" dur="1000" fill="hold"/>
                                        <p:tgtEl>
                                          <p:spTgt spid="129027">
                                            <p:txEl>
                                              <p:pRg st="2" end="2"/>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29027">
                                            <p:txEl>
                                              <p:pRg st="2" end="2"/>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29027">
                                            <p:txEl>
                                              <p:pRg st="2" end="2"/>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29027">
                                            <p:txEl>
                                              <p:pRg st="2" end="2"/>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29027">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129027">
                                            <p:txEl>
                                              <p:pRg st="3" end="3"/>
                                            </p:txEl>
                                          </p:spTgt>
                                        </p:tgtEl>
                                        <p:attrNameLst>
                                          <p:attrName>style.visibility</p:attrName>
                                        </p:attrNameLst>
                                      </p:cBhvr>
                                      <p:to>
                                        <p:strVal val="visible"/>
                                      </p:to>
                                    </p:set>
                                    <p:animEffect transition="in" filter="circle(in)">
                                      <p:cBhvr>
                                        <p:cTn id="37" dur="2000"/>
                                        <p:tgtEl>
                                          <p:spTgt spid="129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7"/>
          <p:cNvSpPr>
            <a:spLocks noGrp="1"/>
          </p:cNvSpPr>
          <p:nvPr>
            <p:ph type="sldNum" sz="quarter" idx="11"/>
          </p:nvPr>
        </p:nvSpPr>
        <p:spPr/>
        <p:txBody>
          <a:bodyPr/>
          <a:lstStyle/>
          <a:p>
            <a:fld id="{7A70613F-3061-4BAC-9625-3B87ED0473E4}" type="slidenum">
              <a:rPr lang="zh-CN" altLang="en-AU"/>
              <a:pPr/>
              <a:t>86</a:t>
            </a:fld>
            <a:endParaRPr lang="en-AU" altLang="zh-CN"/>
          </a:p>
        </p:txBody>
      </p:sp>
      <p:sp>
        <p:nvSpPr>
          <p:cNvPr id="130050" name="Rectangle 2"/>
          <p:cNvSpPr>
            <a:spLocks noGrp="1" noChangeArrowheads="1"/>
          </p:cNvSpPr>
          <p:nvPr>
            <p:ph type="title" sz="quarter"/>
          </p:nvPr>
        </p:nvSpPr>
        <p:spPr>
          <a:xfrm>
            <a:off x="457200" y="292100"/>
            <a:ext cx="8229600" cy="1049338"/>
          </a:xfrm>
        </p:spPr>
        <p:txBody>
          <a:bodyPr/>
          <a:lstStyle/>
          <a:p>
            <a:pPr algn="l"/>
            <a:r>
              <a:rPr lang="en-US" altLang="zh-CN" dirty="0">
                <a:ea typeface="宋体" charset="-122"/>
              </a:rPr>
              <a:t>4.</a:t>
            </a:r>
            <a:r>
              <a:rPr lang="zh-CN" altLang="en-US" dirty="0">
                <a:ea typeface="宋体" charset="-122"/>
              </a:rPr>
              <a:t>常见</a:t>
            </a:r>
            <a:r>
              <a:rPr lang="en-US" altLang="zh-CN" dirty="0">
                <a:ea typeface="宋体" charset="-122"/>
              </a:rPr>
              <a:t>IC</a:t>
            </a:r>
            <a:r>
              <a:rPr lang="zh-CN" altLang="en-US" dirty="0">
                <a:ea typeface="宋体" charset="-122"/>
              </a:rPr>
              <a:t>外形图示</a:t>
            </a:r>
            <a:r>
              <a:rPr lang="en-US" altLang="zh-CN" dirty="0">
                <a:ea typeface="宋体" charset="-122"/>
              </a:rPr>
              <a:t>:</a:t>
            </a:r>
            <a:endParaRPr lang="en-AU" altLang="zh-CN" dirty="0">
              <a:ea typeface="宋体" charset="-122"/>
            </a:endParaRPr>
          </a:p>
        </p:txBody>
      </p:sp>
      <p:pic>
        <p:nvPicPr>
          <p:cNvPr id="130052" name="Picture 4" descr="bh-138"/>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50825" y="1268413"/>
            <a:ext cx="1979613" cy="2089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0054" name="Picture 6" descr="icc"/>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268538" y="1268413"/>
            <a:ext cx="3600450" cy="2035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0058" name="Picture 10" descr="ic22"/>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975350" y="1268413"/>
            <a:ext cx="3168650" cy="2344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0060" name="Picture 12" desc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4292600"/>
            <a:ext cx="2843213" cy="1844675"/>
          </a:xfrm>
          <a:prstGeom prst="rect">
            <a:avLst/>
          </a:prstGeom>
          <a:noFill/>
          <a:extLst>
            <a:ext uri="{909E8E84-426E-40DD-AFC4-6F175D3DCCD1}">
              <a14:hiddenFill xmlns:a14="http://schemas.microsoft.com/office/drawing/2010/main">
                <a:solidFill>
                  <a:srgbClr val="FFFFFF"/>
                </a:solidFill>
              </a14:hiddenFill>
            </a:ext>
          </a:extLst>
        </p:spPr>
      </p:pic>
      <p:pic>
        <p:nvPicPr>
          <p:cNvPr id="130061" name="Picture 13" descr="cpu_intel_celerond_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4005263"/>
            <a:ext cx="2881313"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2" name="Picture 14" descr="ic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789363"/>
            <a:ext cx="3995738" cy="2659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289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30052"/>
                                        </p:tgtEl>
                                        <p:attrNameLst>
                                          <p:attrName>style.visibility</p:attrName>
                                        </p:attrNameLst>
                                      </p:cBhvr>
                                      <p:to>
                                        <p:strVal val="visible"/>
                                      </p:to>
                                    </p:set>
                                    <p:anim calcmode="lin" valueType="num">
                                      <p:cBhvr>
                                        <p:cTn id="7" dur="1000" fill="hold"/>
                                        <p:tgtEl>
                                          <p:spTgt spid="130052"/>
                                        </p:tgtEl>
                                        <p:attrNameLst>
                                          <p:attrName>ppt_w</p:attrName>
                                        </p:attrNameLst>
                                      </p:cBhvr>
                                      <p:tavLst>
                                        <p:tav tm="0">
                                          <p:val>
                                            <p:fltVal val="0"/>
                                          </p:val>
                                        </p:tav>
                                        <p:tav tm="100000">
                                          <p:val>
                                            <p:strVal val="#ppt_w"/>
                                          </p:val>
                                        </p:tav>
                                      </p:tavLst>
                                    </p:anim>
                                    <p:anim calcmode="lin" valueType="num">
                                      <p:cBhvr>
                                        <p:cTn id="8" dur="1000" fill="hold"/>
                                        <p:tgtEl>
                                          <p:spTgt spid="130052"/>
                                        </p:tgtEl>
                                        <p:attrNameLst>
                                          <p:attrName>ppt_h</p:attrName>
                                        </p:attrNameLst>
                                      </p:cBhvr>
                                      <p:tavLst>
                                        <p:tav tm="0">
                                          <p:val>
                                            <p:fltVal val="0"/>
                                          </p:val>
                                        </p:tav>
                                        <p:tav tm="100000">
                                          <p:val>
                                            <p:strVal val="#ppt_h"/>
                                          </p:val>
                                        </p:tav>
                                      </p:tavLst>
                                    </p:anim>
                                    <p:anim calcmode="lin" valueType="num">
                                      <p:cBhvr>
                                        <p:cTn id="9" dur="1000" fill="hold"/>
                                        <p:tgtEl>
                                          <p:spTgt spid="13005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005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30062"/>
                                        </p:tgtEl>
                                        <p:attrNameLst>
                                          <p:attrName>style.visibility</p:attrName>
                                        </p:attrNameLst>
                                      </p:cBhvr>
                                      <p:to>
                                        <p:strVal val="visible"/>
                                      </p:to>
                                    </p:set>
                                    <p:anim calcmode="lin" valueType="num">
                                      <p:cBhvr>
                                        <p:cTn id="13" dur="1000" fill="hold"/>
                                        <p:tgtEl>
                                          <p:spTgt spid="130062"/>
                                        </p:tgtEl>
                                        <p:attrNameLst>
                                          <p:attrName>ppt_w</p:attrName>
                                        </p:attrNameLst>
                                      </p:cBhvr>
                                      <p:tavLst>
                                        <p:tav tm="0">
                                          <p:val>
                                            <p:fltVal val="0"/>
                                          </p:val>
                                        </p:tav>
                                        <p:tav tm="100000">
                                          <p:val>
                                            <p:strVal val="#ppt_w"/>
                                          </p:val>
                                        </p:tav>
                                      </p:tavLst>
                                    </p:anim>
                                    <p:anim calcmode="lin" valueType="num">
                                      <p:cBhvr>
                                        <p:cTn id="14" dur="1000" fill="hold"/>
                                        <p:tgtEl>
                                          <p:spTgt spid="130062"/>
                                        </p:tgtEl>
                                        <p:attrNameLst>
                                          <p:attrName>ppt_h</p:attrName>
                                        </p:attrNameLst>
                                      </p:cBhvr>
                                      <p:tavLst>
                                        <p:tav tm="0">
                                          <p:val>
                                            <p:fltVal val="0"/>
                                          </p:val>
                                        </p:tav>
                                        <p:tav tm="100000">
                                          <p:val>
                                            <p:strVal val="#ppt_h"/>
                                          </p:val>
                                        </p:tav>
                                      </p:tavLst>
                                    </p:anim>
                                    <p:anim calcmode="lin" valueType="num">
                                      <p:cBhvr>
                                        <p:cTn id="15" dur="1000" fill="hold"/>
                                        <p:tgtEl>
                                          <p:spTgt spid="13006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30062"/>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130060"/>
                                        </p:tgtEl>
                                        <p:attrNameLst>
                                          <p:attrName>style.visibility</p:attrName>
                                        </p:attrNameLst>
                                      </p:cBhvr>
                                      <p:to>
                                        <p:strVal val="visible"/>
                                      </p:to>
                                    </p:set>
                                    <p:anim calcmode="lin" valueType="num">
                                      <p:cBhvr>
                                        <p:cTn id="19" dur="1000" fill="hold"/>
                                        <p:tgtEl>
                                          <p:spTgt spid="130060"/>
                                        </p:tgtEl>
                                        <p:attrNameLst>
                                          <p:attrName>ppt_w</p:attrName>
                                        </p:attrNameLst>
                                      </p:cBhvr>
                                      <p:tavLst>
                                        <p:tav tm="0">
                                          <p:val>
                                            <p:fltVal val="0"/>
                                          </p:val>
                                        </p:tav>
                                        <p:tav tm="100000">
                                          <p:val>
                                            <p:strVal val="#ppt_w"/>
                                          </p:val>
                                        </p:tav>
                                      </p:tavLst>
                                    </p:anim>
                                    <p:anim calcmode="lin" valueType="num">
                                      <p:cBhvr>
                                        <p:cTn id="20" dur="1000" fill="hold"/>
                                        <p:tgtEl>
                                          <p:spTgt spid="130060"/>
                                        </p:tgtEl>
                                        <p:attrNameLst>
                                          <p:attrName>ppt_h</p:attrName>
                                        </p:attrNameLst>
                                      </p:cBhvr>
                                      <p:tavLst>
                                        <p:tav tm="0">
                                          <p:val>
                                            <p:fltVal val="0"/>
                                          </p:val>
                                        </p:tav>
                                        <p:tav tm="100000">
                                          <p:val>
                                            <p:strVal val="#ppt_h"/>
                                          </p:val>
                                        </p:tav>
                                      </p:tavLst>
                                    </p:anim>
                                    <p:anim calcmode="lin" valueType="num">
                                      <p:cBhvr>
                                        <p:cTn id="21" dur="1000" fill="hold"/>
                                        <p:tgtEl>
                                          <p:spTgt spid="13006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30060"/>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130061"/>
                                        </p:tgtEl>
                                        <p:attrNameLst>
                                          <p:attrName>style.visibility</p:attrName>
                                        </p:attrNameLst>
                                      </p:cBhvr>
                                      <p:to>
                                        <p:strVal val="visible"/>
                                      </p:to>
                                    </p:set>
                                    <p:anim calcmode="lin" valueType="num">
                                      <p:cBhvr>
                                        <p:cTn id="25" dur="1000" fill="hold"/>
                                        <p:tgtEl>
                                          <p:spTgt spid="130061"/>
                                        </p:tgtEl>
                                        <p:attrNameLst>
                                          <p:attrName>ppt_w</p:attrName>
                                        </p:attrNameLst>
                                      </p:cBhvr>
                                      <p:tavLst>
                                        <p:tav tm="0">
                                          <p:val>
                                            <p:fltVal val="0"/>
                                          </p:val>
                                        </p:tav>
                                        <p:tav tm="100000">
                                          <p:val>
                                            <p:strVal val="#ppt_w"/>
                                          </p:val>
                                        </p:tav>
                                      </p:tavLst>
                                    </p:anim>
                                    <p:anim calcmode="lin" valueType="num">
                                      <p:cBhvr>
                                        <p:cTn id="26" dur="1000" fill="hold"/>
                                        <p:tgtEl>
                                          <p:spTgt spid="130061"/>
                                        </p:tgtEl>
                                        <p:attrNameLst>
                                          <p:attrName>ppt_h</p:attrName>
                                        </p:attrNameLst>
                                      </p:cBhvr>
                                      <p:tavLst>
                                        <p:tav tm="0">
                                          <p:val>
                                            <p:fltVal val="0"/>
                                          </p:val>
                                        </p:tav>
                                        <p:tav tm="100000">
                                          <p:val>
                                            <p:strVal val="#ppt_h"/>
                                          </p:val>
                                        </p:tav>
                                      </p:tavLst>
                                    </p:anim>
                                    <p:anim calcmode="lin" valueType="num">
                                      <p:cBhvr>
                                        <p:cTn id="27" dur="1000" fill="hold"/>
                                        <p:tgtEl>
                                          <p:spTgt spid="13006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30061"/>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130054"/>
                                        </p:tgtEl>
                                        <p:attrNameLst>
                                          <p:attrName>style.visibility</p:attrName>
                                        </p:attrNameLst>
                                      </p:cBhvr>
                                      <p:to>
                                        <p:strVal val="visible"/>
                                      </p:to>
                                    </p:set>
                                    <p:anim calcmode="lin" valueType="num">
                                      <p:cBhvr>
                                        <p:cTn id="31" dur="1000" fill="hold"/>
                                        <p:tgtEl>
                                          <p:spTgt spid="130054"/>
                                        </p:tgtEl>
                                        <p:attrNameLst>
                                          <p:attrName>ppt_w</p:attrName>
                                        </p:attrNameLst>
                                      </p:cBhvr>
                                      <p:tavLst>
                                        <p:tav tm="0">
                                          <p:val>
                                            <p:fltVal val="0"/>
                                          </p:val>
                                        </p:tav>
                                        <p:tav tm="100000">
                                          <p:val>
                                            <p:strVal val="#ppt_w"/>
                                          </p:val>
                                        </p:tav>
                                      </p:tavLst>
                                    </p:anim>
                                    <p:anim calcmode="lin" valueType="num">
                                      <p:cBhvr>
                                        <p:cTn id="32" dur="1000" fill="hold"/>
                                        <p:tgtEl>
                                          <p:spTgt spid="130054"/>
                                        </p:tgtEl>
                                        <p:attrNameLst>
                                          <p:attrName>ppt_h</p:attrName>
                                        </p:attrNameLst>
                                      </p:cBhvr>
                                      <p:tavLst>
                                        <p:tav tm="0">
                                          <p:val>
                                            <p:fltVal val="0"/>
                                          </p:val>
                                        </p:tav>
                                        <p:tav tm="100000">
                                          <p:val>
                                            <p:strVal val="#ppt_h"/>
                                          </p:val>
                                        </p:tav>
                                      </p:tavLst>
                                    </p:anim>
                                    <p:anim calcmode="lin" valueType="num">
                                      <p:cBhvr>
                                        <p:cTn id="33" dur="1000" fill="hold"/>
                                        <p:tgtEl>
                                          <p:spTgt spid="13005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30054"/>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0"/>
                                  </p:stCondLst>
                                  <p:childTnLst>
                                    <p:set>
                                      <p:cBhvr>
                                        <p:cTn id="36" dur="1" fill="hold">
                                          <p:stCondLst>
                                            <p:cond delay="0"/>
                                          </p:stCondLst>
                                        </p:cTn>
                                        <p:tgtEl>
                                          <p:spTgt spid="130058"/>
                                        </p:tgtEl>
                                        <p:attrNameLst>
                                          <p:attrName>style.visibility</p:attrName>
                                        </p:attrNameLst>
                                      </p:cBhvr>
                                      <p:to>
                                        <p:strVal val="visible"/>
                                      </p:to>
                                    </p:set>
                                    <p:anim calcmode="lin" valueType="num">
                                      <p:cBhvr>
                                        <p:cTn id="37" dur="1000" fill="hold"/>
                                        <p:tgtEl>
                                          <p:spTgt spid="130058"/>
                                        </p:tgtEl>
                                        <p:attrNameLst>
                                          <p:attrName>ppt_w</p:attrName>
                                        </p:attrNameLst>
                                      </p:cBhvr>
                                      <p:tavLst>
                                        <p:tav tm="0">
                                          <p:val>
                                            <p:fltVal val="0"/>
                                          </p:val>
                                        </p:tav>
                                        <p:tav tm="100000">
                                          <p:val>
                                            <p:strVal val="#ppt_w"/>
                                          </p:val>
                                        </p:tav>
                                      </p:tavLst>
                                    </p:anim>
                                    <p:anim calcmode="lin" valueType="num">
                                      <p:cBhvr>
                                        <p:cTn id="38" dur="1000" fill="hold"/>
                                        <p:tgtEl>
                                          <p:spTgt spid="130058"/>
                                        </p:tgtEl>
                                        <p:attrNameLst>
                                          <p:attrName>ppt_h</p:attrName>
                                        </p:attrNameLst>
                                      </p:cBhvr>
                                      <p:tavLst>
                                        <p:tav tm="0">
                                          <p:val>
                                            <p:fltVal val="0"/>
                                          </p:val>
                                        </p:tav>
                                        <p:tav tm="100000">
                                          <p:val>
                                            <p:strVal val="#ppt_h"/>
                                          </p:val>
                                        </p:tav>
                                      </p:tavLst>
                                    </p:anim>
                                    <p:anim calcmode="lin" valueType="num">
                                      <p:cBhvr>
                                        <p:cTn id="39" dur="1000" fill="hold"/>
                                        <p:tgtEl>
                                          <p:spTgt spid="130058"/>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3005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5C081B02-E1D7-4C3A-9FD3-A5AFEAEC0C9F}" type="slidenum">
              <a:rPr lang="zh-CN" altLang="en-AU"/>
              <a:pPr/>
              <a:t>87</a:t>
            </a:fld>
            <a:endParaRPr lang="en-AU" altLang="zh-CN"/>
          </a:p>
        </p:txBody>
      </p:sp>
      <p:sp>
        <p:nvSpPr>
          <p:cNvPr id="148482" name="Rectangle 2"/>
          <p:cNvSpPr>
            <a:spLocks noGrp="1" noChangeArrowheads="1"/>
          </p:cNvSpPr>
          <p:nvPr>
            <p:ph type="title"/>
          </p:nvPr>
        </p:nvSpPr>
        <p:spPr>
          <a:xfrm>
            <a:off x="457200" y="292100"/>
            <a:ext cx="8229600" cy="904875"/>
          </a:xfrm>
        </p:spPr>
        <p:txBody>
          <a:bodyPr/>
          <a:lstStyle/>
          <a:p>
            <a:pPr algn="l"/>
            <a:r>
              <a:rPr lang="en-US" altLang="zh-CN" dirty="0">
                <a:ea typeface="宋体" charset="-122"/>
              </a:rPr>
              <a:t>5.</a:t>
            </a:r>
            <a:r>
              <a:rPr lang="zh-CN" altLang="en-US" dirty="0">
                <a:ea typeface="宋体" charset="-122"/>
              </a:rPr>
              <a:t>集成电路的主要参数</a:t>
            </a:r>
            <a:r>
              <a:rPr lang="en-US" altLang="zh-CN" dirty="0">
                <a:ea typeface="宋体" charset="-122"/>
              </a:rPr>
              <a:t>:</a:t>
            </a:r>
            <a:endParaRPr lang="en-AU" altLang="zh-CN" dirty="0">
              <a:ea typeface="宋体" charset="-122"/>
            </a:endParaRPr>
          </a:p>
        </p:txBody>
      </p:sp>
      <p:sp>
        <p:nvSpPr>
          <p:cNvPr id="148483" name="Rectangle 3"/>
          <p:cNvSpPr>
            <a:spLocks noGrp="1" noChangeArrowheads="1"/>
          </p:cNvSpPr>
          <p:nvPr>
            <p:ph type="body" idx="1"/>
          </p:nvPr>
        </p:nvSpPr>
        <p:spPr>
          <a:xfrm>
            <a:off x="250825" y="1196975"/>
            <a:ext cx="8642350" cy="4822825"/>
          </a:xfrm>
        </p:spPr>
        <p:txBody>
          <a:bodyPr/>
          <a:lstStyle/>
          <a:p>
            <a:pPr>
              <a:lnSpc>
                <a:spcPct val="110000"/>
              </a:lnSpc>
              <a:buFontTx/>
              <a:buNone/>
            </a:pPr>
            <a:r>
              <a:rPr lang="en-US"/>
              <a:t>a.</a:t>
            </a:r>
            <a:r>
              <a:rPr lang="zh-CN" altLang="en-US">
                <a:ea typeface="宋体" charset="-122"/>
              </a:rPr>
              <a:t>电源电压</a:t>
            </a:r>
            <a:r>
              <a:rPr lang="en-US" altLang="zh-CN">
                <a:ea typeface="宋体" charset="-122"/>
              </a:rPr>
              <a:t>: </a:t>
            </a:r>
            <a:r>
              <a:rPr lang="zh-CN" altLang="en-US">
                <a:ea typeface="宋体" charset="-122"/>
              </a:rPr>
              <a:t>它是指加给集成电路电源引脚的工作电压值</a:t>
            </a:r>
            <a:r>
              <a:rPr lang="en-US" altLang="zh-CN">
                <a:ea typeface="宋体" charset="-122"/>
              </a:rPr>
              <a:t>.</a:t>
            </a:r>
          </a:p>
          <a:p>
            <a:pPr>
              <a:lnSpc>
                <a:spcPct val="110000"/>
              </a:lnSpc>
              <a:buFontTx/>
              <a:buNone/>
            </a:pPr>
            <a:r>
              <a:rPr lang="en-US" altLang="zh-CN">
                <a:ea typeface="宋体" charset="-122"/>
              </a:rPr>
              <a:t>b.</a:t>
            </a:r>
            <a:r>
              <a:rPr lang="zh-CN" altLang="en-US">
                <a:ea typeface="宋体" charset="-122"/>
              </a:rPr>
              <a:t>电平</a:t>
            </a:r>
            <a:r>
              <a:rPr lang="en-US" altLang="zh-CN">
                <a:ea typeface="宋体" charset="-122"/>
              </a:rPr>
              <a:t>/</a:t>
            </a:r>
            <a:r>
              <a:rPr lang="zh-CN" altLang="en-US">
                <a:ea typeface="宋体" charset="-122"/>
              </a:rPr>
              <a:t>电压极限</a:t>
            </a:r>
            <a:r>
              <a:rPr lang="en-US" altLang="zh-CN">
                <a:ea typeface="宋体" charset="-122"/>
              </a:rPr>
              <a:t>: </a:t>
            </a:r>
            <a:r>
              <a:rPr lang="zh-CN" altLang="en-US">
                <a:ea typeface="宋体" charset="-122"/>
              </a:rPr>
              <a:t>它是指集成电路输入输出电平</a:t>
            </a:r>
            <a:r>
              <a:rPr lang="en-US" altLang="zh-CN">
                <a:ea typeface="宋体" charset="-122"/>
              </a:rPr>
              <a:t>/</a:t>
            </a:r>
            <a:r>
              <a:rPr lang="zh-CN" altLang="en-US">
                <a:ea typeface="宋体" charset="-122"/>
              </a:rPr>
              <a:t>电压的最大最小值</a:t>
            </a:r>
            <a:r>
              <a:rPr lang="en-US" altLang="zh-CN">
                <a:ea typeface="宋体" charset="-122"/>
              </a:rPr>
              <a:t>.</a:t>
            </a:r>
          </a:p>
          <a:p>
            <a:pPr>
              <a:lnSpc>
                <a:spcPct val="110000"/>
              </a:lnSpc>
              <a:buFontTx/>
              <a:buNone/>
            </a:pPr>
            <a:r>
              <a:rPr lang="en-US" altLang="zh-CN">
                <a:ea typeface="宋体" charset="-122"/>
              </a:rPr>
              <a:t>c.</a:t>
            </a:r>
            <a:r>
              <a:rPr lang="zh-CN" altLang="en-US">
                <a:ea typeface="宋体" charset="-122"/>
              </a:rPr>
              <a:t>功耗</a:t>
            </a:r>
            <a:r>
              <a:rPr lang="en-US" altLang="zh-CN">
                <a:ea typeface="宋体" charset="-122"/>
              </a:rPr>
              <a:t>: </a:t>
            </a:r>
            <a:r>
              <a:rPr lang="zh-CN" altLang="en-US">
                <a:ea typeface="宋体" charset="-122"/>
              </a:rPr>
              <a:t>它指集成电路所能承受的最大耗散功率</a:t>
            </a:r>
            <a:r>
              <a:rPr lang="en-US" altLang="zh-CN">
                <a:ea typeface="宋体" charset="-122"/>
              </a:rPr>
              <a:t>.</a:t>
            </a:r>
          </a:p>
          <a:p>
            <a:pPr>
              <a:lnSpc>
                <a:spcPct val="110000"/>
              </a:lnSpc>
              <a:buFontTx/>
              <a:buNone/>
            </a:pPr>
            <a:r>
              <a:rPr lang="en-US" altLang="zh-CN">
                <a:ea typeface="宋体" charset="-122"/>
              </a:rPr>
              <a:t>d.</a:t>
            </a:r>
            <a:r>
              <a:rPr lang="zh-CN" altLang="en-US">
                <a:ea typeface="宋体" charset="-122"/>
              </a:rPr>
              <a:t>工作环境温度</a:t>
            </a:r>
            <a:r>
              <a:rPr lang="en-US" altLang="zh-CN">
                <a:ea typeface="宋体" charset="-122"/>
              </a:rPr>
              <a:t>: </a:t>
            </a:r>
            <a:r>
              <a:rPr lang="zh-CN" altLang="en-US">
                <a:ea typeface="宋体" charset="-122"/>
              </a:rPr>
              <a:t>指</a:t>
            </a:r>
            <a:r>
              <a:rPr lang="en-US" altLang="zh-CN">
                <a:ea typeface="宋体" charset="-122"/>
              </a:rPr>
              <a:t>IC</a:t>
            </a:r>
            <a:r>
              <a:rPr lang="zh-CN" altLang="en-US">
                <a:ea typeface="宋体" charset="-122"/>
              </a:rPr>
              <a:t>在工作时</a:t>
            </a:r>
            <a:r>
              <a:rPr lang="en-US" altLang="zh-CN">
                <a:ea typeface="宋体" charset="-122"/>
              </a:rPr>
              <a:t>,</a:t>
            </a:r>
            <a:r>
              <a:rPr lang="zh-CN" altLang="en-US">
                <a:ea typeface="宋体" charset="-122"/>
              </a:rPr>
              <a:t>不能超过的最高温度和所需的最低温度</a:t>
            </a:r>
            <a:r>
              <a:rPr lang="en-US" altLang="zh-CN">
                <a:ea typeface="宋体" charset="-122"/>
              </a:rPr>
              <a:t>.</a:t>
            </a:r>
            <a:endParaRPr lang="en-AU" altLang="zh-CN">
              <a:ea typeface="宋体" charset="-122"/>
            </a:endParaRPr>
          </a:p>
        </p:txBody>
      </p:sp>
    </p:spTree>
    <p:extLst>
      <p:ext uri="{BB962C8B-B14F-4D97-AF65-F5344CB8AC3E}">
        <p14:creationId xmlns:p14="http://schemas.microsoft.com/office/powerpoint/2010/main" val="3570169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calcmode="lin" valueType="num">
                                      <p:cBhvr>
                                        <p:cTn id="7" dur="1000" fill="hold"/>
                                        <p:tgtEl>
                                          <p:spTgt spid="14848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4848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848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nodeType="clickEffect">
                                  <p:stCondLst>
                                    <p:cond delay="0"/>
                                  </p:stCondLst>
                                  <p:childTnLst>
                                    <p:set>
                                      <p:cBhvr>
                                        <p:cTn id="13" dur="1" fill="hold">
                                          <p:stCondLst>
                                            <p:cond delay="0"/>
                                          </p:stCondLst>
                                        </p:cTn>
                                        <p:tgtEl>
                                          <p:spTgt spid="148483">
                                            <p:txEl>
                                              <p:pRg st="1" end="1"/>
                                            </p:txEl>
                                          </p:spTgt>
                                        </p:tgtEl>
                                        <p:attrNameLst>
                                          <p:attrName>style.visibility</p:attrName>
                                        </p:attrNameLst>
                                      </p:cBhvr>
                                      <p:to>
                                        <p:strVal val="visible"/>
                                      </p:to>
                                    </p:set>
                                    <p:anim calcmode="lin" valueType="num">
                                      <p:cBhvr>
                                        <p:cTn id="14" dur="500" fill="hold"/>
                                        <p:tgtEl>
                                          <p:spTgt spid="14848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4848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148483">
                                            <p:txEl>
                                              <p:pRg st="2" end="2"/>
                                            </p:txEl>
                                          </p:spTgt>
                                        </p:tgtEl>
                                        <p:attrNameLst>
                                          <p:attrName>style.visibility</p:attrName>
                                        </p:attrNameLst>
                                      </p:cBhvr>
                                      <p:to>
                                        <p:strVal val="visible"/>
                                      </p:to>
                                    </p:set>
                                    <p:anim calcmode="lin" valueType="num">
                                      <p:cBhvr>
                                        <p:cTn id="20" dur="1000" fill="hold"/>
                                        <p:tgtEl>
                                          <p:spTgt spid="148483">
                                            <p:txEl>
                                              <p:pRg st="2" end="2"/>
                                            </p:txEl>
                                          </p:spTgt>
                                        </p:tgtEl>
                                        <p:attrNameLst>
                                          <p:attrName>ppt_w</p:attrName>
                                        </p:attrNameLst>
                                      </p:cBhvr>
                                      <p:tavLst>
                                        <p:tav tm="0">
                                          <p:val>
                                            <p:strVal val="#ppt_w+.3"/>
                                          </p:val>
                                        </p:tav>
                                        <p:tav tm="100000">
                                          <p:val>
                                            <p:strVal val="#ppt_w"/>
                                          </p:val>
                                        </p:tav>
                                      </p:tavLst>
                                    </p:anim>
                                    <p:anim calcmode="lin" valueType="num">
                                      <p:cBhvr>
                                        <p:cTn id="21" dur="1000" fill="hold"/>
                                        <p:tgtEl>
                                          <p:spTgt spid="148483">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1484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148483">
                                            <p:txEl>
                                              <p:pRg st="3" end="3"/>
                                            </p:txEl>
                                          </p:spTgt>
                                        </p:tgtEl>
                                        <p:attrNameLst>
                                          <p:attrName>style.visibility</p:attrName>
                                        </p:attrNameLst>
                                      </p:cBhvr>
                                      <p:to>
                                        <p:strVal val="visible"/>
                                      </p:to>
                                    </p:set>
                                    <p:animEffect transition="in" filter="fade">
                                      <p:cBhvr>
                                        <p:cTn id="27" dur="1000"/>
                                        <p:tgtEl>
                                          <p:spTgt spid="148483">
                                            <p:txEl>
                                              <p:pRg st="3" end="3"/>
                                            </p:txEl>
                                          </p:spTgt>
                                        </p:tgtEl>
                                      </p:cBhvr>
                                    </p:animEffect>
                                    <p:anim calcmode="lin" valueType="num">
                                      <p:cBhvr>
                                        <p:cTn id="28" dur="1000" fill="hold"/>
                                        <p:tgtEl>
                                          <p:spTgt spid="148483">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48483">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4848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12F702B1-AC12-4546-A3F1-CB0F02BC5CD1}" type="slidenum">
              <a:rPr lang="zh-CN" altLang="en-AU"/>
              <a:pPr/>
              <a:t>88</a:t>
            </a:fld>
            <a:endParaRPr lang="en-AU" altLang="zh-CN"/>
          </a:p>
        </p:txBody>
      </p:sp>
      <p:sp>
        <p:nvSpPr>
          <p:cNvPr id="149506" name="Rectangle 2"/>
          <p:cNvSpPr>
            <a:spLocks noGrp="1" noChangeArrowheads="1"/>
          </p:cNvSpPr>
          <p:nvPr>
            <p:ph type="title"/>
          </p:nvPr>
        </p:nvSpPr>
        <p:spPr>
          <a:xfrm>
            <a:off x="1331640" y="1628800"/>
            <a:ext cx="8229600" cy="692150"/>
          </a:xfrm>
        </p:spPr>
        <p:txBody>
          <a:bodyPr/>
          <a:lstStyle/>
          <a:p>
            <a:pPr algn="l"/>
            <a:r>
              <a:rPr lang="en-US" altLang="zh-CN" sz="4000" dirty="0">
                <a:ea typeface="宋体" charset="-122"/>
              </a:rPr>
              <a:t>6.IC</a:t>
            </a:r>
            <a:r>
              <a:rPr lang="zh-CN" altLang="en-US" sz="4000" dirty="0">
                <a:ea typeface="宋体" charset="-122"/>
              </a:rPr>
              <a:t>的检测</a:t>
            </a:r>
            <a:r>
              <a:rPr lang="en-US" altLang="zh-CN" sz="4000" dirty="0">
                <a:ea typeface="宋体" charset="-122"/>
              </a:rPr>
              <a:t>:</a:t>
            </a:r>
            <a:endParaRPr lang="en-AU" altLang="zh-CN" sz="4000" dirty="0">
              <a:ea typeface="宋体" charset="-122"/>
            </a:endParaRPr>
          </a:p>
        </p:txBody>
      </p:sp>
      <p:sp>
        <p:nvSpPr>
          <p:cNvPr id="149507" name="Rectangle 3"/>
          <p:cNvSpPr>
            <a:spLocks noGrp="1" noChangeArrowheads="1"/>
          </p:cNvSpPr>
          <p:nvPr>
            <p:ph type="body" idx="1"/>
          </p:nvPr>
        </p:nvSpPr>
        <p:spPr>
          <a:xfrm>
            <a:off x="250825" y="1079574"/>
            <a:ext cx="8713788" cy="6165850"/>
          </a:xfrm>
        </p:spPr>
        <p:txBody>
          <a:bodyPr/>
          <a:lstStyle/>
          <a:p>
            <a:pPr>
              <a:lnSpc>
                <a:spcPct val="90000"/>
              </a:lnSpc>
              <a:buFontTx/>
              <a:buNone/>
            </a:pPr>
            <a:r>
              <a:rPr lang="en-US" sz="2400" dirty="0"/>
              <a:t>a</a:t>
            </a:r>
            <a:r>
              <a:rPr lang="en-US" altLang="zh-CN" sz="2400" dirty="0">
                <a:ea typeface="宋体" charset="-122"/>
              </a:rPr>
              <a:t>.</a:t>
            </a:r>
            <a:r>
              <a:rPr lang="zh-CN" altLang="en-US" sz="2400" dirty="0">
                <a:ea typeface="宋体" charset="-122"/>
              </a:rPr>
              <a:t>电阻测试法</a:t>
            </a:r>
            <a:r>
              <a:rPr lang="en-US" altLang="zh-CN" sz="2400" dirty="0">
                <a:ea typeface="宋体" charset="-122"/>
              </a:rPr>
              <a:t>:(</a:t>
            </a:r>
            <a:r>
              <a:rPr lang="zh-CN" altLang="en-US" sz="2400" dirty="0">
                <a:ea typeface="宋体" charset="-122"/>
              </a:rPr>
              <a:t>非在路</a:t>
            </a:r>
            <a:r>
              <a:rPr lang="en-US" altLang="zh-CN" sz="2400" dirty="0">
                <a:ea typeface="宋体" charset="-122"/>
              </a:rPr>
              <a:t>IC</a:t>
            </a:r>
            <a:r>
              <a:rPr lang="zh-CN" altLang="en-US" sz="2400" dirty="0">
                <a:ea typeface="宋体" charset="-122"/>
              </a:rPr>
              <a:t>的测试</a:t>
            </a:r>
            <a:r>
              <a:rPr lang="en-US" altLang="zh-CN" sz="2400" dirty="0">
                <a:ea typeface="宋体" charset="-122"/>
              </a:rPr>
              <a:t>,R*1k</a:t>
            </a:r>
            <a:r>
              <a:rPr lang="zh-CN" altLang="en-US" sz="2400" dirty="0">
                <a:ea typeface="宋体" charset="-122"/>
              </a:rPr>
              <a:t>档</a:t>
            </a:r>
            <a:r>
              <a:rPr lang="en-US" altLang="zh-CN" sz="2400" dirty="0">
                <a:ea typeface="宋体" charset="-122"/>
              </a:rPr>
              <a:t>)</a:t>
            </a:r>
          </a:p>
          <a:p>
            <a:pPr>
              <a:lnSpc>
                <a:spcPct val="90000"/>
              </a:lnSpc>
              <a:buFontTx/>
              <a:buNone/>
            </a:pPr>
            <a:r>
              <a:rPr lang="zh-CN" altLang="en-US" sz="2400" dirty="0">
                <a:ea typeface="宋体" charset="-122"/>
              </a:rPr>
              <a:t>	它实际上是一种元器件的质量比较法</a:t>
            </a:r>
            <a:r>
              <a:rPr lang="en-US" altLang="zh-CN" sz="2400" dirty="0">
                <a:ea typeface="宋体" charset="-122"/>
              </a:rPr>
              <a:t>.</a:t>
            </a:r>
            <a:r>
              <a:rPr lang="zh-CN" altLang="en-US" sz="2400" dirty="0">
                <a:ea typeface="宋体" charset="-122"/>
              </a:rPr>
              <a:t>首先测试质量完好的单个</a:t>
            </a:r>
            <a:r>
              <a:rPr lang="en-US" altLang="zh-CN" sz="2400" dirty="0">
                <a:ea typeface="宋体" charset="-122"/>
              </a:rPr>
              <a:t>IC</a:t>
            </a:r>
            <a:r>
              <a:rPr lang="zh-CN" altLang="en-US" sz="2400" dirty="0">
                <a:ea typeface="宋体" charset="-122"/>
              </a:rPr>
              <a:t>各引脚对其接地端的阻值并做好记录</a:t>
            </a:r>
            <a:r>
              <a:rPr lang="en-US" altLang="zh-CN" sz="2400" dirty="0">
                <a:ea typeface="宋体" charset="-122"/>
              </a:rPr>
              <a:t>,</a:t>
            </a:r>
            <a:r>
              <a:rPr lang="zh-CN" altLang="en-US" sz="2400" dirty="0">
                <a:ea typeface="宋体" charset="-122"/>
              </a:rPr>
              <a:t>然后测试待测单个</a:t>
            </a:r>
            <a:r>
              <a:rPr lang="en-US" altLang="zh-CN" sz="2400" dirty="0">
                <a:ea typeface="宋体" charset="-122"/>
              </a:rPr>
              <a:t>IC</a:t>
            </a:r>
            <a:r>
              <a:rPr lang="zh-CN" altLang="en-US" sz="2400" dirty="0">
                <a:ea typeface="宋体" charset="-122"/>
              </a:rPr>
              <a:t>各引脚对其接地端的阻值</a:t>
            </a:r>
            <a:r>
              <a:rPr lang="en-US" altLang="zh-CN" sz="2400" dirty="0">
                <a:ea typeface="宋体" charset="-122"/>
              </a:rPr>
              <a:t>,</a:t>
            </a:r>
            <a:r>
              <a:rPr lang="zh-CN" altLang="en-US" sz="2400" dirty="0">
                <a:ea typeface="宋体" charset="-122"/>
              </a:rPr>
              <a:t>将测试结果过行比较</a:t>
            </a:r>
            <a:r>
              <a:rPr lang="en-US" altLang="zh-CN" sz="2400" dirty="0">
                <a:ea typeface="宋体" charset="-122"/>
              </a:rPr>
              <a:t>,</a:t>
            </a:r>
            <a:r>
              <a:rPr lang="zh-CN" altLang="en-US" sz="2400" dirty="0">
                <a:ea typeface="宋体" charset="-122"/>
              </a:rPr>
              <a:t>以判断被测</a:t>
            </a:r>
            <a:r>
              <a:rPr lang="en-US" altLang="zh-CN" sz="2400" dirty="0">
                <a:ea typeface="宋体" charset="-122"/>
              </a:rPr>
              <a:t>IC</a:t>
            </a:r>
            <a:r>
              <a:rPr lang="zh-CN" altLang="en-US" sz="2400" dirty="0">
                <a:ea typeface="宋体" charset="-122"/>
              </a:rPr>
              <a:t>的好坏</a:t>
            </a:r>
            <a:r>
              <a:rPr lang="en-US" altLang="zh-CN" sz="2400" dirty="0">
                <a:ea typeface="宋体" charset="-122"/>
              </a:rPr>
              <a:t>.(</a:t>
            </a:r>
            <a:r>
              <a:rPr lang="zh-CN" altLang="en-US" sz="2400" dirty="0">
                <a:ea typeface="宋体" charset="-122"/>
              </a:rPr>
              <a:t>这种比较不是阻值数值要绝对相等</a:t>
            </a:r>
            <a:r>
              <a:rPr lang="en-US" altLang="zh-CN" sz="2400" dirty="0">
                <a:ea typeface="宋体" charset="-122"/>
              </a:rPr>
              <a:t>,</a:t>
            </a:r>
            <a:r>
              <a:rPr lang="zh-CN" altLang="en-US" sz="2400" dirty="0">
                <a:ea typeface="宋体" charset="-122"/>
              </a:rPr>
              <a:t>而是要求变化规律相同</a:t>
            </a:r>
            <a:r>
              <a:rPr lang="en-US" altLang="zh-CN" sz="2400" dirty="0">
                <a:ea typeface="宋体" charset="-122"/>
              </a:rPr>
              <a:t>,</a:t>
            </a:r>
            <a:r>
              <a:rPr lang="zh-CN" altLang="en-US" sz="2400" dirty="0">
                <a:ea typeface="宋体" charset="-122"/>
              </a:rPr>
              <a:t>阻值差异正常</a:t>
            </a:r>
            <a:r>
              <a:rPr lang="en-US" altLang="zh-CN" sz="2400" dirty="0">
                <a:ea typeface="宋体" charset="-122"/>
              </a:rPr>
              <a:t>)</a:t>
            </a:r>
          </a:p>
          <a:p>
            <a:pPr>
              <a:lnSpc>
                <a:spcPct val="90000"/>
              </a:lnSpc>
              <a:buFontTx/>
              <a:buNone/>
            </a:pPr>
            <a:r>
              <a:rPr lang="en-US" altLang="zh-CN" sz="2400" dirty="0">
                <a:ea typeface="宋体" charset="-122"/>
              </a:rPr>
              <a:t>b.</a:t>
            </a:r>
            <a:r>
              <a:rPr lang="zh-CN" altLang="en-US" sz="2400" dirty="0">
                <a:ea typeface="宋体" charset="-122"/>
              </a:rPr>
              <a:t>电压测试法</a:t>
            </a:r>
            <a:r>
              <a:rPr lang="en-US" altLang="zh-CN" sz="2400" dirty="0">
                <a:ea typeface="宋体" charset="-122"/>
              </a:rPr>
              <a:t>:(</a:t>
            </a:r>
            <a:r>
              <a:rPr lang="zh-CN" altLang="en-US" sz="2400" dirty="0">
                <a:ea typeface="宋体" charset="-122"/>
              </a:rPr>
              <a:t>在路</a:t>
            </a:r>
            <a:r>
              <a:rPr lang="en-US" altLang="zh-CN" sz="2400" dirty="0">
                <a:ea typeface="宋体" charset="-122"/>
              </a:rPr>
              <a:t>IC</a:t>
            </a:r>
            <a:r>
              <a:rPr lang="zh-CN" altLang="en-US" sz="2400" dirty="0">
                <a:ea typeface="宋体" charset="-122"/>
              </a:rPr>
              <a:t>的测试</a:t>
            </a:r>
            <a:r>
              <a:rPr lang="en-US" altLang="zh-CN" sz="2400" dirty="0">
                <a:ea typeface="宋体" charset="-122"/>
              </a:rPr>
              <a:t>)</a:t>
            </a:r>
          </a:p>
          <a:p>
            <a:pPr>
              <a:lnSpc>
                <a:spcPct val="90000"/>
              </a:lnSpc>
              <a:buFontTx/>
              <a:buNone/>
            </a:pPr>
            <a:r>
              <a:rPr lang="zh-CN" altLang="en-US" sz="2400" dirty="0">
                <a:ea typeface="宋体" charset="-122"/>
              </a:rPr>
              <a:t>	当</a:t>
            </a:r>
            <a:r>
              <a:rPr lang="en-US" altLang="zh-CN" sz="2400" dirty="0">
                <a:ea typeface="宋体" charset="-122"/>
              </a:rPr>
              <a:t>IC</a:t>
            </a:r>
            <a:r>
              <a:rPr lang="zh-CN" altLang="en-US" sz="2400" dirty="0">
                <a:ea typeface="宋体" charset="-122"/>
              </a:rPr>
              <a:t>供电端电压正常时</a:t>
            </a:r>
            <a:r>
              <a:rPr lang="en-US" altLang="zh-CN" sz="2400" dirty="0">
                <a:ea typeface="宋体" charset="-122"/>
              </a:rPr>
              <a:t>,IC</a:t>
            </a:r>
            <a:r>
              <a:rPr lang="zh-CN" altLang="en-US" sz="2400" dirty="0">
                <a:ea typeface="宋体" charset="-122"/>
              </a:rPr>
              <a:t>各引脚电压有两种情况</a:t>
            </a:r>
            <a:r>
              <a:rPr lang="en-US" altLang="zh-CN" sz="2400" dirty="0">
                <a:ea typeface="宋体" charset="-122"/>
              </a:rPr>
              <a:t>:</a:t>
            </a:r>
            <a:r>
              <a:rPr lang="zh-CN" altLang="en-US" sz="2400" dirty="0">
                <a:ea typeface="宋体" charset="-122"/>
              </a:rPr>
              <a:t>一是引脚的电压数据取决于外部条件及外接元件</a:t>
            </a:r>
            <a:r>
              <a:rPr lang="en-US" altLang="zh-CN" sz="2400" dirty="0">
                <a:ea typeface="宋体" charset="-122"/>
              </a:rPr>
              <a:t>;</a:t>
            </a:r>
            <a:r>
              <a:rPr lang="zh-CN" altLang="en-US" sz="2400" dirty="0">
                <a:ea typeface="宋体" charset="-122"/>
              </a:rPr>
              <a:t>二是引脚电压数据由</a:t>
            </a:r>
            <a:r>
              <a:rPr lang="en-US" altLang="zh-CN" sz="2400" dirty="0">
                <a:ea typeface="宋体" charset="-122"/>
              </a:rPr>
              <a:t>IC</a:t>
            </a:r>
            <a:r>
              <a:rPr lang="zh-CN" altLang="en-US" sz="2400" dirty="0">
                <a:ea typeface="宋体" charset="-122"/>
              </a:rPr>
              <a:t>内部给出的</a:t>
            </a:r>
            <a:r>
              <a:rPr lang="en-US" altLang="zh-CN" sz="2400" dirty="0">
                <a:ea typeface="宋体" charset="-122"/>
              </a:rPr>
              <a:t>.</a:t>
            </a:r>
            <a:r>
              <a:rPr lang="zh-CN" altLang="en-US" sz="2400" dirty="0">
                <a:ea typeface="宋体" charset="-122"/>
              </a:rPr>
              <a:t>如果在路测得的电压与标准数据的规定有较大的差异</a:t>
            </a:r>
            <a:r>
              <a:rPr lang="en-US" altLang="zh-CN" sz="2400" dirty="0">
                <a:ea typeface="宋体" charset="-122"/>
              </a:rPr>
              <a:t>,</a:t>
            </a:r>
            <a:r>
              <a:rPr lang="zh-CN" altLang="en-US" sz="2400" dirty="0">
                <a:ea typeface="宋体" charset="-122"/>
              </a:rPr>
              <a:t>在排除外部条件及外接元件有质量问题后</a:t>
            </a:r>
            <a:r>
              <a:rPr lang="en-US" altLang="zh-CN" sz="2400" dirty="0">
                <a:ea typeface="宋体" charset="-122"/>
              </a:rPr>
              <a:t>,</a:t>
            </a:r>
            <a:r>
              <a:rPr lang="zh-CN" altLang="en-US" sz="2400" dirty="0">
                <a:ea typeface="宋体" charset="-122"/>
              </a:rPr>
              <a:t>大多数情况下可确认集成电路已损坏</a:t>
            </a:r>
            <a:r>
              <a:rPr lang="en-US" altLang="zh-CN" sz="2400" dirty="0">
                <a:ea typeface="宋体" charset="-122"/>
              </a:rPr>
              <a:t>.</a:t>
            </a:r>
          </a:p>
          <a:p>
            <a:pPr>
              <a:lnSpc>
                <a:spcPct val="90000"/>
              </a:lnSpc>
              <a:buFontTx/>
              <a:buNone/>
            </a:pPr>
            <a:r>
              <a:rPr lang="en-US" altLang="zh-CN" sz="2400" dirty="0">
                <a:ea typeface="宋体" charset="-122"/>
              </a:rPr>
              <a:t>C.</a:t>
            </a:r>
            <a:r>
              <a:rPr lang="zh-CN" altLang="en-US" sz="2400" dirty="0">
                <a:ea typeface="宋体" charset="-122"/>
              </a:rPr>
              <a:t>替代法</a:t>
            </a:r>
            <a:r>
              <a:rPr lang="en-US" altLang="zh-CN" sz="2400" dirty="0">
                <a:ea typeface="宋体" charset="-122"/>
              </a:rPr>
              <a:t>: </a:t>
            </a:r>
          </a:p>
          <a:p>
            <a:pPr>
              <a:lnSpc>
                <a:spcPct val="90000"/>
              </a:lnSpc>
              <a:buFontTx/>
              <a:buNone/>
            </a:pPr>
            <a:r>
              <a:rPr lang="zh-CN" altLang="en-US" sz="2400" dirty="0">
                <a:ea typeface="宋体" charset="-122"/>
              </a:rPr>
              <a:t>	对可疑的</a:t>
            </a:r>
            <a:r>
              <a:rPr lang="en-US" altLang="zh-CN" sz="2400" dirty="0">
                <a:ea typeface="宋体" charset="-122"/>
              </a:rPr>
              <a:t>IC, </a:t>
            </a:r>
            <a:r>
              <a:rPr lang="zh-CN" altLang="en-US" sz="2400" dirty="0">
                <a:ea typeface="宋体" charset="-122"/>
              </a:rPr>
              <a:t>用同型号的好的</a:t>
            </a:r>
            <a:r>
              <a:rPr lang="en-US" altLang="zh-CN" sz="2400" dirty="0">
                <a:ea typeface="宋体" charset="-122"/>
              </a:rPr>
              <a:t>IC</a:t>
            </a:r>
            <a:r>
              <a:rPr lang="zh-CN" altLang="en-US" sz="2400" dirty="0">
                <a:ea typeface="宋体" charset="-122"/>
              </a:rPr>
              <a:t>替代试验判断</a:t>
            </a:r>
            <a:r>
              <a:rPr lang="en-US" altLang="zh-CN" sz="2400" dirty="0">
                <a:ea typeface="宋体" charset="-122"/>
              </a:rPr>
              <a:t>IC</a:t>
            </a:r>
            <a:r>
              <a:rPr lang="zh-CN" altLang="en-US" sz="2400" dirty="0">
                <a:ea typeface="宋体" charset="-122"/>
              </a:rPr>
              <a:t>好坏</a:t>
            </a:r>
            <a:r>
              <a:rPr lang="en-US" altLang="zh-CN" sz="2400" dirty="0">
                <a:ea typeface="宋体" charset="-122"/>
              </a:rPr>
              <a:t>.</a:t>
            </a:r>
          </a:p>
          <a:p>
            <a:pPr>
              <a:lnSpc>
                <a:spcPct val="90000"/>
              </a:lnSpc>
              <a:buFontTx/>
              <a:buNone/>
            </a:pPr>
            <a:r>
              <a:rPr lang="en-US" altLang="zh-CN" sz="2400" dirty="0" err="1">
                <a:ea typeface="宋体" charset="-122"/>
              </a:rPr>
              <a:t>d.IC</a:t>
            </a:r>
            <a:r>
              <a:rPr lang="zh-CN" altLang="en-US" sz="2400" dirty="0">
                <a:ea typeface="宋体" charset="-122"/>
              </a:rPr>
              <a:t>测试仪测试</a:t>
            </a:r>
            <a:r>
              <a:rPr lang="en-US" altLang="zh-CN" sz="2400" dirty="0">
                <a:ea typeface="宋体" charset="-122"/>
              </a:rPr>
              <a:t>: </a:t>
            </a:r>
          </a:p>
          <a:p>
            <a:pPr>
              <a:lnSpc>
                <a:spcPct val="90000"/>
              </a:lnSpc>
              <a:buFontTx/>
              <a:buNone/>
            </a:pPr>
            <a:r>
              <a:rPr lang="zh-CN" altLang="en-US" sz="2400" dirty="0">
                <a:ea typeface="宋体" charset="-122"/>
              </a:rPr>
              <a:t>	对可疑的</a:t>
            </a:r>
            <a:r>
              <a:rPr lang="en-US" altLang="zh-CN" sz="2400" dirty="0">
                <a:ea typeface="宋体" charset="-122"/>
              </a:rPr>
              <a:t>IC,</a:t>
            </a:r>
            <a:r>
              <a:rPr lang="zh-CN" altLang="en-US" sz="2400" dirty="0">
                <a:ea typeface="宋体" charset="-122"/>
              </a:rPr>
              <a:t>用</a:t>
            </a:r>
            <a:r>
              <a:rPr lang="en-US" altLang="zh-CN" sz="2400" dirty="0">
                <a:ea typeface="宋体" charset="-122"/>
              </a:rPr>
              <a:t>IC</a:t>
            </a:r>
            <a:r>
              <a:rPr lang="zh-CN" altLang="en-US" sz="2400" dirty="0">
                <a:ea typeface="宋体" charset="-122"/>
              </a:rPr>
              <a:t>测试仪测试好坏</a:t>
            </a:r>
            <a:r>
              <a:rPr lang="en-US" altLang="zh-CN" sz="2400" dirty="0">
                <a:ea typeface="宋体" charset="-122"/>
              </a:rPr>
              <a:t>.</a:t>
            </a:r>
            <a:endParaRPr lang="en-AU" altLang="zh-CN" sz="2400" dirty="0">
              <a:ea typeface="宋体" charset="-122"/>
            </a:endParaRPr>
          </a:p>
        </p:txBody>
      </p:sp>
    </p:spTree>
    <p:extLst>
      <p:ext uri="{BB962C8B-B14F-4D97-AF65-F5344CB8AC3E}">
        <p14:creationId xmlns:p14="http://schemas.microsoft.com/office/powerpoint/2010/main" val="1768337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box(in)">
                                      <p:cBhvr>
                                        <p:cTn id="7" dur="500"/>
                                        <p:tgtEl>
                                          <p:spTgt spid="149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49507">
                                            <p:txEl>
                                              <p:pRg st="1" end="1"/>
                                            </p:txEl>
                                          </p:spTgt>
                                        </p:tgtEl>
                                        <p:attrNameLst>
                                          <p:attrName>style.visibility</p:attrName>
                                        </p:attrNameLst>
                                      </p:cBhvr>
                                      <p:to>
                                        <p:strVal val="visible"/>
                                      </p:to>
                                    </p:set>
                                    <p:animEffect transition="in" filter="barn(inHorizontal)">
                                      <p:cBhvr>
                                        <p:cTn id="12" dur="500"/>
                                        <p:tgtEl>
                                          <p:spTgt spid="149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0" presetClass="entr" presetSubtype="0" fill="hold" nodeType="clickEffect">
                                  <p:stCondLst>
                                    <p:cond delay="0"/>
                                  </p:stCondLst>
                                  <p:iterate type="lt">
                                    <p:tmPct val="10000"/>
                                  </p:iterate>
                                  <p:childTnLst>
                                    <p:set>
                                      <p:cBhvr>
                                        <p:cTn id="16" dur="1" fill="hold">
                                          <p:stCondLst>
                                            <p:cond delay="0"/>
                                          </p:stCondLst>
                                        </p:cTn>
                                        <p:tgtEl>
                                          <p:spTgt spid="149507">
                                            <p:txEl>
                                              <p:pRg st="2" end="2"/>
                                            </p:txEl>
                                          </p:spTgt>
                                        </p:tgtEl>
                                        <p:attrNameLst>
                                          <p:attrName>style.visibility</p:attrName>
                                        </p:attrNameLst>
                                      </p:cBhvr>
                                      <p:to>
                                        <p:strVal val="visible"/>
                                      </p:to>
                                    </p:set>
                                    <p:animEffect transition="in" filter="fade">
                                      <p:cBhvr>
                                        <p:cTn id="17" dur="1000"/>
                                        <p:tgtEl>
                                          <p:spTgt spid="149507">
                                            <p:txEl>
                                              <p:pRg st="2" end="2"/>
                                            </p:txEl>
                                          </p:spTgt>
                                        </p:tgtEl>
                                      </p:cBhvr>
                                    </p:animEffect>
                                    <p:anim calcmode="lin" valueType="num">
                                      <p:cBhvr>
                                        <p:cTn id="18" dur="1000" fill="hold"/>
                                        <p:tgtEl>
                                          <p:spTgt spid="149507">
                                            <p:txEl>
                                              <p:pRg st="2" end="2"/>
                                            </p:txEl>
                                          </p:spTgt>
                                        </p:tgtEl>
                                        <p:attrNameLst>
                                          <p:attrName>ppt_x</p:attrName>
                                        </p:attrNameLst>
                                      </p:cBhvr>
                                      <p:tavLst>
                                        <p:tav tm="0">
                                          <p:val>
                                            <p:strVal val="#ppt_x-.1"/>
                                          </p:val>
                                        </p:tav>
                                        <p:tav tm="100000">
                                          <p:val>
                                            <p:strVal val="#ppt_x"/>
                                          </p:val>
                                        </p:tav>
                                      </p:tavLst>
                                    </p:anim>
                                    <p:anim calcmode="lin" valueType="num">
                                      <p:cBhvr>
                                        <p:cTn id="19" dur="1000" fill="hold"/>
                                        <p:tgtEl>
                                          <p:spTgt spid="149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149507">
                                            <p:txEl>
                                              <p:pRg st="3" end="3"/>
                                            </p:txEl>
                                          </p:spTgt>
                                        </p:tgtEl>
                                        <p:attrNameLst>
                                          <p:attrName>style.visibility</p:attrName>
                                        </p:attrNameLst>
                                      </p:cBhvr>
                                      <p:to>
                                        <p:strVal val="visible"/>
                                      </p:to>
                                    </p:set>
                                    <p:animEffect transition="in" filter="diamond(in)">
                                      <p:cBhvr>
                                        <p:cTn id="24" dur="2000"/>
                                        <p:tgtEl>
                                          <p:spTgt spid="149507">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4" presetClass="entr" presetSubtype="0" accel="100000" fill="hold" nodeType="clickEffect">
                                  <p:stCondLst>
                                    <p:cond delay="0"/>
                                  </p:stCondLst>
                                  <p:childTnLst>
                                    <p:set>
                                      <p:cBhvr>
                                        <p:cTn id="28" dur="1" fill="hold">
                                          <p:stCondLst>
                                            <p:cond delay="0"/>
                                          </p:stCondLst>
                                        </p:cTn>
                                        <p:tgtEl>
                                          <p:spTgt spid="149507">
                                            <p:txEl>
                                              <p:pRg st="4" end="4"/>
                                            </p:txEl>
                                          </p:spTgt>
                                        </p:tgtEl>
                                        <p:attrNameLst>
                                          <p:attrName>style.visibility</p:attrName>
                                        </p:attrNameLst>
                                      </p:cBhvr>
                                      <p:to>
                                        <p:strVal val="visible"/>
                                      </p:to>
                                    </p:set>
                                    <p:anim calcmode="lin" valueType="num">
                                      <p:cBhvr>
                                        <p:cTn id="29" dur="500" fill="hold"/>
                                        <p:tgtEl>
                                          <p:spTgt spid="149507">
                                            <p:txEl>
                                              <p:pRg st="4" end="4"/>
                                            </p:txEl>
                                          </p:spTgt>
                                        </p:tgtEl>
                                        <p:attrNameLst>
                                          <p:attrName>ppt_w</p:attrName>
                                        </p:attrNameLst>
                                      </p:cBhvr>
                                      <p:tavLst>
                                        <p:tav tm="0">
                                          <p:val>
                                            <p:strVal val="#ppt_w*0.05"/>
                                          </p:val>
                                        </p:tav>
                                        <p:tav tm="100000">
                                          <p:val>
                                            <p:strVal val="#ppt_w"/>
                                          </p:val>
                                        </p:tav>
                                      </p:tavLst>
                                    </p:anim>
                                    <p:anim calcmode="lin" valueType="num">
                                      <p:cBhvr>
                                        <p:cTn id="30" dur="500" fill="hold"/>
                                        <p:tgtEl>
                                          <p:spTgt spid="149507">
                                            <p:txEl>
                                              <p:pRg st="4" end="4"/>
                                            </p:txEl>
                                          </p:spTgt>
                                        </p:tgtEl>
                                        <p:attrNameLst>
                                          <p:attrName>ppt_h</p:attrName>
                                        </p:attrNameLst>
                                      </p:cBhvr>
                                      <p:tavLst>
                                        <p:tav tm="0">
                                          <p:val>
                                            <p:strVal val="#ppt_h"/>
                                          </p:val>
                                        </p:tav>
                                        <p:tav tm="100000">
                                          <p:val>
                                            <p:strVal val="#ppt_h"/>
                                          </p:val>
                                        </p:tav>
                                      </p:tavLst>
                                    </p:anim>
                                    <p:anim calcmode="lin" valueType="num">
                                      <p:cBhvr>
                                        <p:cTn id="31" dur="500" fill="hold"/>
                                        <p:tgtEl>
                                          <p:spTgt spid="149507">
                                            <p:txEl>
                                              <p:pRg st="4" end="4"/>
                                            </p:txEl>
                                          </p:spTgt>
                                        </p:tgtEl>
                                        <p:attrNameLst>
                                          <p:attrName>ppt_x</p:attrName>
                                        </p:attrNameLst>
                                      </p:cBhvr>
                                      <p:tavLst>
                                        <p:tav tm="0">
                                          <p:val>
                                            <p:strVal val="#ppt_x-.2"/>
                                          </p:val>
                                        </p:tav>
                                        <p:tav tm="100000">
                                          <p:val>
                                            <p:strVal val="#ppt_x"/>
                                          </p:val>
                                        </p:tav>
                                      </p:tavLst>
                                    </p:anim>
                                    <p:anim calcmode="lin" valueType="num">
                                      <p:cBhvr>
                                        <p:cTn id="32" dur="500" fill="hold"/>
                                        <p:tgtEl>
                                          <p:spTgt spid="149507">
                                            <p:txEl>
                                              <p:pRg st="4" end="4"/>
                                            </p:txEl>
                                          </p:spTgt>
                                        </p:tgtEl>
                                        <p:attrNameLst>
                                          <p:attrName>ppt_y</p:attrName>
                                        </p:attrNameLst>
                                      </p:cBhvr>
                                      <p:tavLst>
                                        <p:tav tm="0">
                                          <p:val>
                                            <p:strVal val="#ppt_y"/>
                                          </p:val>
                                        </p:tav>
                                        <p:tav tm="100000">
                                          <p:val>
                                            <p:strVal val="#ppt_y"/>
                                          </p:val>
                                        </p:tav>
                                      </p:tavLst>
                                    </p:anim>
                                    <p:animEffect transition="in" filter="fade">
                                      <p:cBhvr>
                                        <p:cTn id="33" dur="500"/>
                                        <p:tgtEl>
                                          <p:spTgt spid="149507">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7" presetClass="entr" presetSubtype="0" fill="hold" nodeType="clickEffect">
                                  <p:stCondLst>
                                    <p:cond delay="0"/>
                                  </p:stCondLst>
                                  <p:childTnLst>
                                    <p:set>
                                      <p:cBhvr>
                                        <p:cTn id="37" dur="1" fill="hold">
                                          <p:stCondLst>
                                            <p:cond delay="0"/>
                                          </p:stCondLst>
                                        </p:cTn>
                                        <p:tgtEl>
                                          <p:spTgt spid="149507">
                                            <p:txEl>
                                              <p:pRg st="5" end="5"/>
                                            </p:txEl>
                                          </p:spTgt>
                                        </p:tgtEl>
                                        <p:attrNameLst>
                                          <p:attrName>style.visibility</p:attrName>
                                        </p:attrNameLst>
                                      </p:cBhvr>
                                      <p:to>
                                        <p:strVal val="visible"/>
                                      </p:to>
                                    </p:set>
                                    <p:animEffect transition="in" filter="fade">
                                      <p:cBhvr>
                                        <p:cTn id="38" dur="1000"/>
                                        <p:tgtEl>
                                          <p:spTgt spid="149507">
                                            <p:txEl>
                                              <p:pRg st="5" end="5"/>
                                            </p:txEl>
                                          </p:spTgt>
                                        </p:tgtEl>
                                      </p:cBhvr>
                                    </p:animEffect>
                                    <p:anim calcmode="lin" valueType="num">
                                      <p:cBhvr>
                                        <p:cTn id="39" dur="1000" fill="hold"/>
                                        <p:tgtEl>
                                          <p:spTgt spid="149507">
                                            <p:txEl>
                                              <p:pRg st="5" end="5"/>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149507">
                                            <p:txEl>
                                              <p:pRg st="5" end="5"/>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9507">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9507">
                                            <p:txEl>
                                              <p:pRg st="6" end="6"/>
                                            </p:txEl>
                                          </p:spTgt>
                                        </p:tgtEl>
                                        <p:attrNameLst>
                                          <p:attrName>style.visibility</p:attrName>
                                        </p:attrNameLst>
                                      </p:cBhvr>
                                      <p:to>
                                        <p:strVal val="visible"/>
                                      </p:to>
                                    </p:set>
                                    <p:anim calcmode="lin" valueType="num">
                                      <p:cBhvr>
                                        <p:cTn id="46" dur="500" fill="hold"/>
                                        <p:tgtEl>
                                          <p:spTgt spid="149507">
                                            <p:txEl>
                                              <p:pRg st="6" end="6"/>
                                            </p:txEl>
                                          </p:spTgt>
                                        </p:tgtEl>
                                        <p:attrNameLst>
                                          <p:attrName>ppt_w</p:attrName>
                                        </p:attrNameLst>
                                      </p:cBhvr>
                                      <p:tavLst>
                                        <p:tav tm="0">
                                          <p:val>
                                            <p:fltVal val="0"/>
                                          </p:val>
                                        </p:tav>
                                        <p:tav tm="100000">
                                          <p:val>
                                            <p:strVal val="#ppt_w"/>
                                          </p:val>
                                        </p:tav>
                                      </p:tavLst>
                                    </p:anim>
                                    <p:anim calcmode="lin" valueType="num">
                                      <p:cBhvr>
                                        <p:cTn id="47" dur="500" fill="hold"/>
                                        <p:tgtEl>
                                          <p:spTgt spid="149507">
                                            <p:txEl>
                                              <p:pRg st="6" end="6"/>
                                            </p:txEl>
                                          </p:spTgt>
                                        </p:tgtEl>
                                        <p:attrNameLst>
                                          <p:attrName>ppt_h</p:attrName>
                                        </p:attrNameLst>
                                      </p:cBhvr>
                                      <p:tavLst>
                                        <p:tav tm="0">
                                          <p:val>
                                            <p:fltVal val="0"/>
                                          </p:val>
                                        </p:tav>
                                        <p:tav tm="100000">
                                          <p:val>
                                            <p:strVal val="#ppt_h"/>
                                          </p:val>
                                        </p:tav>
                                      </p:tavLst>
                                    </p:anim>
                                    <p:anim calcmode="lin" valueType="num">
                                      <p:cBhvr>
                                        <p:cTn id="48" dur="500" fill="hold"/>
                                        <p:tgtEl>
                                          <p:spTgt spid="149507">
                                            <p:txEl>
                                              <p:pRg st="6" end="6"/>
                                            </p:txEl>
                                          </p:spTgt>
                                        </p:tgtEl>
                                        <p:attrNameLst>
                                          <p:attrName>style.rotation</p:attrName>
                                        </p:attrNameLst>
                                      </p:cBhvr>
                                      <p:tavLst>
                                        <p:tav tm="0">
                                          <p:val>
                                            <p:fltVal val="360"/>
                                          </p:val>
                                        </p:tav>
                                        <p:tav tm="100000">
                                          <p:val>
                                            <p:fltVal val="0"/>
                                          </p:val>
                                        </p:tav>
                                      </p:tavLst>
                                    </p:anim>
                                    <p:animEffect transition="in" filter="fade">
                                      <p:cBhvr>
                                        <p:cTn id="49" dur="500"/>
                                        <p:tgtEl>
                                          <p:spTgt spid="149507">
                                            <p:txEl>
                                              <p:pRg st="6" end="6"/>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8" presetClass="entr" presetSubtype="0" accel="100000" fill="hold" nodeType="clickEffect">
                                  <p:stCondLst>
                                    <p:cond delay="0"/>
                                  </p:stCondLst>
                                  <p:childTnLst>
                                    <p:set>
                                      <p:cBhvr>
                                        <p:cTn id="53" dur="1" fill="hold">
                                          <p:stCondLst>
                                            <p:cond delay="0"/>
                                          </p:stCondLst>
                                        </p:cTn>
                                        <p:tgtEl>
                                          <p:spTgt spid="149507">
                                            <p:txEl>
                                              <p:pRg st="7" end="7"/>
                                            </p:txEl>
                                          </p:spTgt>
                                        </p:tgtEl>
                                        <p:attrNameLst>
                                          <p:attrName>style.visibility</p:attrName>
                                        </p:attrNameLst>
                                      </p:cBhvr>
                                      <p:to>
                                        <p:strVal val="visible"/>
                                      </p:to>
                                    </p:set>
                                    <p:anim calcmode="lin" valueType="num">
                                      <p:cBhvr>
                                        <p:cTn id="54" dur="500" fill="hold"/>
                                        <p:tgtEl>
                                          <p:spTgt spid="149507">
                                            <p:txEl>
                                              <p:pRg st="7" end="7"/>
                                            </p:txEl>
                                          </p:spTgt>
                                        </p:tgtEl>
                                        <p:attrNameLst>
                                          <p:attrName>ppt_w</p:attrName>
                                        </p:attrNameLst>
                                      </p:cBhvr>
                                      <p:tavLst>
                                        <p:tav tm="0">
                                          <p:val>
                                            <p:strVal val="#ppt_w*2.5"/>
                                          </p:val>
                                        </p:tav>
                                        <p:tav tm="100000">
                                          <p:val>
                                            <p:strVal val="#ppt_w"/>
                                          </p:val>
                                        </p:tav>
                                      </p:tavLst>
                                    </p:anim>
                                    <p:anim calcmode="lin" valueType="num">
                                      <p:cBhvr>
                                        <p:cTn id="55" dur="500" fill="hold"/>
                                        <p:tgtEl>
                                          <p:spTgt spid="149507">
                                            <p:txEl>
                                              <p:pRg st="7" end="7"/>
                                            </p:txEl>
                                          </p:spTgt>
                                        </p:tgtEl>
                                        <p:attrNameLst>
                                          <p:attrName>ppt_h</p:attrName>
                                        </p:attrNameLst>
                                      </p:cBhvr>
                                      <p:tavLst>
                                        <p:tav tm="0">
                                          <p:val>
                                            <p:strVal val="#ppt_h*0.01"/>
                                          </p:val>
                                        </p:tav>
                                        <p:tav tm="100000">
                                          <p:val>
                                            <p:strVal val="#ppt_h"/>
                                          </p:val>
                                        </p:tav>
                                      </p:tavLst>
                                    </p:anim>
                                    <p:anim calcmode="lin" valueType="num">
                                      <p:cBhvr>
                                        <p:cTn id="56" dur="500" fill="hold"/>
                                        <p:tgtEl>
                                          <p:spTgt spid="149507">
                                            <p:txEl>
                                              <p:pRg st="7" end="7"/>
                                            </p:txEl>
                                          </p:spTgt>
                                        </p:tgtEl>
                                        <p:attrNameLst>
                                          <p:attrName>ppt_x</p:attrName>
                                        </p:attrNameLst>
                                      </p:cBhvr>
                                      <p:tavLst>
                                        <p:tav tm="0">
                                          <p:val>
                                            <p:strVal val="#ppt_x"/>
                                          </p:val>
                                        </p:tav>
                                        <p:tav tm="100000">
                                          <p:val>
                                            <p:strVal val="#ppt_x"/>
                                          </p:val>
                                        </p:tav>
                                      </p:tavLst>
                                    </p:anim>
                                    <p:anim calcmode="lin" valueType="num">
                                      <p:cBhvr>
                                        <p:cTn id="57" dur="500" fill="hold"/>
                                        <p:tgtEl>
                                          <p:spTgt spid="149507">
                                            <p:txEl>
                                              <p:pRg st="7" end="7"/>
                                            </p:txEl>
                                          </p:spTgt>
                                        </p:tgtEl>
                                        <p:attrNameLst>
                                          <p:attrName>ppt_y</p:attrName>
                                        </p:attrNameLst>
                                      </p:cBhvr>
                                      <p:tavLst>
                                        <p:tav tm="0">
                                          <p:val>
                                            <p:strVal val="#ppt_h+1"/>
                                          </p:val>
                                        </p:tav>
                                        <p:tav tm="100000">
                                          <p:val>
                                            <p:strVal val="#ppt_y"/>
                                          </p:val>
                                        </p:tav>
                                      </p:tavLst>
                                    </p:anim>
                                    <p:animEffect transition="in" filter="fade">
                                      <p:cBhvr>
                                        <p:cTn id="58" dur="500"/>
                                        <p:tgtEl>
                                          <p:spTgt spid="149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1"/>
          </p:nvPr>
        </p:nvSpPr>
        <p:spPr/>
        <p:txBody>
          <a:bodyPr/>
          <a:lstStyle/>
          <a:p>
            <a:fld id="{E5206AD0-75B5-4386-A4FC-C42193EB6964}" type="slidenum">
              <a:rPr lang="zh-CN" altLang="en-AU"/>
              <a:pPr/>
              <a:t>9</a:t>
            </a:fld>
            <a:endParaRPr lang="en-AU" altLang="zh-CN"/>
          </a:p>
        </p:txBody>
      </p:sp>
      <p:sp>
        <p:nvSpPr>
          <p:cNvPr id="51202" name="Rectangle 2"/>
          <p:cNvSpPr>
            <a:spLocks noGrp="1" noChangeArrowheads="1"/>
          </p:cNvSpPr>
          <p:nvPr>
            <p:ph type="title"/>
          </p:nvPr>
        </p:nvSpPr>
        <p:spPr>
          <a:xfrm>
            <a:off x="179388" y="292100"/>
            <a:ext cx="8507412" cy="904875"/>
          </a:xfrm>
        </p:spPr>
        <p:txBody>
          <a:bodyPr/>
          <a:lstStyle/>
          <a:p>
            <a:pPr algn="l"/>
            <a:r>
              <a:rPr lang="en-US" altLang="zh-CN" dirty="0">
                <a:solidFill>
                  <a:schemeClr val="tx1"/>
                </a:solidFill>
                <a:ea typeface="宋体" charset="-122"/>
              </a:rPr>
              <a:t>5.</a:t>
            </a:r>
            <a:r>
              <a:rPr lang="zh-CN" altLang="en-US" dirty="0">
                <a:solidFill>
                  <a:schemeClr val="tx1"/>
                </a:solidFill>
                <a:ea typeface="宋体" charset="-122"/>
              </a:rPr>
              <a:t>阻值和误差的标注方法</a:t>
            </a:r>
            <a:r>
              <a:rPr lang="en-US" altLang="zh-CN" dirty="0">
                <a:solidFill>
                  <a:schemeClr val="tx1"/>
                </a:solidFill>
                <a:ea typeface="宋体" charset="-122"/>
              </a:rPr>
              <a:t>:</a:t>
            </a:r>
            <a:endParaRPr lang="zh-CN" altLang="en-AU" dirty="0">
              <a:solidFill>
                <a:schemeClr val="tx1"/>
              </a:solidFill>
              <a:ea typeface="宋体" charset="-122"/>
            </a:endParaRPr>
          </a:p>
        </p:txBody>
      </p:sp>
      <p:sp>
        <p:nvSpPr>
          <p:cNvPr id="51203" name="Rectangle 3"/>
          <p:cNvSpPr>
            <a:spLocks noGrp="1" noChangeArrowheads="1"/>
          </p:cNvSpPr>
          <p:nvPr>
            <p:ph type="body" sz="half" idx="1"/>
          </p:nvPr>
        </p:nvSpPr>
        <p:spPr>
          <a:xfrm>
            <a:off x="179388" y="1125538"/>
            <a:ext cx="8785225" cy="5732462"/>
          </a:xfrm>
        </p:spPr>
        <p:txBody>
          <a:bodyPr/>
          <a:lstStyle/>
          <a:p>
            <a:pPr>
              <a:buFontTx/>
              <a:buNone/>
            </a:pPr>
            <a:r>
              <a:rPr lang="en-US" altLang="zh-CN">
                <a:ea typeface="宋体" charset="-122"/>
              </a:rPr>
              <a:t>a.</a:t>
            </a:r>
            <a:r>
              <a:rPr lang="zh-CN" altLang="en-US">
                <a:ea typeface="宋体" charset="-122"/>
              </a:rPr>
              <a:t>直标法</a:t>
            </a:r>
            <a:r>
              <a:rPr lang="en-US" altLang="zh-CN" sz="2800">
                <a:ea typeface="宋体" charset="-122"/>
              </a:rPr>
              <a:t>—</a:t>
            </a:r>
            <a:r>
              <a:rPr lang="zh-CN" altLang="en-US" sz="2800">
                <a:ea typeface="宋体" charset="-122"/>
              </a:rPr>
              <a:t>将电阻器的主要参数和技术性能用数字或字母直接标注在电阻体上</a:t>
            </a:r>
            <a:r>
              <a:rPr lang="en-US" altLang="zh-CN" sz="2800">
                <a:ea typeface="宋体" charset="-122"/>
              </a:rPr>
              <a:t>.</a:t>
            </a:r>
          </a:p>
          <a:p>
            <a:pPr>
              <a:buFontTx/>
              <a:buNone/>
            </a:pPr>
            <a:r>
              <a:rPr lang="en-US" altLang="zh-CN" sz="2800">
                <a:ea typeface="宋体" charset="-122"/>
              </a:rPr>
              <a:t>	 eg: 5.1k Ω 5%     5.1k Ω J </a:t>
            </a:r>
          </a:p>
          <a:p>
            <a:pPr>
              <a:buFontTx/>
              <a:buNone/>
            </a:pPr>
            <a:r>
              <a:rPr lang="en-US" altLang="zh-CN">
                <a:ea typeface="宋体" charset="-122"/>
              </a:rPr>
              <a:t>b.</a:t>
            </a:r>
            <a:r>
              <a:rPr lang="zh-CN" altLang="en-US">
                <a:ea typeface="宋体" charset="-122"/>
              </a:rPr>
              <a:t>文字符号法</a:t>
            </a:r>
            <a:r>
              <a:rPr lang="en-US" altLang="zh-CN" sz="2800">
                <a:ea typeface="宋体" charset="-122"/>
              </a:rPr>
              <a:t>—</a:t>
            </a:r>
            <a:r>
              <a:rPr lang="zh-CN" altLang="en-US" sz="2800">
                <a:ea typeface="宋体" charset="-122"/>
              </a:rPr>
              <a:t>将文字、数字两者有规律组合起来表示电阻器的主要参数</a:t>
            </a:r>
            <a:r>
              <a:rPr lang="en-US" altLang="zh-CN" sz="2800">
                <a:ea typeface="宋体" charset="-122"/>
              </a:rPr>
              <a:t>.</a:t>
            </a:r>
          </a:p>
          <a:p>
            <a:pPr>
              <a:buFontTx/>
              <a:buNone/>
            </a:pPr>
            <a:r>
              <a:rPr lang="en-US" altLang="zh-CN" sz="2800">
                <a:ea typeface="宋体" charset="-122"/>
              </a:rPr>
              <a:t>	eg: 0.1Ω=Ω1=0R1, 3.3Ω=3Ω3=3R3,3K3=3.3KΩ</a:t>
            </a:r>
          </a:p>
          <a:p>
            <a:pPr>
              <a:buFontTx/>
              <a:buNone/>
            </a:pPr>
            <a:r>
              <a:rPr lang="en-US" altLang="zh-CN">
                <a:ea typeface="宋体" charset="-122"/>
              </a:rPr>
              <a:t>c.</a:t>
            </a:r>
            <a:r>
              <a:rPr lang="zh-CN" altLang="en-US">
                <a:ea typeface="宋体" charset="-122"/>
              </a:rPr>
              <a:t>色标法</a:t>
            </a:r>
            <a:r>
              <a:rPr lang="en-US" altLang="zh-CN" sz="2800">
                <a:ea typeface="宋体" charset="-122"/>
              </a:rPr>
              <a:t>—</a:t>
            </a:r>
            <a:r>
              <a:rPr lang="zh-CN" altLang="en-US" sz="2800">
                <a:ea typeface="宋体" charset="-122"/>
              </a:rPr>
              <a:t>用不同颜色的色环来表示电阻器的阻值及误差等级</a:t>
            </a:r>
            <a:r>
              <a:rPr lang="en-US" altLang="zh-CN" sz="2800">
                <a:ea typeface="宋体" charset="-122"/>
              </a:rPr>
              <a:t>.</a:t>
            </a:r>
            <a:r>
              <a:rPr lang="zh-CN" altLang="en-US" sz="2800">
                <a:ea typeface="宋体" charset="-122"/>
              </a:rPr>
              <a:t>普通电阻一般有</a:t>
            </a:r>
            <a:r>
              <a:rPr lang="en-US" altLang="zh-CN" sz="2800">
                <a:ea typeface="宋体" charset="-122"/>
              </a:rPr>
              <a:t>4</a:t>
            </a:r>
            <a:r>
              <a:rPr lang="zh-CN" altLang="en-US" sz="2800">
                <a:ea typeface="宋体" charset="-122"/>
              </a:rPr>
              <a:t>环表示</a:t>
            </a:r>
            <a:r>
              <a:rPr lang="en-US" altLang="zh-CN" sz="2800">
                <a:ea typeface="宋体" charset="-122"/>
              </a:rPr>
              <a:t>,</a:t>
            </a:r>
            <a:r>
              <a:rPr lang="zh-CN" altLang="en-US" sz="2800">
                <a:ea typeface="宋体" charset="-122"/>
              </a:rPr>
              <a:t>精密电阻用</a:t>
            </a:r>
            <a:r>
              <a:rPr lang="en-US" altLang="zh-CN" sz="2800">
                <a:ea typeface="宋体" charset="-122"/>
              </a:rPr>
              <a:t>5</a:t>
            </a:r>
            <a:r>
              <a:rPr lang="zh-CN" altLang="en-US" sz="2800">
                <a:ea typeface="宋体" charset="-122"/>
              </a:rPr>
              <a:t>环</a:t>
            </a:r>
            <a:r>
              <a:rPr lang="en-US" altLang="zh-CN" sz="2800">
                <a:ea typeface="宋体" charset="-122"/>
              </a:rPr>
              <a:t>.</a:t>
            </a:r>
          </a:p>
          <a:p>
            <a:pPr>
              <a:buFontTx/>
              <a:buNone/>
            </a:pPr>
            <a:r>
              <a:rPr lang="en-US" altLang="zh-CN">
                <a:ea typeface="宋体" charset="-122"/>
              </a:rPr>
              <a:t>d.</a:t>
            </a:r>
            <a:r>
              <a:rPr lang="zh-CN" altLang="en-US">
                <a:ea typeface="宋体" charset="-122"/>
              </a:rPr>
              <a:t>贴片电阻标注方法</a:t>
            </a:r>
            <a:r>
              <a:rPr lang="en-US" altLang="zh-CN">
                <a:ea typeface="宋体" charset="-122"/>
              </a:rPr>
              <a:t>:</a:t>
            </a:r>
            <a:r>
              <a:rPr lang="zh-CN" altLang="en-AU" sz="2800">
                <a:ea typeface="宋体" charset="-122"/>
              </a:rPr>
              <a:t>前两位表示有效数</a:t>
            </a:r>
            <a:r>
              <a:rPr lang="en-AU" altLang="zh-CN" sz="2800">
                <a:ea typeface="宋体" charset="-122"/>
              </a:rPr>
              <a:t>,</a:t>
            </a:r>
            <a:r>
              <a:rPr lang="zh-CN" altLang="en-AU" sz="2800">
                <a:ea typeface="宋体" charset="-122"/>
              </a:rPr>
              <a:t>第三位表示有效值后加零的个数</a:t>
            </a:r>
            <a:r>
              <a:rPr lang="en-AU" altLang="zh-CN" sz="2800">
                <a:ea typeface="宋体" charset="-122"/>
              </a:rPr>
              <a:t>.0-10</a:t>
            </a:r>
            <a:r>
              <a:rPr lang="zh-CN" altLang="en-AU" sz="2800">
                <a:ea typeface="宋体" charset="-122"/>
              </a:rPr>
              <a:t>欧带小数点电阻值表示为</a:t>
            </a:r>
            <a:r>
              <a:rPr lang="en-AU" altLang="zh-CN" sz="2800">
                <a:ea typeface="宋体" charset="-122"/>
              </a:rPr>
              <a:t>XRX,RXX.  eg : 471=470</a:t>
            </a:r>
            <a:r>
              <a:rPr lang="en-US" altLang="zh-CN" sz="2800">
                <a:ea typeface="宋体" charset="-122"/>
              </a:rPr>
              <a:t>Ω  105=1M 2R2=2.2Ω</a:t>
            </a:r>
            <a:endParaRPr lang="en-AU" altLang="zh-CN" sz="2800">
              <a:ea typeface="宋体" charset="-122"/>
            </a:endParaRPr>
          </a:p>
          <a:p>
            <a:pPr>
              <a:buFontTx/>
              <a:buNone/>
            </a:pPr>
            <a:endParaRPr lang="en-AU" altLang="zh-CN" sz="2800">
              <a:ea typeface="宋体" charset="-122"/>
            </a:endParaRPr>
          </a:p>
        </p:txBody>
      </p:sp>
    </p:spTree>
    <p:extLst>
      <p:ext uri="{BB962C8B-B14F-4D97-AF65-F5344CB8AC3E}">
        <p14:creationId xmlns:p14="http://schemas.microsoft.com/office/powerpoint/2010/main" val="3332296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p:cTn id="7" dur="1000" fill="hold"/>
                                        <p:tgtEl>
                                          <p:spTgt spid="5120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120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120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120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nodeType="clickEffect">
                                  <p:stCondLst>
                                    <p:cond delay="0"/>
                                  </p:stCondLst>
                                  <p:childTnLst>
                                    <p:set>
                                      <p:cBhvr>
                                        <p:cTn id="14" dur="1" fill="hold">
                                          <p:stCondLst>
                                            <p:cond delay="0"/>
                                          </p:stCondLst>
                                        </p:cTn>
                                        <p:tgtEl>
                                          <p:spTgt spid="51203">
                                            <p:txEl>
                                              <p:pRg st="1" end="1"/>
                                            </p:txEl>
                                          </p:spTgt>
                                        </p:tgtEl>
                                        <p:attrNameLst>
                                          <p:attrName>style.visibility</p:attrName>
                                        </p:attrNameLst>
                                      </p:cBhvr>
                                      <p:to>
                                        <p:strVal val="visible"/>
                                      </p:to>
                                    </p:set>
                                    <p:animEffect transition="in" filter="fade">
                                      <p:cBhvr>
                                        <p:cTn id="15" dur="800" decel="100000"/>
                                        <p:tgtEl>
                                          <p:spTgt spid="51203">
                                            <p:txEl>
                                              <p:pRg st="1" end="1"/>
                                            </p:txEl>
                                          </p:spTgt>
                                        </p:tgtEl>
                                      </p:cBhvr>
                                    </p:animEffect>
                                    <p:anim calcmode="lin" valueType="num">
                                      <p:cBhvr>
                                        <p:cTn id="16" dur="800" decel="100000" fill="hold"/>
                                        <p:tgtEl>
                                          <p:spTgt spid="51203">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51203">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51203">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1203">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120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2" presetClass="entr" presetSubtype="0" fill="hold" nodeType="clickEffect">
                                  <p:stCondLst>
                                    <p:cond delay="0"/>
                                  </p:stCondLst>
                                  <p:childTnLst>
                                    <p:set>
                                      <p:cBhvr>
                                        <p:cTn id="24" dur="1" fill="hold">
                                          <p:stCondLst>
                                            <p:cond delay="0"/>
                                          </p:stCondLst>
                                        </p:cTn>
                                        <p:tgtEl>
                                          <p:spTgt spid="51203">
                                            <p:txEl>
                                              <p:pRg st="2" end="2"/>
                                            </p:txEl>
                                          </p:spTgt>
                                        </p:tgtEl>
                                        <p:attrNameLst>
                                          <p:attrName>style.visibility</p:attrName>
                                        </p:attrNameLst>
                                      </p:cBhvr>
                                      <p:to>
                                        <p:strVal val="visible"/>
                                      </p:to>
                                    </p:set>
                                    <p:animScale>
                                      <p:cBhvr>
                                        <p:cTn id="25" dur="1000" decel="50000" fill="hold">
                                          <p:stCondLst>
                                            <p:cond delay="0"/>
                                          </p:stCondLst>
                                        </p:cTn>
                                        <p:tgtEl>
                                          <p:spTgt spid="5120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51203">
                                            <p:txEl>
                                              <p:pRg st="2" end="2"/>
                                            </p:txEl>
                                          </p:spTgt>
                                        </p:tgtEl>
                                        <p:attrNameLst>
                                          <p:attrName>ppt_x</p:attrName>
                                          <p:attrName>ppt_y</p:attrName>
                                        </p:attrNameLst>
                                      </p:cBhvr>
                                    </p:animMotion>
                                    <p:animEffect transition="in" filter="fade">
                                      <p:cBhvr>
                                        <p:cTn id="27" dur="1000"/>
                                        <p:tgtEl>
                                          <p:spTgt spid="5120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6" presetClass="entr" presetSubtype="0" fill="hold" nodeType="clickEffect">
                                  <p:stCondLst>
                                    <p:cond delay="0"/>
                                  </p:stCondLst>
                                  <p:iterate type="lt">
                                    <p:tmPct val="10000"/>
                                  </p:iterate>
                                  <p:childTnLst>
                                    <p:set>
                                      <p:cBhvr>
                                        <p:cTn id="31" dur="1" fill="hold">
                                          <p:stCondLst>
                                            <p:cond delay="0"/>
                                          </p:stCondLst>
                                        </p:cTn>
                                        <p:tgtEl>
                                          <p:spTgt spid="51203">
                                            <p:txEl>
                                              <p:pRg st="3" end="3"/>
                                            </p:txEl>
                                          </p:spTgt>
                                        </p:tgtEl>
                                        <p:attrNameLst>
                                          <p:attrName>style.visibility</p:attrName>
                                        </p:attrNameLst>
                                      </p:cBhvr>
                                      <p:to>
                                        <p:strVal val="visible"/>
                                      </p:to>
                                    </p:set>
                                    <p:anim by="(-#ppt_w*2)" calcmode="lin" valueType="num">
                                      <p:cBhvr rctx="PPT">
                                        <p:cTn id="32" dur="500" autoRev="1" fill="hold">
                                          <p:stCondLst>
                                            <p:cond delay="0"/>
                                          </p:stCondLst>
                                        </p:cTn>
                                        <p:tgtEl>
                                          <p:spTgt spid="51203">
                                            <p:txEl>
                                              <p:pRg st="3" end="3"/>
                                            </p:txEl>
                                          </p:spTgt>
                                        </p:tgtEl>
                                        <p:attrNameLst>
                                          <p:attrName>ppt_w</p:attrName>
                                        </p:attrNameLst>
                                      </p:cBhvr>
                                    </p:anim>
                                    <p:anim by="(#ppt_w*0.50)" calcmode="lin" valueType="num">
                                      <p:cBhvr>
                                        <p:cTn id="33" dur="500" decel="50000" autoRev="1" fill="hold">
                                          <p:stCondLst>
                                            <p:cond delay="0"/>
                                          </p:stCondLst>
                                        </p:cTn>
                                        <p:tgtEl>
                                          <p:spTgt spid="51203">
                                            <p:txEl>
                                              <p:pRg st="3" end="3"/>
                                            </p:txEl>
                                          </p:spTgt>
                                        </p:tgtEl>
                                        <p:attrNameLst>
                                          <p:attrName>ppt_x</p:attrName>
                                        </p:attrNameLst>
                                      </p:cBhvr>
                                    </p:anim>
                                    <p:anim from="(-#ppt_h/2)" to="(#ppt_y)" calcmode="lin" valueType="num">
                                      <p:cBhvr>
                                        <p:cTn id="34" dur="1000" fill="hold">
                                          <p:stCondLst>
                                            <p:cond delay="0"/>
                                          </p:stCondLst>
                                        </p:cTn>
                                        <p:tgtEl>
                                          <p:spTgt spid="51203">
                                            <p:txEl>
                                              <p:pRg st="3" end="3"/>
                                            </p:txEl>
                                          </p:spTgt>
                                        </p:tgtEl>
                                        <p:attrNameLst>
                                          <p:attrName>ppt_y</p:attrName>
                                        </p:attrNameLst>
                                      </p:cBhvr>
                                    </p:anim>
                                    <p:animRot by="21600000">
                                      <p:cBhvr>
                                        <p:cTn id="35" dur="1000" fill="hold">
                                          <p:stCondLst>
                                            <p:cond delay="0"/>
                                          </p:stCondLst>
                                        </p:cTn>
                                        <p:tgtEl>
                                          <p:spTgt spid="51203">
                                            <p:txEl>
                                              <p:pRg st="3" end="3"/>
                                            </p:txEl>
                                          </p:spTgt>
                                        </p:tgtEl>
                                        <p:attrNameLst>
                                          <p:attrName>r</p:attrName>
                                        </p:attrNameLst>
                                      </p:cBhvr>
                                    </p:animRot>
                                  </p:childTnLst>
                                </p:cTn>
                              </p:par>
                            </p:childTnLst>
                          </p:cTn>
                        </p:par>
                      </p:childTnLst>
                    </p:cTn>
                  </p:par>
                  <p:par>
                    <p:cTn id="36" fill="hold" nodeType="clickPar">
                      <p:stCondLst>
                        <p:cond delay="indefinite"/>
                      </p:stCondLst>
                      <p:childTnLst>
                        <p:par>
                          <p:cTn id="37" fill="hold" nodeType="withGroup">
                            <p:stCondLst>
                              <p:cond delay="0"/>
                            </p:stCondLst>
                            <p:childTnLst>
                              <p:par>
                                <p:cTn id="38" presetID="15" presetClass="entr" presetSubtype="0" fill="hold" nodeType="clickEffect">
                                  <p:stCondLst>
                                    <p:cond delay="0"/>
                                  </p:stCondLst>
                                  <p:childTnLst>
                                    <p:set>
                                      <p:cBhvr>
                                        <p:cTn id="39" dur="1" fill="hold">
                                          <p:stCondLst>
                                            <p:cond delay="0"/>
                                          </p:stCondLst>
                                        </p:cTn>
                                        <p:tgtEl>
                                          <p:spTgt spid="51203">
                                            <p:txEl>
                                              <p:pRg st="4" end="4"/>
                                            </p:txEl>
                                          </p:spTgt>
                                        </p:tgtEl>
                                        <p:attrNameLst>
                                          <p:attrName>style.visibility</p:attrName>
                                        </p:attrNameLst>
                                      </p:cBhvr>
                                      <p:to>
                                        <p:strVal val="visible"/>
                                      </p:to>
                                    </p:set>
                                    <p:anim calcmode="lin" valueType="num">
                                      <p:cBhvr>
                                        <p:cTn id="40" dur="1000" fill="hold"/>
                                        <p:tgtEl>
                                          <p:spTgt spid="51203">
                                            <p:txEl>
                                              <p:pRg st="4" end="4"/>
                                            </p:txEl>
                                          </p:spTgt>
                                        </p:tgtEl>
                                        <p:attrNameLst>
                                          <p:attrName>ppt_w</p:attrName>
                                        </p:attrNameLst>
                                      </p:cBhvr>
                                      <p:tavLst>
                                        <p:tav tm="0">
                                          <p:val>
                                            <p:fltVal val="0"/>
                                          </p:val>
                                        </p:tav>
                                        <p:tav tm="100000">
                                          <p:val>
                                            <p:strVal val="#ppt_w"/>
                                          </p:val>
                                        </p:tav>
                                      </p:tavLst>
                                    </p:anim>
                                    <p:anim calcmode="lin" valueType="num">
                                      <p:cBhvr>
                                        <p:cTn id="41" dur="1000" fill="hold"/>
                                        <p:tgtEl>
                                          <p:spTgt spid="51203">
                                            <p:txEl>
                                              <p:pRg st="4" end="4"/>
                                            </p:txEl>
                                          </p:spTgt>
                                        </p:tgtEl>
                                        <p:attrNameLst>
                                          <p:attrName>ppt_h</p:attrName>
                                        </p:attrNameLst>
                                      </p:cBhvr>
                                      <p:tavLst>
                                        <p:tav tm="0">
                                          <p:val>
                                            <p:fltVal val="0"/>
                                          </p:val>
                                        </p:tav>
                                        <p:tav tm="100000">
                                          <p:val>
                                            <p:strVal val="#ppt_h"/>
                                          </p:val>
                                        </p:tav>
                                      </p:tavLst>
                                    </p:anim>
                                    <p:anim calcmode="lin" valueType="num">
                                      <p:cBhvr>
                                        <p:cTn id="42" dur="1000" fill="hold"/>
                                        <p:tgtEl>
                                          <p:spTgt spid="5120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5120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51203">
                                            <p:txEl>
                                              <p:pRg st="5" end="5"/>
                                            </p:txEl>
                                          </p:spTgt>
                                        </p:tgtEl>
                                        <p:attrNameLst>
                                          <p:attrName>style.visibility</p:attrName>
                                        </p:attrNameLst>
                                      </p:cBhvr>
                                      <p:to>
                                        <p:strVal val="visible"/>
                                      </p:to>
                                    </p:set>
                                    <p:animEffect transition="in" filter="fade">
                                      <p:cBhvr>
                                        <p:cTn id="48" dur="1000"/>
                                        <p:tgtEl>
                                          <p:spTgt spid="51203">
                                            <p:txEl>
                                              <p:pRg st="5" end="5"/>
                                            </p:txEl>
                                          </p:spTgt>
                                        </p:tgtEl>
                                      </p:cBhvr>
                                    </p:animEffect>
                                    <p:anim calcmode="lin" valueType="num">
                                      <p:cBhvr>
                                        <p:cTn id="49" dur="1000" fill="hold"/>
                                        <p:tgtEl>
                                          <p:spTgt spid="5120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5120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1411</TotalTime>
  <Words>2769</Words>
  <Application>Microsoft Office PowerPoint</Application>
  <PresentationFormat>全屏显示(4:3)</PresentationFormat>
  <Paragraphs>532</Paragraphs>
  <Slides>88</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88</vt:i4>
      </vt:variant>
    </vt:vector>
  </HeadingPairs>
  <TitlesOfParts>
    <vt:vector size="90" baseType="lpstr">
      <vt:lpstr>Office 主题</vt:lpstr>
      <vt:lpstr>Bitmap Image</vt:lpstr>
      <vt:lpstr>常用电子元器件</vt:lpstr>
      <vt:lpstr>目录</vt:lpstr>
      <vt:lpstr>PowerPoint 演示文稿</vt:lpstr>
      <vt:lpstr>PowerPoint 演示文稿</vt:lpstr>
      <vt:lpstr>PowerPoint 演示文稿</vt:lpstr>
      <vt:lpstr>PowerPoint 演示文稿</vt:lpstr>
      <vt:lpstr>PowerPoint 演示文稿</vt:lpstr>
      <vt:lpstr>4.电阻的主要参数:</vt:lpstr>
      <vt:lpstr>5.阻值和误差的标注方法:</vt:lpstr>
      <vt:lpstr> 色标法:</vt:lpstr>
      <vt:lpstr>6.色环电阻第一环如何确定:</vt:lpstr>
      <vt:lpstr>7.普通电阻的选用常识:</vt:lpstr>
      <vt:lpstr>PowerPoint 演示文稿</vt:lpstr>
      <vt:lpstr>8.敏感电阻器常识:</vt:lpstr>
      <vt:lpstr>PowerPoint 演示文稿</vt:lpstr>
      <vt:lpstr>PowerPoint 演示文稿</vt:lpstr>
      <vt:lpstr>PowerPoint 演示文稿</vt:lpstr>
      <vt:lpstr>2.电容的分类:</vt:lpstr>
      <vt:lpstr>3.常见电容器图示:</vt:lpstr>
      <vt:lpstr>PowerPoint 演示文稿</vt:lpstr>
      <vt:lpstr>4.电容器的主要参数:</vt:lpstr>
      <vt:lpstr>5.容量和误差的标注方法:</vt:lpstr>
      <vt:lpstr>6.误差代码及额定电压代码:</vt:lpstr>
      <vt:lpstr>7.材质与应用:</vt:lpstr>
      <vt:lpstr>PowerPoint 演示文稿</vt:lpstr>
      <vt:lpstr>PowerPoint 演示文稿</vt:lpstr>
      <vt:lpstr>2.电感器的分类:</vt:lpstr>
      <vt:lpstr>3.常见电感器图示:</vt:lpstr>
      <vt:lpstr>PowerPoint 演示文稿</vt:lpstr>
      <vt:lpstr>4.电感器的主要参数:</vt:lpstr>
      <vt:lpstr>PowerPoint 演示文稿</vt:lpstr>
      <vt:lpstr>5.感量和误差的标注方法:</vt:lpstr>
      <vt:lpstr>6.磁珠:</vt:lpstr>
      <vt:lpstr>8.电感与磁珠的区别:</vt:lpstr>
      <vt:lpstr>PowerPoint 演示文稿</vt:lpstr>
      <vt:lpstr>PowerPoint 演示文稿</vt:lpstr>
      <vt:lpstr>2.二极管的分类:</vt:lpstr>
      <vt:lpstr>3.常见二极管图示:</vt:lpstr>
      <vt:lpstr>PowerPoint 演示文稿</vt:lpstr>
      <vt:lpstr>4.二极的主要参数:</vt:lpstr>
      <vt:lpstr>5.几种特殊二极管简介:</vt:lpstr>
      <vt:lpstr>PowerPoint 演示文稿</vt:lpstr>
      <vt:lpstr>PowerPoint 演示文稿</vt:lpstr>
      <vt:lpstr>PowerPoint 演示文稿</vt:lpstr>
      <vt:lpstr>6.二极管正负极判断 :</vt:lpstr>
      <vt:lpstr>PowerPoint 演示文稿</vt:lpstr>
      <vt:lpstr>7.二极管检测:</vt:lpstr>
      <vt:lpstr>PowerPoint 演示文稿</vt:lpstr>
      <vt:lpstr>PowerPoint 演示文稿</vt:lpstr>
      <vt:lpstr>2.三极管的分类: </vt:lpstr>
      <vt:lpstr>3.常用三极管图示:</vt:lpstr>
      <vt:lpstr>4.三极管的主要参数:</vt:lpstr>
      <vt:lpstr>5.判断基极和三极管的类型:</vt:lpstr>
      <vt:lpstr>PowerPoint 演示文稿</vt:lpstr>
      <vt:lpstr>PowerPoint 演示文稿</vt:lpstr>
      <vt:lpstr>2.场效应管的分类:</vt:lpstr>
      <vt:lpstr>PowerPoint 演示文稿</vt:lpstr>
      <vt:lpstr>3.场效应管的主要参数:</vt:lpstr>
      <vt:lpstr>4.结型场效应管的管脚识别:</vt:lpstr>
      <vt:lpstr>5.常效应管与晶体三极管的比较</vt:lpstr>
      <vt:lpstr>PowerPoint 演示文稿</vt:lpstr>
      <vt:lpstr>PowerPoint 演示文稿</vt:lpstr>
      <vt:lpstr>2.保险丝的分类:</vt:lpstr>
      <vt:lpstr>PowerPoint 演示文稿</vt:lpstr>
      <vt:lpstr>PowerPoint 演示文稿</vt:lpstr>
      <vt:lpstr>PowerPoint 演示文稿</vt:lpstr>
      <vt:lpstr>3.常见保险丝图示:</vt:lpstr>
      <vt:lpstr>PowerPoint 演示文稿</vt:lpstr>
      <vt:lpstr>PowerPoint 演示文稿</vt:lpstr>
      <vt:lpstr>2.主要参数：</vt:lpstr>
      <vt:lpstr>PowerPoint 演示文稿</vt:lpstr>
      <vt:lpstr>PowerPoint 演示文稿</vt:lpstr>
      <vt:lpstr>扬声器:</vt:lpstr>
      <vt:lpstr>2.扬声器的主要参数:</vt:lpstr>
      <vt:lpstr>传声器:</vt:lpstr>
      <vt:lpstr>PowerPoint 演示文稿</vt:lpstr>
      <vt:lpstr>PowerPoint 演示文稿</vt:lpstr>
      <vt:lpstr>PowerPoint 演示文稿</vt:lpstr>
      <vt:lpstr>3.常用开关图示:</vt:lpstr>
      <vt:lpstr>4.主要参数:</vt:lpstr>
      <vt:lpstr>PowerPoint 演示文稿</vt:lpstr>
      <vt:lpstr>PowerPoint 演示文稿</vt:lpstr>
      <vt:lpstr>2.集成电路的分类:</vt:lpstr>
      <vt:lpstr>PowerPoint 演示文稿</vt:lpstr>
      <vt:lpstr>3.集成电路引脚识别:</vt:lpstr>
      <vt:lpstr>4.常见IC外形图示:</vt:lpstr>
      <vt:lpstr>5.集成电路的主要参数:</vt:lpstr>
      <vt:lpstr>6.IC的检测:</vt:lpstr>
    </vt:vector>
  </TitlesOfParts>
  <Company>Cogobuy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继志 朱</dc:creator>
  <cp:lastModifiedBy>ICT-Gavin Hu</cp:lastModifiedBy>
  <cp:revision>239</cp:revision>
  <dcterms:created xsi:type="dcterms:W3CDTF">2012-04-17T11:57:33Z</dcterms:created>
  <dcterms:modified xsi:type="dcterms:W3CDTF">2014-07-23T09:54:35Z</dcterms:modified>
</cp:coreProperties>
</file>