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6" r:id="rId3"/>
    <p:sldMasterId id="2147483698" r:id="rId4"/>
    <p:sldMasterId id="2147483722" r:id="rId5"/>
    <p:sldMasterId id="2147483726" r:id="rId6"/>
    <p:sldMasterId id="2147483755" r:id="rId7"/>
  </p:sldMasterIdLst>
  <p:notesMasterIdLst>
    <p:notesMasterId r:id="rId16"/>
  </p:notesMasterIdLst>
  <p:sldIdLst>
    <p:sldId id="351" r:id="rId8"/>
    <p:sldId id="376" r:id="rId9"/>
    <p:sldId id="358" r:id="rId10"/>
    <p:sldId id="375" r:id="rId11"/>
    <p:sldId id="374" r:id="rId12"/>
    <p:sldId id="314" r:id="rId13"/>
    <p:sldId id="364" r:id="rId14"/>
    <p:sldId id="3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4" d="100"/>
          <a:sy n="64" d="100"/>
        </p:scale>
        <p:origin x="-14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4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90D6B-276D-4CD9-816B-DBDCF4257A77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CF391-53B6-44AF-B07A-071B0D85C0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2637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7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7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7" descr="1c_revBlack_rgb_powerpo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38925" y="6427788"/>
            <a:ext cx="1119188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5"/>
          <p:cNvSpPr>
            <a:spLocks noChangeArrowheads="1"/>
          </p:cNvSpPr>
          <p:nvPr/>
        </p:nvSpPr>
        <p:spPr bwMode="auto">
          <a:xfrm>
            <a:off x="338138" y="6330950"/>
            <a:ext cx="8462962" cy="4619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28"/>
          <p:cNvSpPr>
            <a:spLocks noChangeArrowheads="1"/>
          </p:cNvSpPr>
          <p:nvPr/>
        </p:nvSpPr>
        <p:spPr bwMode="auto">
          <a:xfrm>
            <a:off x="338138" y="6330950"/>
            <a:ext cx="8462962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7" name="Picture 29" descr="ti_stk_2c_pos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6418263"/>
            <a:ext cx="113665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800">
                <a:latin typeface="Arial" charset="0"/>
              </a:defRPr>
            </a:lvl1pPr>
          </a:lstStyle>
          <a:p>
            <a:fld id="{C3505F63-5E91-49F5-A6EE-C060941C86BC}" type="datetime1">
              <a:rPr lang="en-US" smtClean="0"/>
              <a:pPr/>
              <a:t>7/5/2013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800">
                <a:latin typeface="Arial" charset="0"/>
              </a:defRPr>
            </a:lvl1pPr>
          </a:lstStyle>
          <a:p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800">
                <a:latin typeface="Arial" charset="0"/>
              </a:defRPr>
            </a:lvl1pPr>
          </a:lstStyle>
          <a:p>
            <a:fld id="{F254D241-610B-4839-86D5-983C36E6B0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30A471-FFCD-4F3A-B278-D8457E44AF99}" type="datetime1">
              <a:rPr lang="en-US" smtClean="0"/>
              <a:pPr/>
              <a:t>7/5/2013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54D241-610B-4839-86D5-983C36E6B0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142875"/>
            <a:ext cx="2141537" cy="57356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42875"/>
            <a:ext cx="6275388" cy="57356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2CAC35-DC1F-4F0E-8751-193A0F7390F9}" type="datetime1">
              <a:rPr lang="en-US" smtClean="0"/>
              <a:pPr/>
              <a:t>7/5/2013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54D241-610B-4839-86D5-983C36E6B0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363"/>
            <a:ext cx="82296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301750"/>
            <a:ext cx="8229600" cy="4824413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CB3930-8E1B-4172-A111-760014FF4BBC}" type="datetime1">
              <a:rPr lang="en-US" smtClean="0"/>
              <a:pPr/>
              <a:t>7/5/2013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4D241-610B-4839-86D5-983C36E6B0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 userDrawn="1"/>
        </p:nvSpPr>
        <p:spPr bwMode="auto">
          <a:xfrm>
            <a:off x="355600" y="6383338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2/12/2009</a:t>
            </a:r>
            <a:endParaRPr lang="en-US"/>
          </a:p>
        </p:txBody>
      </p:sp>
      <p:sp>
        <p:nvSpPr>
          <p:cNvPr id="5" name="Rectangle 5"/>
          <p:cNvSpPr txBox="1">
            <a:spLocks noChangeArrowheads="1"/>
          </p:cNvSpPr>
          <p:nvPr userDrawn="1"/>
        </p:nvSpPr>
        <p:spPr bwMode="auto">
          <a:xfrm>
            <a:off x="2486025" y="6383338"/>
            <a:ext cx="41529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ctr"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“TI Proprietary Information - Strictly Private” </a:t>
            </a:r>
            <a:endParaRPr lang="en-US"/>
          </a:p>
        </p:txBody>
      </p:sp>
      <p:sp>
        <p:nvSpPr>
          <p:cNvPr id="6" name="Rectangle 6"/>
          <p:cNvSpPr txBox="1">
            <a:spLocks noChangeArrowheads="1"/>
          </p:cNvSpPr>
          <p:nvPr userDrawn="1"/>
        </p:nvSpPr>
        <p:spPr bwMode="auto">
          <a:xfrm>
            <a:off x="6642100" y="6383338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r">
              <a:defRPr sz="800">
                <a:latin typeface="Arial" charset="0"/>
              </a:defRPr>
            </a:lvl1pPr>
          </a:lstStyle>
          <a:p>
            <a:pPr>
              <a:defRPr/>
            </a:pPr>
            <a:fld id="{303209C9-19FB-4F8D-89B7-13890A7729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6A754-6281-438A-B3A8-56238F260CDC}" type="datetime1">
              <a:rPr lang="en-US" smtClean="0"/>
              <a:pPr>
                <a:defRPr/>
              </a:pPr>
              <a:t>7/5/2013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 Confidential - NDA Restrictions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0AE87-97B0-4FE6-814E-CF8F274009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E3282-647A-4012-8015-3A5DF49FFBB2}" type="datetime1">
              <a:rPr lang="en-US" smtClean="0"/>
              <a:pPr>
                <a:defRPr/>
              </a:pPr>
              <a:t>7/5/2013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 Confidential - NDA Restrictions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BD1C8-89A1-4C3B-8F40-0FCE6711E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3657600"/>
            <a:ext cx="4152900" cy="160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657600"/>
            <a:ext cx="4152900" cy="160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61B7C-0F59-4D34-B218-C908517FC041}" type="datetime1">
              <a:rPr lang="en-US" smtClean="0"/>
              <a:pPr>
                <a:defRPr/>
              </a:pPr>
              <a:t>7/5/2013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 Confidential - NDA Restrictions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3221D-04CD-4E0E-8F65-0AE31F4E1F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A3AAD-9C86-449A-B508-1430D69AEC51}" type="datetime1">
              <a:rPr lang="en-US" smtClean="0"/>
              <a:pPr>
                <a:defRPr/>
              </a:pPr>
              <a:t>7/5/2013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 Confidential - NDA Restrictions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E4349-08B9-42C6-AC9C-6D4F96B12C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3D7CA-5E02-4FA8-B217-2A19F4A826D7}" type="datetime1">
              <a:rPr lang="en-US" smtClean="0"/>
              <a:pPr>
                <a:defRPr/>
              </a:pPr>
              <a:t>7/5/2013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 Confidential - NDA Restrictions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FAC0D-1498-446E-9706-4AAE153A5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70144-22FD-4E45-B73E-CFD83DC3DCD7}" type="datetime1">
              <a:rPr lang="en-US" smtClean="0"/>
              <a:pPr>
                <a:defRPr/>
              </a:pPr>
              <a:t>7/5/2013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 Confidential - NDA Restrictions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BAC3D-FDF7-4C09-87D5-CE914D8A38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18CA6E-E5DB-40D5-9A7F-50D0F4312583}" type="datetime1">
              <a:rPr lang="en-US" smtClean="0"/>
              <a:pPr/>
              <a:t>7/5/2013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54D241-610B-4839-86D5-983C36E6B0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55E06-4C0D-44A8-9F31-583446830002}" type="datetime1">
              <a:rPr lang="en-US" smtClean="0"/>
              <a:pPr>
                <a:defRPr/>
              </a:pPr>
              <a:t>7/5/2013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 Confidential - NDA Restrictions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06B13-B662-4BE7-AD61-50AA02BE05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F5949-11BC-4330-B77B-7CAB5358E2CF}" type="datetime1">
              <a:rPr lang="en-US" smtClean="0"/>
              <a:pPr>
                <a:defRPr/>
              </a:pPr>
              <a:t>7/5/2013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 Confidential - NDA Restrictions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3848F-DF58-45B7-84FB-CD39FF9B8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E0A9B-DE4F-4289-BE75-DFB6097FD2D0}" type="datetime1">
              <a:rPr lang="en-US" smtClean="0"/>
              <a:pPr>
                <a:defRPr/>
              </a:pPr>
              <a:t>7/5/2013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 Confidential - NDA Restrictions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E61CA-F1CB-40F9-A629-A8BDFDF59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943100"/>
            <a:ext cx="2114550" cy="3314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43100"/>
            <a:ext cx="6191250" cy="3314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876AE-A207-41F1-988F-6175F4FC82A9}" type="datetime1">
              <a:rPr lang="en-US" smtClean="0"/>
              <a:pPr>
                <a:defRPr/>
              </a:pPr>
              <a:t>7/5/2013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 Confidential - NDA Restrictions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C2815-6A27-4646-B0F1-7DF7609593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4B586-EC4D-481F-ADDD-35D3B5E21593}" type="datetime1">
              <a:rPr lang="en-US" smtClean="0"/>
              <a:pPr>
                <a:defRPr/>
              </a:pPr>
              <a:t>7/5/2013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 Confidential - NDA Restrictions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256B8-03F4-4CED-975C-3F955941F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05A67-BBA5-4C77-A6A4-EA4D885C7784}" type="datetime1">
              <a:rPr lang="en-US" smtClean="0"/>
              <a:pPr>
                <a:defRPr/>
              </a:pPr>
              <a:t>7/5/2013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 Confidential - NDA Restrictions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9DBB3-6574-4F1E-B101-65B2AC477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E1F25-29EC-41A0-A50F-68CEE7DAA456}" type="datetime1">
              <a:rPr lang="en-US" smtClean="0"/>
              <a:pPr>
                <a:defRPr/>
              </a:pPr>
              <a:t>7/5/2013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 Confidential - NDA Restrictions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F4020-ED65-4FDF-B4C4-950F064A3A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3657600"/>
            <a:ext cx="4152900" cy="160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657600"/>
            <a:ext cx="4152900" cy="160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F8209-D7ED-49CC-93A1-A90159582181}" type="datetime1">
              <a:rPr lang="en-US" smtClean="0"/>
              <a:pPr>
                <a:defRPr/>
              </a:pPr>
              <a:t>7/5/2013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 Confidential - NDA Restrictions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21C4B-9B7F-4B4E-858E-E8F1D06494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8ADC7-9F3A-4094-9BEE-E8421AAD6F5E}" type="datetime1">
              <a:rPr lang="en-US" smtClean="0"/>
              <a:pPr>
                <a:defRPr/>
              </a:pPr>
              <a:t>7/5/2013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 Confidential - NDA Restrictions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DDF6E-4976-4C5C-BD99-E49CAABE18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782C5-48F1-4640-95A3-3E474804B11B}" type="datetime1">
              <a:rPr lang="en-US" smtClean="0"/>
              <a:pPr>
                <a:defRPr/>
              </a:pPr>
              <a:t>7/5/2013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 Confidential - NDA Restrictions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BBA91-07B8-41F5-8108-ECD709029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820FF1-E4B0-4E42-8F10-0CBDD44A9AF2}" type="datetime1">
              <a:rPr lang="en-US" smtClean="0"/>
              <a:pPr/>
              <a:t>7/5/2013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54D241-610B-4839-86D5-983C36E6B0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BE9D-1F6E-473E-A378-85CDB936973D}" type="datetime1">
              <a:rPr lang="en-US" smtClean="0"/>
              <a:pPr>
                <a:defRPr/>
              </a:pPr>
              <a:t>7/5/2013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 Confidential - NDA Restrictions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F60A4-0245-4379-AB26-649CD96A5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B0895-2A3A-42B4-93F0-A5B102716F43}" type="datetime1">
              <a:rPr lang="en-US" smtClean="0"/>
              <a:pPr>
                <a:defRPr/>
              </a:pPr>
              <a:t>7/5/2013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 Confidential - NDA Restrictions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ADDF9-A0C2-4B9C-B0CF-07313D752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A49A0-9855-432E-9ED6-086F89FB6F47}" type="datetime1">
              <a:rPr lang="en-US" smtClean="0"/>
              <a:pPr>
                <a:defRPr/>
              </a:pPr>
              <a:t>7/5/2013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 Confidential - NDA Restrictions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90C46-8506-4E9C-8E67-789838A8EC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711DB-1577-4DCF-A53D-DECD33B61CDC}" type="datetime1">
              <a:rPr lang="en-US" smtClean="0"/>
              <a:pPr>
                <a:defRPr/>
              </a:pPr>
              <a:t>7/5/2013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 Confidential - NDA Restrictions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118B3-D048-4EF3-8FBF-C2E3A8580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943100"/>
            <a:ext cx="2114550" cy="3314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43100"/>
            <a:ext cx="6191250" cy="3314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CEFD6-DA14-4D9B-A271-D7629FCF87B2}" type="datetime1">
              <a:rPr lang="en-US" smtClean="0"/>
              <a:pPr>
                <a:defRPr/>
              </a:pPr>
              <a:t>7/5/2013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 Confidential - NDA Restrictions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E0733-461D-4538-901E-407CC131E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C8774-8EFF-4A9D-8490-1C1E216CC3C6}" type="datetime1">
              <a:rPr lang="en-US" smtClean="0"/>
              <a:pPr>
                <a:defRPr/>
              </a:pPr>
              <a:t>7/5/2013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 Confidential - NDA Restrictions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62C19-5767-4BB3-B3E4-4A3B6E64C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F76E8-2615-499E-ABB0-8C5B317DFE27}" type="datetime1">
              <a:rPr lang="en-US" smtClean="0"/>
              <a:pPr>
                <a:defRPr/>
              </a:pPr>
              <a:t>7/5/2013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 Confidential - NDA Restrictions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91C53-F849-458D-8C1F-637267A516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218DF-989C-44F7-9345-03B0AC20CEF0}" type="datetime1">
              <a:rPr lang="en-US" smtClean="0"/>
              <a:pPr>
                <a:defRPr/>
              </a:pPr>
              <a:t>7/5/2013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 Confidential - NDA Restrictions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39B68-06DA-4E0E-A97E-7E9AF865F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3657600"/>
            <a:ext cx="4152900" cy="160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657600"/>
            <a:ext cx="4152900" cy="160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799A2-BACB-4460-8657-C02D1AD034D9}" type="datetime1">
              <a:rPr lang="en-US" smtClean="0"/>
              <a:pPr>
                <a:defRPr/>
              </a:pPr>
              <a:t>7/5/2013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 Confidential - NDA Restrictions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F6050-3025-4539-BABD-BA447B657B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C282D-5076-47A8-A77F-900E8785CB36}" type="datetime1">
              <a:rPr lang="en-US" smtClean="0"/>
              <a:pPr>
                <a:defRPr/>
              </a:pPr>
              <a:t>7/5/2013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 Confidential - NDA Restrictions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B2789-FD4C-4AFE-8E3C-76416DCB8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1185863"/>
            <a:ext cx="4157663" cy="4692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185863"/>
            <a:ext cx="4157662" cy="4692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53B159-DF47-432C-B6BF-7BDFF0CEA168}" type="datetime1">
              <a:rPr lang="en-US" smtClean="0"/>
              <a:pPr/>
              <a:t>7/5/2013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54D241-610B-4839-86D5-983C36E6B0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D5F8C-4760-4591-BA35-CA792FB51453}" type="datetime1">
              <a:rPr lang="en-US" smtClean="0"/>
              <a:pPr>
                <a:defRPr/>
              </a:pPr>
              <a:t>7/5/2013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 Confidential - NDA Restrictions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E58ED-6B8E-46F2-863D-6441759484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BCEEF-AC38-4A39-A33A-9ABAE35CDAB6}" type="datetime1">
              <a:rPr lang="en-US" smtClean="0"/>
              <a:pPr>
                <a:defRPr/>
              </a:pPr>
              <a:t>7/5/2013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 Confidential - NDA Restrictions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1C7B4-A10C-4049-AF61-80326F179F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6DBD8-6E9F-4E6B-96F0-AB44EE6AC3CF}" type="datetime1">
              <a:rPr lang="en-US" smtClean="0"/>
              <a:pPr>
                <a:defRPr/>
              </a:pPr>
              <a:t>7/5/2013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 Confidential - NDA Restrictions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35CD0-349F-4E8B-95E3-C020CA561F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EB452-BE1C-4325-9F3B-E36CF23CF203}" type="datetime1">
              <a:rPr lang="en-US" smtClean="0"/>
              <a:pPr>
                <a:defRPr/>
              </a:pPr>
              <a:t>7/5/2013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 Confidential - NDA Restrictions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FD2AA-5173-4458-9824-D51F60650D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AFAB5-6E4B-43DA-98AA-A32A045A1391}" type="datetime1">
              <a:rPr lang="en-US" smtClean="0"/>
              <a:pPr>
                <a:defRPr/>
              </a:pPr>
              <a:t>7/5/2013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 Confidential - NDA Restrictions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35597-3B2F-4411-8FFC-710052B017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943100"/>
            <a:ext cx="2114550" cy="3314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43100"/>
            <a:ext cx="6191250" cy="3314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E7FD2-2E5D-46CD-B3A2-64CBD5F9BA97}" type="datetime1">
              <a:rPr lang="en-US" smtClean="0"/>
              <a:pPr>
                <a:defRPr/>
              </a:pPr>
              <a:t>7/5/2013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 Confidential - NDA Restrictions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CCC00-E564-412C-9DC1-2D3C7F4A5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706483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673399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749614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1888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47B4A0-38F6-4F0E-B98E-13C22543C65E}" type="datetime1">
              <a:rPr lang="en-US" smtClean="0"/>
              <a:pPr/>
              <a:t>7/5/2013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54D241-610B-4839-86D5-983C36E6B0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880612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07680753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0"/>
            <a:ext cx="8458200" cy="1189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333375" y="1185863"/>
            <a:ext cx="8467725" cy="469265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55600" y="6324600"/>
            <a:ext cx="2133600" cy="2063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486025" y="6324600"/>
            <a:ext cx="4152900" cy="2508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</a:rPr>
              <a:t>TI Strictly Private – Released for use by Dell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42100" y="6324600"/>
            <a:ext cx="2133600" cy="2063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3C37DB-16C2-4E53-9E48-510444547EC9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109701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78875" y="6467475"/>
            <a:ext cx="365125" cy="219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DC206-D846-4AD1-AC07-3BD9CF52734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715639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324600"/>
            <a:ext cx="88042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6" name="Group 18"/>
          <p:cNvGrpSpPr>
            <a:grpSpLocks/>
          </p:cNvGrpSpPr>
          <p:nvPr userDrawn="1"/>
        </p:nvGrpSpPr>
        <p:grpSpPr bwMode="auto">
          <a:xfrm>
            <a:off x="-7938" y="6323013"/>
            <a:ext cx="8815388" cy="466725"/>
            <a:chOff x="-7620" y="6323077"/>
            <a:chExt cx="8814816" cy="466344"/>
          </a:xfrm>
        </p:grpSpPr>
        <p:cxnSp>
          <p:nvCxnSpPr>
            <p:cNvPr id="7" name="Straight Connector 6"/>
            <p:cNvCxnSpPr/>
            <p:nvPr userDrawn="1"/>
          </p:nvCxnSpPr>
          <p:spPr>
            <a:xfrm>
              <a:off x="-7620" y="6789421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-7620" y="6324663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 rot="16200000">
              <a:off x="8570849" y="6556249"/>
              <a:ext cx="466344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31"/>
          <p:cNvSpPr txBox="1">
            <a:spLocks noChangeArrowheads="1"/>
          </p:cNvSpPr>
          <p:nvPr userDrawn="1"/>
        </p:nvSpPr>
        <p:spPr bwMode="auto">
          <a:xfrm>
            <a:off x="314325" y="6038850"/>
            <a:ext cx="25336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800" dirty="0">
                <a:solidFill>
                  <a:srgbClr val="000000"/>
                </a:solidFill>
                <a:cs typeface="Arial" charset="0"/>
              </a:rPr>
              <a:t>TI Confidential – NDA Restrictions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6E17E-653B-463E-A760-E89118D1266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25210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324600"/>
            <a:ext cx="88042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6" name="Group 13"/>
          <p:cNvGrpSpPr>
            <a:grpSpLocks/>
          </p:cNvGrpSpPr>
          <p:nvPr userDrawn="1"/>
        </p:nvGrpSpPr>
        <p:grpSpPr bwMode="auto">
          <a:xfrm>
            <a:off x="-7938" y="6323013"/>
            <a:ext cx="8815388" cy="466725"/>
            <a:chOff x="-7620" y="6323077"/>
            <a:chExt cx="8814816" cy="466344"/>
          </a:xfrm>
        </p:grpSpPr>
        <p:cxnSp>
          <p:nvCxnSpPr>
            <p:cNvPr id="7" name="Straight Connector 6"/>
            <p:cNvCxnSpPr/>
            <p:nvPr userDrawn="1"/>
          </p:nvCxnSpPr>
          <p:spPr>
            <a:xfrm>
              <a:off x="-7620" y="6789421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-7620" y="6324663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 rot="16200000">
              <a:off x="8570849" y="6556249"/>
              <a:ext cx="466344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31"/>
          <p:cNvSpPr txBox="1">
            <a:spLocks noChangeArrowheads="1"/>
          </p:cNvSpPr>
          <p:nvPr userDrawn="1"/>
        </p:nvSpPr>
        <p:spPr bwMode="auto">
          <a:xfrm>
            <a:off x="228600" y="6467475"/>
            <a:ext cx="25336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800" dirty="0">
                <a:solidFill>
                  <a:srgbClr val="000000"/>
                </a:solidFill>
                <a:cs typeface="Arial" charset="0"/>
              </a:rPr>
              <a:t>TI Confidential – NDA Restrictions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29912" y="6393691"/>
            <a:ext cx="314088" cy="22547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58019-EBDC-4DB1-B264-E3288A69C2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3948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_grey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324600"/>
            <a:ext cx="878205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6" name="Group 13"/>
          <p:cNvGrpSpPr>
            <a:grpSpLocks/>
          </p:cNvGrpSpPr>
          <p:nvPr userDrawn="1"/>
        </p:nvGrpSpPr>
        <p:grpSpPr bwMode="auto">
          <a:xfrm>
            <a:off x="-7938" y="6323013"/>
            <a:ext cx="8815388" cy="466725"/>
            <a:chOff x="-7620" y="6323077"/>
            <a:chExt cx="8814816" cy="466344"/>
          </a:xfrm>
        </p:grpSpPr>
        <p:cxnSp>
          <p:nvCxnSpPr>
            <p:cNvPr id="7" name="Straight Connector 6"/>
            <p:cNvCxnSpPr/>
            <p:nvPr userDrawn="1"/>
          </p:nvCxnSpPr>
          <p:spPr>
            <a:xfrm>
              <a:off x="-7620" y="6789421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-7620" y="6324663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 rot="16200000">
              <a:off x="8570849" y="6556249"/>
              <a:ext cx="466344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31"/>
          <p:cNvSpPr txBox="1">
            <a:spLocks noChangeArrowheads="1"/>
          </p:cNvSpPr>
          <p:nvPr userDrawn="1"/>
        </p:nvSpPr>
        <p:spPr bwMode="auto">
          <a:xfrm>
            <a:off x="276225" y="6457950"/>
            <a:ext cx="25336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800" dirty="0">
                <a:solidFill>
                  <a:srgbClr val="000000"/>
                </a:solidFill>
                <a:cs typeface="Arial" charset="0"/>
              </a:rPr>
              <a:t>TI Confidential – NDA Restrictions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97925" y="6438900"/>
            <a:ext cx="346075" cy="219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5FC31-2719-4F75-B802-91F3F4C2AE7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76553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048468"/>
            <a:ext cx="8467725" cy="4945932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ECF13-5449-47E6-B102-ECCF498AE3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753962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38925" y="6049963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DCF94-72C8-4334-9FEB-27CBF3E869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572862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1185863"/>
            <a:ext cx="4157663" cy="4692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185863"/>
            <a:ext cx="4157662" cy="4692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10625" y="6459538"/>
            <a:ext cx="333375" cy="21748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35979-42E6-46EB-993B-26E3C3919E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0773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E681E9-C8D0-4BB5-9BBC-4922D90AEF12}" type="datetime1">
              <a:rPr lang="en-US" smtClean="0"/>
              <a:pPr/>
              <a:t>7/5/2013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54D241-610B-4839-86D5-983C36E6B0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DE66-0CDE-4246-8992-4D1494C5BF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950405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29674" y="6421438"/>
            <a:ext cx="314326" cy="2460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D4D32-1A98-4A63-8659-BAAA8469A1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618930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00105-8B04-41CB-AB46-DD544DAE21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514558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42F10-EA39-49BE-947A-04B7E3E598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769283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F5AE0-0702-44A9-ABEB-AD0E4AF50EF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589127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B3462-6711-45D2-9C99-B6E7881EE4E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870699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142875"/>
            <a:ext cx="2141537" cy="573563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42875"/>
            <a:ext cx="6275388" cy="57356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D81C9-61AC-4ACD-A3D6-A37223904F0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0308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78D6FF-98C1-4FD3-B6F2-8AA5E83A5607}" type="datetime1">
              <a:rPr lang="en-US" smtClean="0"/>
              <a:pPr/>
              <a:t>7/5/2013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54D241-610B-4839-86D5-983C36E6B0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7461B9-297E-4EE4-9AD8-8647F3ED1FA4}" type="datetime1">
              <a:rPr lang="en-US" smtClean="0"/>
              <a:pPr/>
              <a:t>7/5/2013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54D241-610B-4839-86D5-983C36E6B0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9C9470-346A-44C8-A295-2E406CAF3649}" type="datetime1">
              <a:rPr lang="en-US" smtClean="0"/>
              <a:pPr/>
              <a:t>7/5/2013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54D241-610B-4839-86D5-983C36E6B0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8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3.jpe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1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image" Target="../media/image4.jpeg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52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5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4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5" Type="http://schemas.openxmlformats.org/officeDocument/2006/relationships/theme" Target="../theme/theme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42875"/>
            <a:ext cx="84582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5" y="1185863"/>
            <a:ext cx="8467725" cy="4692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5600" y="6324600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latin typeface="Arial" charset="0"/>
              </a:defRPr>
            </a:lvl1pPr>
          </a:lstStyle>
          <a:p>
            <a:fld id="{91C82A19-8445-4DBD-9BC8-375D1D3E00BC}" type="datetime1">
              <a:rPr lang="en-US" smtClean="0"/>
              <a:pPr/>
              <a:t>7/5/2013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86025" y="6324600"/>
            <a:ext cx="41529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" charset="0"/>
              </a:defRPr>
            </a:lvl1pPr>
          </a:lstStyle>
          <a:p>
            <a:r>
              <a:rPr lang="en-US" smtClean="0"/>
              <a:t>TI Confidential - NDA Restrictions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324600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charset="0"/>
              </a:defRPr>
            </a:lvl1pPr>
          </a:lstStyle>
          <a:p>
            <a:fld id="{F254D241-610B-4839-86D5-983C36E6B0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338138" y="6330950"/>
            <a:ext cx="8462962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2056" name="Picture 30" descr="ti_stk_2c_pos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629400" y="6418263"/>
            <a:ext cx="113665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227013" indent="-227013" algn="l" rtl="0" eaLnBrk="1" fontAlgn="base" hangingPunct="1">
        <a:spcBef>
          <a:spcPct val="65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33363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854075" indent="-165100" algn="l" rtl="0" eaLnBrk="1" fontAlgn="base" hangingPunct="1">
        <a:spcBef>
          <a:spcPct val="15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201738" indent="-233363" algn="l" rtl="0" eaLnBrk="1" fontAlgn="base" hangingPunct="1">
        <a:spcBef>
          <a:spcPct val="5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489075" indent="-173038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946275" indent="-173038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03475" indent="-173038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60675" indent="-173038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17875" indent="-173038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9" descr="1c_revBlack_rgb_powerpoin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38925" y="6427788"/>
            <a:ext cx="1119188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1943100"/>
            <a:ext cx="84582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3657600"/>
            <a:ext cx="8458200" cy="1600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338138" y="6396038"/>
            <a:ext cx="8462962" cy="461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5600" y="6383338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latin typeface="Arial" charset="0"/>
              </a:defRPr>
            </a:lvl1pPr>
          </a:lstStyle>
          <a:p>
            <a:pPr>
              <a:defRPr/>
            </a:pPr>
            <a:fld id="{4CE39553-E1B2-4CCA-AAAC-9BEB567B2620}" type="datetime1">
              <a:rPr lang="en-US" smtClean="0"/>
              <a:pPr>
                <a:defRPr/>
              </a:pPr>
              <a:t>7/5/2013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86025" y="6383338"/>
            <a:ext cx="41529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TI Confidential - NDA Restrictions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383338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charset="0"/>
              </a:defRPr>
            </a:lvl1pPr>
          </a:lstStyle>
          <a:p>
            <a:pPr>
              <a:defRPr/>
            </a:pPr>
            <a:fld id="{DEA2B4F8-2BB8-4DBB-B0CD-28EE3FDEF6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85000"/>
        </a:lnSpc>
        <a:spcBef>
          <a:spcPct val="60000"/>
        </a:spcBef>
        <a:spcAft>
          <a:spcPct val="0"/>
        </a:spcAft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341313" indent="115888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688975" indent="225425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968375" indent="403225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1316038" indent="51276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177323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23043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268763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14483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1943100"/>
            <a:ext cx="84582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3657600"/>
            <a:ext cx="8458200" cy="1600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625" name="Rectangle 17"/>
          <p:cNvSpPr>
            <a:spLocks noChangeArrowheads="1"/>
          </p:cNvSpPr>
          <p:nvPr/>
        </p:nvSpPr>
        <p:spPr bwMode="auto">
          <a:xfrm>
            <a:off x="338138" y="6330950"/>
            <a:ext cx="8462962" cy="4619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4101" name="Picture 19" descr="1c_revBlack_rgb_powerpoin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38925" y="6427788"/>
            <a:ext cx="1119188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5600" y="6383338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95CD170E-5882-44A2-AC10-F7DCFBFDF126}" type="datetime1">
              <a:rPr lang="en-US" smtClean="0"/>
              <a:pPr>
                <a:defRPr/>
              </a:pPr>
              <a:t>7/5/2013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86025" y="6383338"/>
            <a:ext cx="41529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TI Confidential - NDA Restrictions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383338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28DA4C03-D8F8-4EEE-87A8-CD7640161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85000"/>
        </a:lnSpc>
        <a:spcBef>
          <a:spcPct val="60000"/>
        </a:spcBef>
        <a:spcAft>
          <a:spcPct val="0"/>
        </a:spcAft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341313" indent="115888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688975" indent="225425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968375" indent="403225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1316038" indent="51276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177323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23043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268763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14483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1943100"/>
            <a:ext cx="84582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3657600"/>
            <a:ext cx="8458200" cy="1600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7767" name="Rectangle 7"/>
          <p:cNvSpPr>
            <a:spLocks noChangeArrowheads="1"/>
          </p:cNvSpPr>
          <p:nvPr/>
        </p:nvSpPr>
        <p:spPr bwMode="auto">
          <a:xfrm>
            <a:off x="338138" y="6330950"/>
            <a:ext cx="8462962" cy="4619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5125" name="Picture 8" descr="1c_revBlack_rgb_powerpoin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38925" y="6427788"/>
            <a:ext cx="1119188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5600" y="6383338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4D6D0491-7BEC-49DC-8DA7-4B3348670305}" type="datetime1">
              <a:rPr lang="en-US" smtClean="0"/>
              <a:pPr>
                <a:defRPr/>
              </a:pPr>
              <a:t>7/5/2013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86025" y="6383338"/>
            <a:ext cx="41529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TI Confidential - NDA Restrictions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383338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773BFEBD-455B-4732-8A0B-32AE78373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85000"/>
        </a:lnSpc>
        <a:spcBef>
          <a:spcPct val="60000"/>
        </a:spcBef>
        <a:spcAft>
          <a:spcPct val="0"/>
        </a:spcAft>
        <a:defRPr sz="2000" b="1">
          <a:solidFill>
            <a:schemeClr val="tx2"/>
          </a:solidFill>
          <a:latin typeface="+mn-lt"/>
          <a:ea typeface="+mn-ea"/>
          <a:cs typeface="+mn-cs"/>
        </a:defRPr>
      </a:lvl1pPr>
      <a:lvl2pPr marL="341313" indent="115888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688975" indent="225425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968375" indent="403225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1316038" indent="51276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177323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23043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268763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14483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8" descr="1c_revGray_rgb_powerpoint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629400" y="6416675"/>
            <a:ext cx="113665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1943100"/>
            <a:ext cx="84582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3657600"/>
            <a:ext cx="8458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625" name="Rectangle 17"/>
          <p:cNvSpPr>
            <a:spLocks noChangeArrowheads="1"/>
          </p:cNvSpPr>
          <p:nvPr/>
        </p:nvSpPr>
        <p:spPr bwMode="auto">
          <a:xfrm>
            <a:off x="338138" y="6330950"/>
            <a:ext cx="8462962" cy="4619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82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7" descr="1c_revBlack_rgb_powerpoint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6629400" y="6418263"/>
            <a:ext cx="113665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1943100"/>
            <a:ext cx="84582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3657600"/>
            <a:ext cx="8458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338138" y="6330950"/>
            <a:ext cx="8462962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48210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0" y="6324600"/>
            <a:ext cx="88042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41275" y="6324600"/>
            <a:ext cx="87407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8" name="Picture 8" descr="ti_logo_powerpoint_1_line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42875"/>
            <a:ext cx="84582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5" y="1058863"/>
            <a:ext cx="8467725" cy="4935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45550" y="6459538"/>
            <a:ext cx="29845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D99461-B45D-4B00-8FD6-4A32746D1D6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032" name="Group 16"/>
          <p:cNvGrpSpPr>
            <a:grpSpLocks/>
          </p:cNvGrpSpPr>
          <p:nvPr userDrawn="1"/>
        </p:nvGrpSpPr>
        <p:grpSpPr bwMode="auto">
          <a:xfrm>
            <a:off x="-7938" y="6323013"/>
            <a:ext cx="8815388" cy="466725"/>
            <a:chOff x="-7620" y="6323077"/>
            <a:chExt cx="8814816" cy="466344"/>
          </a:xfrm>
        </p:grpSpPr>
        <p:cxnSp>
          <p:nvCxnSpPr>
            <p:cNvPr id="13" name="Straight Connector 12"/>
            <p:cNvCxnSpPr/>
            <p:nvPr userDrawn="1"/>
          </p:nvCxnSpPr>
          <p:spPr>
            <a:xfrm>
              <a:off x="-7620" y="6789421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-7620" y="6324663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 rot="16200000">
              <a:off x="8570849" y="6556249"/>
              <a:ext cx="466344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1" name="Text Box 31"/>
          <p:cNvSpPr txBox="1">
            <a:spLocks noChangeArrowheads="1"/>
          </p:cNvSpPr>
          <p:nvPr userDrawn="1"/>
        </p:nvSpPr>
        <p:spPr bwMode="auto">
          <a:xfrm>
            <a:off x="295275" y="6457950"/>
            <a:ext cx="25336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800" dirty="0">
                <a:solidFill>
                  <a:srgbClr val="000000"/>
                </a:solidFill>
                <a:cs typeface="Arial" charset="0"/>
              </a:rPr>
              <a:t>TI Confidential – NDA Restrictions</a:t>
            </a:r>
          </a:p>
        </p:txBody>
      </p:sp>
    </p:spTree>
    <p:extLst>
      <p:ext uri="{BB962C8B-B14F-4D97-AF65-F5344CB8AC3E}">
        <p14:creationId xmlns:p14="http://schemas.microsoft.com/office/powerpoint/2010/main" xmlns="" val="1123103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227013" indent="-227013" algn="l" rtl="0" eaLnBrk="0" fontAlgn="base" hangingPunct="0">
        <a:spcBef>
          <a:spcPts val="8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3336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854075" indent="-165100" algn="l" rtl="0" eaLnBrk="0" fontAlgn="base" hangingPunct="0">
        <a:spcBef>
          <a:spcPct val="15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1738" indent="-233363" algn="l" rtl="0" eaLnBrk="0" fontAlgn="base" hangingPunct="0">
        <a:spcBef>
          <a:spcPct val="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489075" indent="-173038" algn="l" rtl="0" eaLnBrk="0" fontAlgn="base" hangingPunct="0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19462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034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606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178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600200"/>
            <a:ext cx="8458200" cy="1447800"/>
          </a:xfrm>
        </p:spPr>
        <p:txBody>
          <a:bodyPr/>
          <a:lstStyle/>
          <a:p>
            <a:pPr algn="ctr"/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err="1"/>
              <a:t>NexFET</a:t>
            </a:r>
            <a:r>
              <a:rPr lang="en-US" sz="4800" dirty="0"/>
              <a:t> </a:t>
            </a:r>
            <a:r>
              <a:rPr lang="en-US" sz="4800" dirty="0" smtClean="0"/>
              <a:t>Product Update</a:t>
            </a:r>
            <a:br>
              <a:rPr lang="en-US" sz="4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i="1" dirty="0"/>
              <a:t>Enabling Next Generation, High Frequency, High Performance Solutions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/>
            <a:endParaRPr lang="en-US" dirty="0" smtClean="0"/>
          </a:p>
          <a:p>
            <a:pPr eaLnBrk="1" hangingPunct="1"/>
            <a:r>
              <a:rPr lang="en-US" dirty="0" smtClean="0"/>
              <a:t>Webber Lo</a:t>
            </a:r>
            <a:endParaRPr lang="en-US" dirty="0"/>
          </a:p>
          <a:p>
            <a:pPr eaLnBrk="1" hangingPunct="1"/>
            <a:r>
              <a:rPr lang="en-US" dirty="0" smtClean="0"/>
              <a:t>Asia Analog Business Development</a:t>
            </a:r>
            <a:endParaRPr lang="en-US" dirty="0"/>
          </a:p>
          <a:p>
            <a:pPr eaLnBrk="1" hangingPunct="1"/>
            <a:r>
              <a:rPr lang="en-US" dirty="0" smtClean="0"/>
              <a:t>July, 2013</a:t>
            </a:r>
            <a:endParaRPr lang="en-US" dirty="0"/>
          </a:p>
          <a:p>
            <a:pPr algn="ctr" eaLnBrk="1" hangingPunct="1"/>
            <a:endParaRPr lang="en-US" dirty="0"/>
          </a:p>
          <a:p>
            <a:pPr algn="ctr" eaLnBrk="1" hangingPunct="1"/>
            <a:endParaRPr lang="en-US" dirty="0" smtClean="0"/>
          </a:p>
          <a:p>
            <a:pPr algn="ctr" eaLnBrk="1" hangingPunct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27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F00105-8B04-41CB-AB46-DD544DAE21E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 bwMode="auto">
          <a:xfrm>
            <a:off x="8845550" y="6459538"/>
            <a:ext cx="29845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F00105-8B04-41CB-AB46-DD544DAE21E7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4716" y="382142"/>
          <a:ext cx="8461612" cy="6147849"/>
        </p:xfrm>
        <a:graphic>
          <a:graphicData uri="http://schemas.openxmlformats.org/drawingml/2006/table">
            <a:tbl>
              <a:tblPr/>
              <a:tblGrid>
                <a:gridCol w="1487606"/>
                <a:gridCol w="777923"/>
                <a:gridCol w="764274"/>
                <a:gridCol w="614150"/>
                <a:gridCol w="450376"/>
                <a:gridCol w="627797"/>
                <a:gridCol w="573206"/>
                <a:gridCol w="606610"/>
                <a:gridCol w="605328"/>
                <a:gridCol w="691803"/>
                <a:gridCol w="691803"/>
                <a:gridCol w="570736"/>
              </a:tblGrid>
              <a:tr h="262682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Part Number</a:t>
                      </a:r>
                    </a:p>
                  </a:txBody>
                  <a:tcPr marL="5011" marR="5011" marT="501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Package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011" marR="5011" marT="5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Type</a:t>
                      </a:r>
                    </a:p>
                  </a:txBody>
                  <a:tcPr marL="5011" marR="5011" marT="5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Vds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011" marR="5011" marT="5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Vgs</a:t>
                      </a:r>
                    </a:p>
                  </a:txBody>
                  <a:tcPr marL="5011" marR="5011" marT="5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Vgsth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011" marR="5011" marT="5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Typical </a:t>
                      </a:r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Rdson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(</a:t>
                      </a:r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mohm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5011" marR="5011" marT="5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Qg4.5</a:t>
                      </a:r>
                    </a:p>
                  </a:txBody>
                  <a:tcPr marL="5011" marR="5011" marT="5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Sample</a:t>
                      </a:r>
                    </a:p>
                  </a:txBody>
                  <a:tcPr marL="5011" marR="5011" marT="5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RTM</a:t>
                      </a:r>
                    </a:p>
                  </a:txBody>
                  <a:tcPr marL="5011" marR="5011" marT="5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522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(</a:t>
                      </a:r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typ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5011" marR="5011" marT="5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Typ.</a:t>
                      </a:r>
                    </a:p>
                  </a:txBody>
                  <a:tcPr marL="5011" marR="5011" marT="5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Date </a:t>
                      </a:r>
                    </a:p>
                  </a:txBody>
                  <a:tcPr marL="5011" marR="5011" marT="5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Date </a:t>
                      </a:r>
                    </a:p>
                  </a:txBody>
                  <a:tcPr marL="5011" marR="5011" marT="5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522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011" marR="5011" marT="5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1.8V 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2.5V 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4.5V 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(</a:t>
                      </a:r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nC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) </a:t>
                      </a:r>
                    </a:p>
                  </a:txBody>
                  <a:tcPr marL="5011" marR="5011" marT="5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011" marR="5011" marT="5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011" marR="5011" marT="5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22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CSD17381F4 </a:t>
                      </a:r>
                    </a:p>
                  </a:txBody>
                  <a:tcPr marL="5011" marR="5011" marT="50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LGA 0402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 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0.72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Now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Now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CSD17483F4</a:t>
                      </a:r>
                    </a:p>
                  </a:txBody>
                  <a:tcPr marL="5011" marR="5011" marT="50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LGA 0402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 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0.72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Now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July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CSD13381F4 </a:t>
                      </a:r>
                    </a:p>
                  </a:txBody>
                  <a:tcPr marL="5011" marR="5011" marT="50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LGA 0402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 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0.72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May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June 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CSD13382F4 </a:t>
                      </a:r>
                    </a:p>
                  </a:txBody>
                  <a:tcPr marL="5011" marR="5011" marT="50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LGA 0402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 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0.75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June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Q3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CSD13202Q2</a:t>
                      </a:r>
                    </a:p>
                  </a:txBody>
                  <a:tcPr marL="5011" marR="5011" marT="50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SON2x2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Now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Oct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CSD15571Q2</a:t>
                      </a:r>
                    </a:p>
                  </a:txBody>
                  <a:tcPr marL="5011" marR="5011" marT="50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SON2x2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 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Now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July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CSD17571Q2</a:t>
                      </a:r>
                    </a:p>
                  </a:txBody>
                  <a:tcPr marL="5011" marR="5011" marT="50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SON2x2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Aug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CSD16301Q2</a:t>
                      </a:r>
                    </a:p>
                  </a:txBody>
                  <a:tcPr marL="5011" marR="5011" marT="50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SON2x2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Now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Now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CSD17313Q2</a:t>
                      </a:r>
                    </a:p>
                  </a:txBody>
                  <a:tcPr marL="5011" marR="5011" marT="50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SON2x2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Now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Now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CSD13303W1015</a:t>
                      </a:r>
                    </a:p>
                  </a:txBody>
                  <a:tcPr marL="5011" marR="5011" marT="50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WLP 1x1.5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0.85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3.9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Now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Now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CSD13201W10</a:t>
                      </a:r>
                    </a:p>
                  </a:txBody>
                  <a:tcPr marL="5011" marR="5011" marT="50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WLP 1x1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Now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Now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CSD87312Q3E</a:t>
                      </a:r>
                    </a:p>
                  </a:txBody>
                  <a:tcPr marL="5011" marR="5011" marT="50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SON3.3x3.3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N+N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6.3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Now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Now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CSD85312Q3E</a:t>
                      </a:r>
                    </a:p>
                  </a:txBody>
                  <a:tcPr marL="5011" marR="5011" marT="50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SON3.3x3.3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N+N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5.8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Now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Q4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CSD83321W1625</a:t>
                      </a:r>
                    </a:p>
                  </a:txBody>
                  <a:tcPr marL="5011" marR="5011" marT="50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WLP 1.6x2.5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N+N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12.1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6.6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Now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Q3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CSD86311W1723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WLP 1.7x2.3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N+N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Now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Now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CSD25481F4 </a:t>
                      </a:r>
                    </a:p>
                  </a:txBody>
                  <a:tcPr marL="5011" marR="5011" marT="50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LGA 0402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 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0.75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0.95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Now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Sept 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CSD25483F4 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LGA 0402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 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0.75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325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0.95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July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Sept 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CSD23381F4 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LGA 0402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 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0.75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0.95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July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Sept 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CSD23382F4 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LGA 0402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 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0.75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Q3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Q4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CSD25302Q2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QFN2x2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0.65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Now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Now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CSD25310Q2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QFN2x2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 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3.2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Sept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1Q14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CSD25401Q3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QFN3x3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0.85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13.5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8.8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8.8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Now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Now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CSD25402Q3A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QFN3x3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12.4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7.3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8.5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Aug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Dec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CSD23201W10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WLP 1x1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1.9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Now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Now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CSD25213W10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WLP 1x1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 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0.85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2.2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Now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Now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CSD25211W1015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WLP 1x1.5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3.4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Now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Now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CSD25301w1015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WLP 1x1.5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0.75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1.9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Now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Now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CSD25303W1015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WLP 1x1.5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0.65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3.3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Now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Now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CSD25201W15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WLP 1.5x1.5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4.7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Now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Now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CSD22202W15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WLP 1.5x1.5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 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14.5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10.2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6.5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Now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Now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CSD75205W1015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WLP 1x1.5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P+P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0.65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145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Now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Now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CSD75301W1015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WLP 1x1.5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P+P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Now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Now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CSD75204W15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WLP 1.5x1.5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P+P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Now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Now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CSD75207W15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WLP 1.5x1.5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P+P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Now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Now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CSD75211W1723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WLP 1.7x2.3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P+P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4.8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Now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Now</a:t>
                      </a:r>
                    </a:p>
                  </a:txBody>
                  <a:tcPr marL="5011" marR="5011" marT="5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7408" y="-13651"/>
            <a:ext cx="5388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Product List for Portable applications -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F00105-8B04-41CB-AB46-DD544DAE21E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31775" y="142875"/>
            <a:ext cx="8458200" cy="81438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Gen 1.3 N-Channel, Low Rdson Devices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799" y="990600"/>
            <a:ext cx="8839201" cy="4489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F00105-8B04-41CB-AB46-DD544DAE21E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3" name="Group 400"/>
          <p:cNvGraphicFramePr>
            <a:graphicFrameLocks noGrp="1"/>
          </p:cNvGraphicFramePr>
          <p:nvPr/>
        </p:nvGraphicFramePr>
        <p:xfrm>
          <a:off x="381000" y="2667000"/>
          <a:ext cx="8305799" cy="3185159"/>
        </p:xfrm>
        <a:graphic>
          <a:graphicData uri="http://schemas.openxmlformats.org/drawingml/2006/table">
            <a:tbl>
              <a:tblPr/>
              <a:tblGrid>
                <a:gridCol w="1763849"/>
                <a:gridCol w="1148364"/>
                <a:gridCol w="638160"/>
                <a:gridCol w="681892"/>
                <a:gridCol w="740200"/>
                <a:gridCol w="1182378"/>
                <a:gridCol w="1093295"/>
                <a:gridCol w="1057661"/>
              </a:tblGrid>
              <a:tr h="70321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charset="-120"/>
                          <a:cs typeface="Arial" charset="0"/>
                        </a:rPr>
                        <a:t>Part No</a:t>
                      </a:r>
                      <a:endParaRPr kumimoji="1" lang="en-US" altLang="zh-TW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charset="-120"/>
                          <a:cs typeface="Arial" charset="0"/>
                        </a:rPr>
                        <a:t>Package</a:t>
                      </a:r>
                      <a:endParaRPr kumimoji="1" lang="en-US" altLang="zh-TW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charset="-120"/>
                          <a:cs typeface="Arial" charset="0"/>
                        </a:rPr>
                        <a:t>Id</a:t>
                      </a:r>
                      <a:endParaRPr kumimoji="1" lang="en-US" altLang="zh-TW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charset="-120"/>
                          <a:cs typeface="Arial" charset="0"/>
                        </a:rPr>
                        <a:t>Vds</a:t>
                      </a:r>
                      <a:endParaRPr kumimoji="1" lang="en-US" altLang="zh-TW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charset="-120"/>
                          <a:cs typeface="Arial" charset="0"/>
                        </a:rPr>
                        <a:t>Vgs</a:t>
                      </a:r>
                      <a:endParaRPr kumimoji="1" lang="en-US" altLang="zh-TW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R@10V (max)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R@4.5V (max)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  <a:cs typeface="Arial" charset="0"/>
                        </a:rPr>
                        <a:t>Qg@4.5V (</a:t>
                      </a:r>
                      <a:r>
                        <a:rPr kumimoji="1" lang="en-US" altLang="zh-TW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  <a:cs typeface="Arial" charset="0"/>
                        </a:rPr>
                        <a:t>typ</a:t>
                      </a:r>
                      <a:r>
                        <a:rPr kumimoji="1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  <a:cs typeface="Arial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1365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charset="-120"/>
                          <a:cs typeface="Arial" charset="0"/>
                        </a:rPr>
                        <a:t>CSD87350Q5D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  <a:cs typeface="Arial" charset="0"/>
                        </a:rPr>
                        <a:t>QFN 5x6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charset="-120"/>
                          <a:cs typeface="Arial" charset="0"/>
                        </a:rPr>
                        <a:t>40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charset="-120"/>
                          <a:cs typeface="Arial" charset="0"/>
                        </a:rPr>
                        <a:t>30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charset="-120"/>
                          <a:cs typeface="Arial" charset="0"/>
                        </a:rPr>
                        <a:t>10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2.5 / 5.9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2.8 / 6.8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  <a:cs typeface="Arial" charset="0"/>
                        </a:rPr>
                        <a:t>8.2 / 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365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charset="-120"/>
                          <a:cs typeface="Arial" charset="0"/>
                        </a:rPr>
                        <a:t>CSD87351Q5D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  <a:cs typeface="Arial" charset="0"/>
                        </a:rPr>
                        <a:t>QFN 5x6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charset="-120"/>
                          <a:cs typeface="Arial" charset="0"/>
                        </a:rPr>
                        <a:t>32</a:t>
                      </a:r>
                      <a:endParaRPr kumimoji="1" lang="en-US" altLang="zh-TW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charset="-120"/>
                          <a:cs typeface="Arial" charset="0"/>
                        </a:rPr>
                        <a:t>30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charset="-120"/>
                          <a:cs typeface="Arial" charset="0"/>
                        </a:rPr>
                        <a:t>10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2.6 / 7.6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3.1 / 8.8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  <a:cs typeface="Arial" charset="0"/>
                        </a:rPr>
                        <a:t>6 / 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365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charset="-120"/>
                          <a:cs typeface="Arial" charset="0"/>
                        </a:rPr>
                        <a:t>CSD87352Q5D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  <a:cs typeface="Arial" charset="0"/>
                        </a:rPr>
                        <a:t>QFN 5x6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charset="-120"/>
                          <a:cs typeface="Arial" charset="0"/>
                        </a:rPr>
                        <a:t>25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charset="-120"/>
                          <a:cs typeface="Arial" charset="0"/>
                        </a:rPr>
                        <a:t>30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charset="-120"/>
                          <a:cs typeface="Arial" charset="0"/>
                        </a:rPr>
                        <a:t>10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3.4 / 7.1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3.9 / 8.6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  <a:cs typeface="Arial" charset="0"/>
                        </a:rPr>
                        <a:t>4.7 / 10.4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365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charset="-120"/>
                          <a:cs typeface="Arial" charset="0"/>
                        </a:rPr>
                        <a:t>CSD87353Q5D</a:t>
                      </a:r>
                      <a:endParaRPr kumimoji="1" lang="en-US" altLang="zh-TW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  <a:cs typeface="Arial" charset="0"/>
                        </a:rPr>
                        <a:t>QFN 5x6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charset="-120"/>
                          <a:cs typeface="Arial" charset="0"/>
                        </a:rPr>
                        <a:t>40</a:t>
                      </a:r>
                      <a:endParaRPr kumimoji="1" lang="en-US" altLang="zh-TW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charset="-120"/>
                          <a:cs typeface="Arial" charset="0"/>
                        </a:rPr>
                        <a:t>30</a:t>
                      </a:r>
                      <a:endParaRPr kumimoji="1" lang="en-US" altLang="zh-TW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charset="-120"/>
                          <a:cs typeface="Arial" charset="0"/>
                        </a:rPr>
                        <a:t>10</a:t>
                      </a:r>
                      <a:endParaRPr kumimoji="1" lang="en-US" altLang="zh-TW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2.2 / 2.6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2.7 / 3.1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  <a:cs typeface="Arial" charset="0"/>
                        </a:rPr>
                        <a:t>18 / 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365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charset="-120"/>
                          <a:cs typeface="Arial" charset="0"/>
                        </a:rPr>
                        <a:t>CSD87330Q3D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  <a:cs typeface="Arial" charset="0"/>
                        </a:rPr>
                        <a:t>QFN 3x3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charset="-120"/>
                          <a:cs typeface="Arial" charset="0"/>
                        </a:rPr>
                        <a:t>25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charset="-120"/>
                          <a:cs typeface="Arial" charset="0"/>
                        </a:rPr>
                        <a:t>25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charset="-120"/>
                          <a:cs typeface="Arial" charset="0"/>
                        </a:rPr>
                        <a:t>10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4 / 7.3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4.6 / 8.8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  <a:cs typeface="Arial" charset="0"/>
                        </a:rPr>
                        <a:t>4.7 / 9.2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365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charset="-120"/>
                          <a:cs typeface="Arial" charset="0"/>
                        </a:rPr>
                        <a:t>CSD87331Q3D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  <a:cs typeface="Arial" charset="0"/>
                        </a:rPr>
                        <a:t>QFN 3x3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charset="-120"/>
                          <a:cs typeface="Arial" charset="0"/>
                        </a:rPr>
                        <a:t>20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charset="-120"/>
                          <a:cs typeface="Arial" charset="0"/>
                        </a:rPr>
                        <a:t>25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charset="-120"/>
                          <a:cs typeface="Arial" charset="0"/>
                        </a:rPr>
                        <a:t>10</a:t>
                      </a:r>
                      <a:endParaRPr kumimoji="1" lang="en-US" altLang="zh-TW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5.8 / 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6.7 / 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  <a:cs typeface="Arial" charset="0"/>
                        </a:rPr>
                        <a:t>2.4 / 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" name="Picture 16" descr="Leadfram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28600"/>
            <a:ext cx="3581400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57200" y="533400"/>
            <a:ext cx="3339376" cy="5632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lnSpc>
                <a:spcPct val="85000"/>
              </a:lnSpc>
              <a:defRPr/>
            </a:pPr>
            <a:r>
              <a:rPr lang="en-US" sz="3600" b="1" kern="0" dirty="0" smtClean="0">
                <a:solidFill>
                  <a:srgbClr val="FF0000"/>
                </a:solidFill>
              </a:rPr>
              <a:t>Power Block   </a:t>
            </a:r>
            <a:endParaRPr lang="en-US" sz="3600" b="1" kern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1"/>
          <p:cNvSpPr txBox="1">
            <a:spLocks/>
          </p:cNvSpPr>
          <p:nvPr/>
        </p:nvSpPr>
        <p:spPr>
          <a:xfrm>
            <a:off x="536575" y="512763"/>
            <a:ext cx="0" cy="0"/>
          </a:xfrm>
          <a:prstGeom prst="rect">
            <a:avLst/>
          </a:prstGeom>
        </p:spPr>
        <p:txBody>
          <a:bodyPr/>
          <a:lstStyle/>
          <a:p>
            <a:pPr eaLnBrk="0" hangingPunct="0">
              <a:lnSpc>
                <a:spcPct val="85000"/>
              </a:lnSpc>
              <a:defRPr/>
            </a:pPr>
            <a:r>
              <a:rPr lang="en-US" sz="3200" b="1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Power Block 2  </a:t>
            </a:r>
            <a:endParaRPr lang="en-US" sz="3200" b="1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12738" y="1639888"/>
            <a:ext cx="804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Micro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04800" y="2438400"/>
            <a:ext cx="803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Nano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04800" y="3124200"/>
            <a:ext cx="8048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Pico</a:t>
            </a:r>
          </a:p>
        </p:txBody>
      </p:sp>
      <p:pic>
        <p:nvPicPr>
          <p:cNvPr id="30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" y="5062538"/>
            <a:ext cx="1628775" cy="10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Box 10"/>
          <p:cNvSpPr txBox="1">
            <a:spLocks noChangeArrowheads="1"/>
          </p:cNvSpPr>
          <p:nvPr/>
        </p:nvSpPr>
        <p:spPr bwMode="auto">
          <a:xfrm>
            <a:off x="3810000" y="3810000"/>
            <a:ext cx="5100638" cy="1016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1/5 package size of 2 x QFN5x6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1-2% </a:t>
            </a:r>
            <a:r>
              <a:rPr lang="en-US" sz="2000" dirty="0">
                <a:solidFill>
                  <a:schemeClr val="bg1"/>
                </a:solidFill>
              </a:rPr>
              <a:t>higher efficiency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Price </a:t>
            </a:r>
            <a:r>
              <a:rPr lang="en-US" sz="2000" dirty="0">
                <a:solidFill>
                  <a:schemeClr val="bg1"/>
                </a:solidFill>
              </a:rPr>
              <a:t>lower than </a:t>
            </a:r>
            <a:r>
              <a:rPr lang="en-US" sz="2000" dirty="0" smtClean="0">
                <a:solidFill>
                  <a:schemeClr val="bg1"/>
                </a:solidFill>
              </a:rPr>
              <a:t>discrete FET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3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5029200"/>
            <a:ext cx="1628775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extBox 12"/>
          <p:cNvSpPr txBox="1">
            <a:spLocks noChangeArrowheads="1"/>
          </p:cNvSpPr>
          <p:nvPr/>
        </p:nvSpPr>
        <p:spPr bwMode="auto">
          <a:xfrm>
            <a:off x="1627188" y="5005388"/>
            <a:ext cx="11080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QFN 5x6</a:t>
            </a:r>
          </a:p>
        </p:txBody>
      </p:sp>
      <p:sp>
        <p:nvSpPr>
          <p:cNvPr id="34" name="Right Arrow 33"/>
          <p:cNvSpPr/>
          <p:nvPr/>
        </p:nvSpPr>
        <p:spPr>
          <a:xfrm>
            <a:off x="4079875" y="5376863"/>
            <a:ext cx="2428875" cy="261937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TextBox 15"/>
          <p:cNvSpPr txBox="1">
            <a:spLocks noChangeArrowheads="1"/>
          </p:cNvSpPr>
          <p:nvPr/>
        </p:nvSpPr>
        <p:spPr bwMode="auto">
          <a:xfrm>
            <a:off x="2084388" y="5334000"/>
            <a:ext cx="3952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+</a:t>
            </a:r>
          </a:p>
        </p:txBody>
      </p:sp>
      <p:sp>
        <p:nvSpPr>
          <p:cNvPr id="36" name="TextBox 16"/>
          <p:cNvSpPr txBox="1">
            <a:spLocks noChangeArrowheads="1"/>
          </p:cNvSpPr>
          <p:nvPr/>
        </p:nvSpPr>
        <p:spPr bwMode="auto">
          <a:xfrm>
            <a:off x="1400175" y="3781425"/>
            <a:ext cx="1724025" cy="1016000"/>
          </a:xfrm>
          <a:prstGeom prst="rect">
            <a:avLst/>
          </a:prstGeom>
          <a:solidFill>
            <a:srgbClr val="0033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000">
                <a:solidFill>
                  <a:schemeClr val="bg1"/>
                </a:solidFill>
              </a:rPr>
              <a:t>Space</a:t>
            </a:r>
          </a:p>
          <a:p>
            <a:pPr algn="r"/>
            <a:r>
              <a:rPr lang="en-US" sz="2000">
                <a:solidFill>
                  <a:schemeClr val="bg1"/>
                </a:solidFill>
              </a:rPr>
              <a:t>Performance</a:t>
            </a:r>
          </a:p>
          <a:p>
            <a:pPr algn="r"/>
            <a:r>
              <a:rPr lang="en-US" sz="2000">
                <a:solidFill>
                  <a:schemeClr val="bg1"/>
                </a:solidFill>
              </a:rPr>
              <a:t>Cost</a:t>
            </a:r>
          </a:p>
        </p:txBody>
      </p:sp>
      <p:sp>
        <p:nvSpPr>
          <p:cNvPr id="37" name="Right Arrow 36"/>
          <p:cNvSpPr/>
          <p:nvPr/>
        </p:nvSpPr>
        <p:spPr>
          <a:xfrm flipV="1">
            <a:off x="3209925" y="4300538"/>
            <a:ext cx="452438" cy="10477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ight Arrow 37"/>
          <p:cNvSpPr/>
          <p:nvPr/>
        </p:nvSpPr>
        <p:spPr>
          <a:xfrm flipV="1">
            <a:off x="3205163" y="3967163"/>
            <a:ext cx="452437" cy="10477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ight Arrow 38"/>
          <p:cNvSpPr/>
          <p:nvPr/>
        </p:nvSpPr>
        <p:spPr>
          <a:xfrm flipV="1">
            <a:off x="3205163" y="4624388"/>
            <a:ext cx="452437" cy="10477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TextBox 20"/>
          <p:cNvSpPr txBox="1">
            <a:spLocks noChangeArrowheads="1"/>
          </p:cNvSpPr>
          <p:nvPr/>
        </p:nvSpPr>
        <p:spPr bwMode="auto">
          <a:xfrm>
            <a:off x="7727950" y="5318125"/>
            <a:ext cx="803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solidFill>
                  <a:schemeClr val="tx2"/>
                </a:solidFill>
              </a:rPr>
              <a:t>Nano</a:t>
            </a:r>
          </a:p>
        </p:txBody>
      </p:sp>
      <p:pic>
        <p:nvPicPr>
          <p:cNvPr id="41" name="Picture 9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2222" y="1306286"/>
            <a:ext cx="1163790" cy="1015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2133600" y="1143000"/>
          <a:ext cx="6705600" cy="2286000"/>
        </p:xfrm>
        <a:graphic>
          <a:graphicData uri="http://schemas.openxmlformats.org/drawingml/2006/table">
            <a:tbl>
              <a:tblPr/>
              <a:tblGrid>
                <a:gridCol w="1328854"/>
                <a:gridCol w="880946"/>
                <a:gridCol w="1371600"/>
                <a:gridCol w="1143000"/>
                <a:gridCol w="1066800"/>
                <a:gridCol w="914400"/>
              </a:tblGrid>
              <a:tr h="571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 #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Id (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max)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Rds(on) max. @10V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Size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Sample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RTM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CSD87384M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8.0 /1.8 m</a:t>
                      </a:r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Ω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5x3.5mm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Now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May.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2013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CSD87588N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9.0/3.5 m</a:t>
                      </a:r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Ω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5x2.5mm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Now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Mar.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2013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CSD87381P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14.2/6.6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Ω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3x2.5mm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Now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Mar.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2013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3" name="Picture 9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2857" y="2249714"/>
            <a:ext cx="1141714" cy="662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9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4058" y="3044431"/>
            <a:ext cx="740945" cy="511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9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629" y="5246914"/>
            <a:ext cx="1141714" cy="662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Stage Products</a:t>
            </a: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00200"/>
            <a:ext cx="8360403" cy="4538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6324600" y="0"/>
            <a:ext cx="2819400" cy="1600200"/>
            <a:chOff x="600" y="954"/>
            <a:chExt cx="3945" cy="2712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600" y="954"/>
              <a:ext cx="3945" cy="27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" name="Freeform 9"/>
            <p:cNvSpPr>
              <a:spLocks/>
            </p:cNvSpPr>
            <p:nvPr/>
          </p:nvSpPr>
          <p:spPr bwMode="auto">
            <a:xfrm>
              <a:off x="2245" y="2149"/>
              <a:ext cx="166" cy="99"/>
            </a:xfrm>
            <a:custGeom>
              <a:avLst/>
              <a:gdLst>
                <a:gd name="T0" fmla="*/ 0 w 199"/>
                <a:gd name="T1" fmla="*/ 14 h 115"/>
                <a:gd name="T2" fmla="*/ 19 w 199"/>
                <a:gd name="T3" fmla="*/ 0 h 115"/>
                <a:gd name="T4" fmla="*/ 47 w 199"/>
                <a:gd name="T5" fmla="*/ 19 h 115"/>
                <a:gd name="T6" fmla="*/ 28 w 199"/>
                <a:gd name="T7" fmla="*/ 34 h 115"/>
                <a:gd name="T8" fmla="*/ 0 w 199"/>
                <a:gd name="T9" fmla="*/ 14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9"/>
                <a:gd name="T16" fmla="*/ 0 h 115"/>
                <a:gd name="T17" fmla="*/ 199 w 199"/>
                <a:gd name="T18" fmla="*/ 115 h 1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9" h="115">
                  <a:moveTo>
                    <a:pt x="0" y="47"/>
                  </a:moveTo>
                  <a:lnTo>
                    <a:pt x="84" y="0"/>
                  </a:lnTo>
                  <a:lnTo>
                    <a:pt x="199" y="63"/>
                  </a:lnTo>
                  <a:lnTo>
                    <a:pt x="115" y="115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chemeClr val="accent1"/>
            </a:solidFill>
            <a:ln w="952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auto">
            <a:xfrm>
              <a:off x="2561" y="2328"/>
              <a:ext cx="166" cy="99"/>
            </a:xfrm>
            <a:custGeom>
              <a:avLst/>
              <a:gdLst>
                <a:gd name="T0" fmla="*/ 0 w 199"/>
                <a:gd name="T1" fmla="*/ 14 h 115"/>
                <a:gd name="T2" fmla="*/ 19 w 199"/>
                <a:gd name="T3" fmla="*/ 0 h 115"/>
                <a:gd name="T4" fmla="*/ 47 w 199"/>
                <a:gd name="T5" fmla="*/ 19 h 115"/>
                <a:gd name="T6" fmla="*/ 28 w 199"/>
                <a:gd name="T7" fmla="*/ 34 h 115"/>
                <a:gd name="T8" fmla="*/ 0 w 199"/>
                <a:gd name="T9" fmla="*/ 14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9"/>
                <a:gd name="T16" fmla="*/ 0 h 115"/>
                <a:gd name="T17" fmla="*/ 199 w 199"/>
                <a:gd name="T18" fmla="*/ 115 h 1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9" h="115">
                  <a:moveTo>
                    <a:pt x="0" y="47"/>
                  </a:moveTo>
                  <a:lnTo>
                    <a:pt x="84" y="0"/>
                  </a:lnTo>
                  <a:lnTo>
                    <a:pt x="199" y="63"/>
                  </a:lnTo>
                  <a:lnTo>
                    <a:pt x="115" y="115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chemeClr val="accent1"/>
            </a:solidFill>
            <a:ln w="952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2552" y="1920"/>
              <a:ext cx="118" cy="64"/>
            </a:xfrm>
            <a:custGeom>
              <a:avLst/>
              <a:gdLst>
                <a:gd name="T0" fmla="*/ 0 w 199"/>
                <a:gd name="T1" fmla="*/ 1 h 115"/>
                <a:gd name="T2" fmla="*/ 1 w 199"/>
                <a:gd name="T3" fmla="*/ 0 h 115"/>
                <a:gd name="T4" fmla="*/ 3 w 199"/>
                <a:gd name="T5" fmla="*/ 1 h 115"/>
                <a:gd name="T6" fmla="*/ 2 w 199"/>
                <a:gd name="T7" fmla="*/ 1 h 115"/>
                <a:gd name="T8" fmla="*/ 0 w 199"/>
                <a:gd name="T9" fmla="*/ 1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9"/>
                <a:gd name="T16" fmla="*/ 0 h 115"/>
                <a:gd name="T17" fmla="*/ 199 w 199"/>
                <a:gd name="T18" fmla="*/ 115 h 1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9" h="115">
                  <a:moveTo>
                    <a:pt x="0" y="47"/>
                  </a:moveTo>
                  <a:lnTo>
                    <a:pt x="84" y="0"/>
                  </a:lnTo>
                  <a:lnTo>
                    <a:pt x="199" y="63"/>
                  </a:lnTo>
                  <a:lnTo>
                    <a:pt x="115" y="115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chemeClr val="accent1"/>
            </a:solidFill>
            <a:ln w="952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9" name="Freeform 28"/>
            <p:cNvSpPr>
              <a:spLocks/>
            </p:cNvSpPr>
            <p:nvPr/>
          </p:nvSpPr>
          <p:spPr bwMode="auto">
            <a:xfrm>
              <a:off x="2040" y="2030"/>
              <a:ext cx="254" cy="168"/>
            </a:xfrm>
            <a:custGeom>
              <a:avLst/>
              <a:gdLst>
                <a:gd name="T0" fmla="*/ 962 w 210"/>
                <a:gd name="T1" fmla="*/ 739 h 136"/>
                <a:gd name="T2" fmla="*/ 686 w 210"/>
                <a:gd name="T3" fmla="*/ 119 h 136"/>
                <a:gd name="T4" fmla="*/ 0 w 210"/>
                <a:gd name="T5" fmla="*/ 21 h 136"/>
                <a:gd name="T6" fmla="*/ 0 60000 65536"/>
                <a:gd name="T7" fmla="*/ 0 60000 65536"/>
                <a:gd name="T8" fmla="*/ 0 60000 65536"/>
                <a:gd name="T9" fmla="*/ 0 w 210"/>
                <a:gd name="T10" fmla="*/ 0 h 136"/>
                <a:gd name="T11" fmla="*/ 210 w 210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0" h="136">
                  <a:moveTo>
                    <a:pt x="210" y="136"/>
                  </a:moveTo>
                  <a:cubicBezTo>
                    <a:pt x="197" y="90"/>
                    <a:pt x="185" y="44"/>
                    <a:pt x="150" y="22"/>
                  </a:cubicBezTo>
                  <a:cubicBezTo>
                    <a:pt x="115" y="0"/>
                    <a:pt x="29" y="6"/>
                    <a:pt x="0" y="4"/>
                  </a:cubicBezTo>
                </a:path>
              </a:pathLst>
            </a:custGeom>
            <a:noFill/>
            <a:ln w="9525" cmpd="sng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0" name="Freeform 29"/>
            <p:cNvSpPr>
              <a:spLocks/>
            </p:cNvSpPr>
            <p:nvPr/>
          </p:nvSpPr>
          <p:spPr bwMode="auto">
            <a:xfrm>
              <a:off x="2064" y="2000"/>
              <a:ext cx="256" cy="164"/>
            </a:xfrm>
            <a:custGeom>
              <a:avLst/>
              <a:gdLst>
                <a:gd name="T0" fmla="*/ 1023 w 210"/>
                <a:gd name="T1" fmla="*/ 608 h 136"/>
                <a:gd name="T2" fmla="*/ 734 w 210"/>
                <a:gd name="T3" fmla="*/ 101 h 136"/>
                <a:gd name="T4" fmla="*/ 0 w 210"/>
                <a:gd name="T5" fmla="*/ 17 h 136"/>
                <a:gd name="T6" fmla="*/ 0 60000 65536"/>
                <a:gd name="T7" fmla="*/ 0 60000 65536"/>
                <a:gd name="T8" fmla="*/ 0 60000 65536"/>
                <a:gd name="T9" fmla="*/ 0 w 210"/>
                <a:gd name="T10" fmla="*/ 0 h 136"/>
                <a:gd name="T11" fmla="*/ 210 w 210"/>
                <a:gd name="T12" fmla="*/ 136 h 1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0" h="136">
                  <a:moveTo>
                    <a:pt x="210" y="136"/>
                  </a:moveTo>
                  <a:cubicBezTo>
                    <a:pt x="197" y="90"/>
                    <a:pt x="185" y="44"/>
                    <a:pt x="150" y="22"/>
                  </a:cubicBezTo>
                  <a:cubicBezTo>
                    <a:pt x="115" y="0"/>
                    <a:pt x="29" y="6"/>
                    <a:pt x="0" y="4"/>
                  </a:cubicBezTo>
                </a:path>
              </a:pathLst>
            </a:custGeom>
            <a:noFill/>
            <a:ln w="9525" cmpd="sng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1" name="AutoShape 30"/>
            <p:cNvSpPr>
              <a:spLocks noChangeArrowheads="1"/>
            </p:cNvSpPr>
            <p:nvPr/>
          </p:nvSpPr>
          <p:spPr bwMode="auto">
            <a:xfrm>
              <a:off x="1875" y="2539"/>
              <a:ext cx="105" cy="56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auto">
            <a:xfrm>
              <a:off x="1439" y="2346"/>
              <a:ext cx="496" cy="226"/>
            </a:xfrm>
            <a:custGeom>
              <a:avLst/>
              <a:gdLst>
                <a:gd name="T0" fmla="*/ 563 w 487"/>
                <a:gd name="T1" fmla="*/ 332 h 214"/>
                <a:gd name="T2" fmla="*/ 405 w 487"/>
                <a:gd name="T3" fmla="*/ 55 h 214"/>
                <a:gd name="T4" fmla="*/ 0 w 487"/>
                <a:gd name="T5" fmla="*/ 0 h 214"/>
                <a:gd name="T6" fmla="*/ 0 60000 65536"/>
                <a:gd name="T7" fmla="*/ 0 60000 65536"/>
                <a:gd name="T8" fmla="*/ 0 60000 65536"/>
                <a:gd name="T9" fmla="*/ 0 w 487"/>
                <a:gd name="T10" fmla="*/ 0 h 214"/>
                <a:gd name="T11" fmla="*/ 487 w 487"/>
                <a:gd name="T12" fmla="*/ 214 h 2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7" h="214">
                  <a:moveTo>
                    <a:pt x="487" y="214"/>
                  </a:moveTo>
                  <a:cubicBezTo>
                    <a:pt x="459" y="143"/>
                    <a:pt x="431" y="72"/>
                    <a:pt x="350" y="36"/>
                  </a:cubicBezTo>
                  <a:cubicBezTo>
                    <a:pt x="269" y="0"/>
                    <a:pt x="134" y="0"/>
                    <a:pt x="0" y="0"/>
                  </a:cubicBezTo>
                </a:path>
              </a:pathLst>
            </a:custGeom>
            <a:noFill/>
            <a:ln w="9525" cmpd="sng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3" name="AutoShape 31"/>
            <p:cNvSpPr>
              <a:spLocks noChangeArrowheads="1"/>
            </p:cNvSpPr>
            <p:nvPr/>
          </p:nvSpPr>
          <p:spPr bwMode="auto">
            <a:xfrm>
              <a:off x="2004" y="2521"/>
              <a:ext cx="105" cy="56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4" name="AutoShape 32"/>
            <p:cNvSpPr>
              <a:spLocks noChangeArrowheads="1"/>
            </p:cNvSpPr>
            <p:nvPr/>
          </p:nvSpPr>
          <p:spPr bwMode="auto">
            <a:xfrm>
              <a:off x="2067" y="2488"/>
              <a:ext cx="105" cy="56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5" name="AutoShape 33"/>
            <p:cNvSpPr>
              <a:spLocks noChangeArrowheads="1"/>
            </p:cNvSpPr>
            <p:nvPr/>
          </p:nvSpPr>
          <p:spPr bwMode="auto">
            <a:xfrm>
              <a:off x="2112" y="2446"/>
              <a:ext cx="105" cy="56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6" name="AutoShape 34"/>
            <p:cNvSpPr>
              <a:spLocks noChangeArrowheads="1"/>
            </p:cNvSpPr>
            <p:nvPr/>
          </p:nvSpPr>
          <p:spPr bwMode="auto">
            <a:xfrm>
              <a:off x="2178" y="2413"/>
              <a:ext cx="105" cy="56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7" name="AutoShape 35"/>
            <p:cNvSpPr>
              <a:spLocks noChangeArrowheads="1"/>
            </p:cNvSpPr>
            <p:nvPr/>
          </p:nvSpPr>
          <p:spPr bwMode="auto">
            <a:xfrm>
              <a:off x="2259" y="2395"/>
              <a:ext cx="105" cy="56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8" name="AutoShape 37"/>
            <p:cNvSpPr>
              <a:spLocks noChangeArrowheads="1"/>
            </p:cNvSpPr>
            <p:nvPr/>
          </p:nvSpPr>
          <p:spPr bwMode="auto">
            <a:xfrm>
              <a:off x="2253" y="2485"/>
              <a:ext cx="105" cy="56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9" name="AutoShape 38"/>
            <p:cNvSpPr>
              <a:spLocks noChangeArrowheads="1"/>
            </p:cNvSpPr>
            <p:nvPr/>
          </p:nvSpPr>
          <p:spPr bwMode="auto">
            <a:xfrm>
              <a:off x="2313" y="2437"/>
              <a:ext cx="105" cy="56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0" name="AutoShape 39"/>
            <p:cNvSpPr>
              <a:spLocks noChangeArrowheads="1"/>
            </p:cNvSpPr>
            <p:nvPr/>
          </p:nvSpPr>
          <p:spPr bwMode="auto">
            <a:xfrm>
              <a:off x="2283" y="2566"/>
              <a:ext cx="105" cy="56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1" name="AutoShape 40"/>
            <p:cNvSpPr>
              <a:spLocks noChangeArrowheads="1"/>
            </p:cNvSpPr>
            <p:nvPr/>
          </p:nvSpPr>
          <p:spPr bwMode="auto">
            <a:xfrm>
              <a:off x="2373" y="2533"/>
              <a:ext cx="105" cy="56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2" name="AutoShape 41"/>
            <p:cNvSpPr>
              <a:spLocks noChangeArrowheads="1"/>
            </p:cNvSpPr>
            <p:nvPr/>
          </p:nvSpPr>
          <p:spPr bwMode="auto">
            <a:xfrm>
              <a:off x="2475" y="2572"/>
              <a:ext cx="105" cy="56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3" name="AutoShape 42"/>
            <p:cNvSpPr>
              <a:spLocks noChangeArrowheads="1"/>
            </p:cNvSpPr>
            <p:nvPr/>
          </p:nvSpPr>
          <p:spPr bwMode="auto">
            <a:xfrm>
              <a:off x="2424" y="2614"/>
              <a:ext cx="105" cy="56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4" name="AutoShape 43"/>
            <p:cNvSpPr>
              <a:spLocks noChangeArrowheads="1"/>
            </p:cNvSpPr>
            <p:nvPr/>
          </p:nvSpPr>
          <p:spPr bwMode="auto">
            <a:xfrm>
              <a:off x="2328" y="2641"/>
              <a:ext cx="105" cy="56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5" name="AutoShape 44"/>
            <p:cNvSpPr>
              <a:spLocks noChangeArrowheads="1"/>
            </p:cNvSpPr>
            <p:nvPr/>
          </p:nvSpPr>
          <p:spPr bwMode="auto">
            <a:xfrm>
              <a:off x="2274" y="2668"/>
              <a:ext cx="105" cy="56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6" name="AutoShape 45"/>
            <p:cNvSpPr>
              <a:spLocks noChangeArrowheads="1"/>
            </p:cNvSpPr>
            <p:nvPr/>
          </p:nvSpPr>
          <p:spPr bwMode="auto">
            <a:xfrm>
              <a:off x="2220" y="2695"/>
              <a:ext cx="105" cy="56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7" name="AutoShape 46"/>
            <p:cNvSpPr>
              <a:spLocks noChangeArrowheads="1"/>
            </p:cNvSpPr>
            <p:nvPr/>
          </p:nvSpPr>
          <p:spPr bwMode="auto">
            <a:xfrm>
              <a:off x="2211" y="2752"/>
              <a:ext cx="105" cy="56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8" name="Freeform 6"/>
            <p:cNvSpPr>
              <a:spLocks/>
            </p:cNvSpPr>
            <p:nvPr/>
          </p:nvSpPr>
          <p:spPr bwMode="auto">
            <a:xfrm>
              <a:off x="1908" y="2347"/>
              <a:ext cx="154" cy="203"/>
            </a:xfrm>
            <a:custGeom>
              <a:avLst/>
              <a:gdLst>
                <a:gd name="T0" fmla="*/ 284 w 141"/>
                <a:gd name="T1" fmla="*/ 1536 h 152"/>
                <a:gd name="T2" fmla="*/ 235 w 141"/>
                <a:gd name="T3" fmla="*/ 369 h 152"/>
                <a:gd name="T4" fmla="*/ 0 w 141"/>
                <a:gd name="T5" fmla="*/ 0 h 152"/>
                <a:gd name="T6" fmla="*/ 0 60000 65536"/>
                <a:gd name="T7" fmla="*/ 0 60000 65536"/>
                <a:gd name="T8" fmla="*/ 0 60000 65536"/>
                <a:gd name="T9" fmla="*/ 0 w 141"/>
                <a:gd name="T10" fmla="*/ 0 h 152"/>
                <a:gd name="T11" fmla="*/ 141 w 141"/>
                <a:gd name="T12" fmla="*/ 152 h 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1" h="152">
                  <a:moveTo>
                    <a:pt x="141" y="152"/>
                  </a:moveTo>
                  <a:cubicBezTo>
                    <a:pt x="139" y="107"/>
                    <a:pt x="138" y="62"/>
                    <a:pt x="115" y="37"/>
                  </a:cubicBezTo>
                  <a:cubicBezTo>
                    <a:pt x="92" y="12"/>
                    <a:pt x="46" y="6"/>
                    <a:pt x="0" y="0"/>
                  </a:cubicBezTo>
                </a:path>
              </a:pathLst>
            </a:custGeom>
            <a:noFill/>
            <a:ln w="9525" cmpd="sng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9" name="Freeform 7"/>
            <p:cNvSpPr>
              <a:spLocks/>
            </p:cNvSpPr>
            <p:nvPr/>
          </p:nvSpPr>
          <p:spPr bwMode="auto">
            <a:xfrm>
              <a:off x="1902" y="2109"/>
              <a:ext cx="212" cy="418"/>
            </a:xfrm>
            <a:custGeom>
              <a:avLst/>
              <a:gdLst>
                <a:gd name="T0" fmla="*/ 594 w 183"/>
                <a:gd name="T1" fmla="*/ 1164 h 361"/>
                <a:gd name="T2" fmla="*/ 490 w 183"/>
                <a:gd name="T3" fmla="*/ 608 h 361"/>
                <a:gd name="T4" fmla="*/ 0 w 183"/>
                <a:gd name="T5" fmla="*/ 0 h 361"/>
                <a:gd name="T6" fmla="*/ 0 60000 65536"/>
                <a:gd name="T7" fmla="*/ 0 60000 65536"/>
                <a:gd name="T8" fmla="*/ 0 60000 65536"/>
                <a:gd name="T9" fmla="*/ 0 w 183"/>
                <a:gd name="T10" fmla="*/ 0 h 361"/>
                <a:gd name="T11" fmla="*/ 183 w 183"/>
                <a:gd name="T12" fmla="*/ 361 h 3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3" h="361">
                  <a:moveTo>
                    <a:pt x="183" y="361"/>
                  </a:moveTo>
                  <a:cubicBezTo>
                    <a:pt x="182" y="304"/>
                    <a:pt x="181" y="248"/>
                    <a:pt x="151" y="188"/>
                  </a:cubicBezTo>
                  <a:cubicBezTo>
                    <a:pt x="121" y="128"/>
                    <a:pt x="21" y="34"/>
                    <a:pt x="0" y="0"/>
                  </a:cubicBezTo>
                </a:path>
              </a:pathLst>
            </a:custGeom>
            <a:noFill/>
            <a:ln w="9525" cmpd="sng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2228" y="2192"/>
              <a:ext cx="82" cy="263"/>
            </a:xfrm>
            <a:custGeom>
              <a:avLst/>
              <a:gdLst>
                <a:gd name="T0" fmla="*/ 0 w 78"/>
                <a:gd name="T1" fmla="*/ 1556 h 204"/>
                <a:gd name="T2" fmla="*/ 55 w 78"/>
                <a:gd name="T3" fmla="*/ 556 h 204"/>
                <a:gd name="T4" fmla="*/ 116 w 78"/>
                <a:gd name="T5" fmla="*/ 0 h 204"/>
                <a:gd name="T6" fmla="*/ 0 60000 65536"/>
                <a:gd name="T7" fmla="*/ 0 60000 65536"/>
                <a:gd name="T8" fmla="*/ 0 60000 65536"/>
                <a:gd name="T9" fmla="*/ 0 w 78"/>
                <a:gd name="T10" fmla="*/ 0 h 204"/>
                <a:gd name="T11" fmla="*/ 78 w 78"/>
                <a:gd name="T12" fmla="*/ 204 h 2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8" h="204">
                  <a:moveTo>
                    <a:pt x="0" y="204"/>
                  </a:moveTo>
                  <a:cubicBezTo>
                    <a:pt x="12" y="155"/>
                    <a:pt x="24" y="107"/>
                    <a:pt x="37" y="73"/>
                  </a:cubicBezTo>
                  <a:cubicBezTo>
                    <a:pt x="50" y="39"/>
                    <a:pt x="78" y="11"/>
                    <a:pt x="78" y="0"/>
                  </a:cubicBezTo>
                </a:path>
              </a:pathLst>
            </a:custGeom>
            <a:noFill/>
            <a:ln w="9525" cmpd="sng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2302" y="2199"/>
              <a:ext cx="39" cy="226"/>
            </a:xfrm>
            <a:custGeom>
              <a:avLst/>
              <a:gdLst>
                <a:gd name="T0" fmla="*/ 0 w 47"/>
                <a:gd name="T1" fmla="*/ 389 h 209"/>
                <a:gd name="T2" fmla="*/ 10 w 47"/>
                <a:gd name="T3" fmla="*/ 0 h 209"/>
                <a:gd name="T4" fmla="*/ 0 60000 65536"/>
                <a:gd name="T5" fmla="*/ 0 60000 65536"/>
                <a:gd name="T6" fmla="*/ 0 w 47"/>
                <a:gd name="T7" fmla="*/ 0 h 209"/>
                <a:gd name="T8" fmla="*/ 47 w 47"/>
                <a:gd name="T9" fmla="*/ 209 h 20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7" h="209">
                  <a:moveTo>
                    <a:pt x="0" y="209"/>
                  </a:moveTo>
                  <a:cubicBezTo>
                    <a:pt x="18" y="121"/>
                    <a:pt x="37" y="34"/>
                    <a:pt x="47" y="0"/>
                  </a:cubicBezTo>
                </a:path>
              </a:pathLst>
            </a:custGeom>
            <a:noFill/>
            <a:ln w="9525" cmpd="sng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2" name="Freeform 8"/>
            <p:cNvSpPr>
              <a:spLocks/>
            </p:cNvSpPr>
            <p:nvPr/>
          </p:nvSpPr>
          <p:spPr bwMode="auto">
            <a:xfrm>
              <a:off x="1931" y="2106"/>
              <a:ext cx="218" cy="395"/>
            </a:xfrm>
            <a:custGeom>
              <a:avLst/>
              <a:gdLst>
                <a:gd name="T0" fmla="*/ 743 w 183"/>
                <a:gd name="T1" fmla="*/ 742 h 361"/>
                <a:gd name="T2" fmla="*/ 611 w 183"/>
                <a:gd name="T3" fmla="*/ 385 h 361"/>
                <a:gd name="T4" fmla="*/ 0 w 183"/>
                <a:gd name="T5" fmla="*/ 0 h 361"/>
                <a:gd name="T6" fmla="*/ 0 60000 65536"/>
                <a:gd name="T7" fmla="*/ 0 60000 65536"/>
                <a:gd name="T8" fmla="*/ 0 60000 65536"/>
                <a:gd name="T9" fmla="*/ 0 w 183"/>
                <a:gd name="T10" fmla="*/ 0 h 361"/>
                <a:gd name="T11" fmla="*/ 183 w 183"/>
                <a:gd name="T12" fmla="*/ 361 h 3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3" h="361">
                  <a:moveTo>
                    <a:pt x="183" y="361"/>
                  </a:moveTo>
                  <a:cubicBezTo>
                    <a:pt x="182" y="304"/>
                    <a:pt x="181" y="248"/>
                    <a:pt x="151" y="188"/>
                  </a:cubicBezTo>
                  <a:cubicBezTo>
                    <a:pt x="121" y="128"/>
                    <a:pt x="21" y="34"/>
                    <a:pt x="0" y="0"/>
                  </a:cubicBezTo>
                </a:path>
              </a:pathLst>
            </a:custGeom>
            <a:noFill/>
            <a:ln w="9525" cmpd="sng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3" name="Freeform 14"/>
            <p:cNvSpPr>
              <a:spLocks/>
            </p:cNvSpPr>
            <p:nvPr/>
          </p:nvSpPr>
          <p:spPr bwMode="auto">
            <a:xfrm>
              <a:off x="2302" y="1940"/>
              <a:ext cx="291" cy="583"/>
            </a:xfrm>
            <a:custGeom>
              <a:avLst/>
              <a:gdLst>
                <a:gd name="T0" fmla="*/ 0 w 361"/>
                <a:gd name="T1" fmla="*/ 524 h 592"/>
                <a:gd name="T2" fmla="*/ 35 w 361"/>
                <a:gd name="T3" fmla="*/ 170 h 592"/>
                <a:gd name="T4" fmla="*/ 64 w 361"/>
                <a:gd name="T5" fmla="*/ 0 h 592"/>
                <a:gd name="T6" fmla="*/ 0 60000 65536"/>
                <a:gd name="T7" fmla="*/ 0 60000 65536"/>
                <a:gd name="T8" fmla="*/ 0 60000 65536"/>
                <a:gd name="T9" fmla="*/ 0 w 361"/>
                <a:gd name="T10" fmla="*/ 0 h 592"/>
                <a:gd name="T11" fmla="*/ 361 w 361"/>
                <a:gd name="T12" fmla="*/ 592 h 5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1" h="592">
                  <a:moveTo>
                    <a:pt x="0" y="592"/>
                  </a:moveTo>
                  <a:cubicBezTo>
                    <a:pt x="66" y="442"/>
                    <a:pt x="133" y="293"/>
                    <a:pt x="193" y="194"/>
                  </a:cubicBezTo>
                  <a:cubicBezTo>
                    <a:pt x="253" y="95"/>
                    <a:pt x="307" y="47"/>
                    <a:pt x="361" y="0"/>
                  </a:cubicBezTo>
                </a:path>
              </a:pathLst>
            </a:custGeom>
            <a:noFill/>
            <a:ln w="9525" cmpd="sng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4" name="Freeform 15"/>
            <p:cNvSpPr>
              <a:spLocks/>
            </p:cNvSpPr>
            <p:nvPr/>
          </p:nvSpPr>
          <p:spPr bwMode="auto">
            <a:xfrm>
              <a:off x="2365" y="1953"/>
              <a:ext cx="253" cy="503"/>
            </a:xfrm>
            <a:custGeom>
              <a:avLst/>
              <a:gdLst>
                <a:gd name="T0" fmla="*/ 0 w 288"/>
                <a:gd name="T1" fmla="*/ 438 h 513"/>
                <a:gd name="T2" fmla="*/ 41 w 288"/>
                <a:gd name="T3" fmla="*/ 210 h 513"/>
                <a:gd name="T4" fmla="*/ 102 w 288"/>
                <a:gd name="T5" fmla="*/ 0 h 513"/>
                <a:gd name="T6" fmla="*/ 0 60000 65536"/>
                <a:gd name="T7" fmla="*/ 0 60000 65536"/>
                <a:gd name="T8" fmla="*/ 0 60000 65536"/>
                <a:gd name="T9" fmla="*/ 0 w 288"/>
                <a:gd name="T10" fmla="*/ 0 h 513"/>
                <a:gd name="T11" fmla="*/ 288 w 288"/>
                <a:gd name="T12" fmla="*/ 513 h 5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513">
                  <a:moveTo>
                    <a:pt x="0" y="513"/>
                  </a:moveTo>
                  <a:cubicBezTo>
                    <a:pt x="36" y="422"/>
                    <a:pt x="72" y="331"/>
                    <a:pt x="120" y="246"/>
                  </a:cubicBezTo>
                  <a:cubicBezTo>
                    <a:pt x="168" y="161"/>
                    <a:pt x="228" y="80"/>
                    <a:pt x="288" y="0"/>
                  </a:cubicBezTo>
                </a:path>
              </a:pathLst>
            </a:custGeom>
            <a:noFill/>
            <a:ln w="9525" cmpd="sng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5" name="Freeform 16"/>
            <p:cNvSpPr>
              <a:spLocks/>
            </p:cNvSpPr>
            <p:nvPr/>
          </p:nvSpPr>
          <p:spPr bwMode="auto">
            <a:xfrm>
              <a:off x="2341" y="2357"/>
              <a:ext cx="270" cy="247"/>
            </a:xfrm>
            <a:custGeom>
              <a:avLst/>
              <a:gdLst>
                <a:gd name="T0" fmla="*/ 0 w 304"/>
                <a:gd name="T1" fmla="*/ 1123 h 199"/>
                <a:gd name="T2" fmla="*/ 33 w 304"/>
                <a:gd name="T3" fmla="*/ 269 h 199"/>
                <a:gd name="T4" fmla="*/ 117 w 304"/>
                <a:gd name="T5" fmla="*/ 0 h 199"/>
                <a:gd name="T6" fmla="*/ 0 60000 65536"/>
                <a:gd name="T7" fmla="*/ 0 60000 65536"/>
                <a:gd name="T8" fmla="*/ 0 60000 65536"/>
                <a:gd name="T9" fmla="*/ 0 w 304"/>
                <a:gd name="T10" fmla="*/ 0 h 199"/>
                <a:gd name="T11" fmla="*/ 304 w 304"/>
                <a:gd name="T12" fmla="*/ 199 h 1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4" h="199">
                  <a:moveTo>
                    <a:pt x="0" y="199"/>
                  </a:moveTo>
                  <a:cubicBezTo>
                    <a:pt x="16" y="140"/>
                    <a:pt x="33" y="81"/>
                    <a:pt x="84" y="48"/>
                  </a:cubicBezTo>
                  <a:cubicBezTo>
                    <a:pt x="135" y="15"/>
                    <a:pt x="271" y="8"/>
                    <a:pt x="304" y="0"/>
                  </a:cubicBezTo>
                </a:path>
              </a:pathLst>
            </a:custGeom>
            <a:noFill/>
            <a:ln w="9525" cmpd="sng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6" name="Freeform 17"/>
            <p:cNvSpPr>
              <a:spLocks/>
            </p:cNvSpPr>
            <p:nvPr/>
          </p:nvSpPr>
          <p:spPr bwMode="auto">
            <a:xfrm>
              <a:off x="2429" y="2376"/>
              <a:ext cx="214" cy="201"/>
            </a:xfrm>
            <a:custGeom>
              <a:avLst/>
              <a:gdLst>
                <a:gd name="T0" fmla="*/ 0 w 257"/>
                <a:gd name="T1" fmla="*/ 2408 h 141"/>
                <a:gd name="T2" fmla="*/ 15 w 257"/>
                <a:gd name="T3" fmla="*/ 693 h 141"/>
                <a:gd name="T4" fmla="*/ 59 w 257"/>
                <a:gd name="T5" fmla="*/ 0 h 141"/>
                <a:gd name="T6" fmla="*/ 0 60000 65536"/>
                <a:gd name="T7" fmla="*/ 0 60000 65536"/>
                <a:gd name="T8" fmla="*/ 0 60000 65536"/>
                <a:gd name="T9" fmla="*/ 0 w 257"/>
                <a:gd name="T10" fmla="*/ 0 h 141"/>
                <a:gd name="T11" fmla="*/ 257 w 257"/>
                <a:gd name="T12" fmla="*/ 141 h 14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7" h="141">
                  <a:moveTo>
                    <a:pt x="0" y="141"/>
                  </a:moveTo>
                  <a:cubicBezTo>
                    <a:pt x="12" y="103"/>
                    <a:pt x="25" y="65"/>
                    <a:pt x="68" y="41"/>
                  </a:cubicBezTo>
                  <a:cubicBezTo>
                    <a:pt x="111" y="17"/>
                    <a:pt x="224" y="2"/>
                    <a:pt x="257" y="0"/>
                  </a:cubicBezTo>
                </a:path>
              </a:pathLst>
            </a:custGeom>
            <a:noFill/>
            <a:ln w="9525" cmpd="sng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7" name="Freeform 18"/>
            <p:cNvSpPr>
              <a:spLocks/>
            </p:cNvSpPr>
            <p:nvPr/>
          </p:nvSpPr>
          <p:spPr bwMode="auto">
            <a:xfrm>
              <a:off x="2521" y="2588"/>
              <a:ext cx="365" cy="167"/>
            </a:xfrm>
            <a:custGeom>
              <a:avLst/>
              <a:gdLst>
                <a:gd name="T0" fmla="*/ 0 w 304"/>
                <a:gd name="T1" fmla="*/ 1 h 274"/>
                <a:gd name="T2" fmla="*/ 838 w 304"/>
                <a:gd name="T3" fmla="*/ 1 h 274"/>
                <a:gd name="T4" fmla="*/ 1314 w 304"/>
                <a:gd name="T5" fmla="*/ 5 h 274"/>
                <a:gd name="T6" fmla="*/ 0 60000 65536"/>
                <a:gd name="T7" fmla="*/ 0 60000 65536"/>
                <a:gd name="T8" fmla="*/ 0 60000 65536"/>
                <a:gd name="T9" fmla="*/ 0 w 304"/>
                <a:gd name="T10" fmla="*/ 0 h 274"/>
                <a:gd name="T11" fmla="*/ 304 w 304"/>
                <a:gd name="T12" fmla="*/ 274 h 2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4" h="274">
                  <a:moveTo>
                    <a:pt x="0" y="39"/>
                  </a:moveTo>
                  <a:cubicBezTo>
                    <a:pt x="71" y="19"/>
                    <a:pt x="143" y="0"/>
                    <a:pt x="194" y="39"/>
                  </a:cubicBezTo>
                  <a:cubicBezTo>
                    <a:pt x="245" y="78"/>
                    <a:pt x="284" y="238"/>
                    <a:pt x="304" y="274"/>
                  </a:cubicBezTo>
                </a:path>
              </a:pathLst>
            </a:custGeom>
            <a:noFill/>
            <a:ln w="9525" cmpd="sng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8" name="Freeform 19"/>
            <p:cNvSpPr>
              <a:spLocks/>
            </p:cNvSpPr>
            <p:nvPr/>
          </p:nvSpPr>
          <p:spPr bwMode="auto">
            <a:xfrm>
              <a:off x="2494" y="2620"/>
              <a:ext cx="339" cy="164"/>
            </a:xfrm>
            <a:custGeom>
              <a:avLst/>
              <a:gdLst>
                <a:gd name="T0" fmla="*/ 0 w 304"/>
                <a:gd name="T1" fmla="*/ 1 h 274"/>
                <a:gd name="T2" fmla="*/ 465 w 304"/>
                <a:gd name="T3" fmla="*/ 1 h 274"/>
                <a:gd name="T4" fmla="*/ 727 w 304"/>
                <a:gd name="T5" fmla="*/ 5 h 274"/>
                <a:gd name="T6" fmla="*/ 0 60000 65536"/>
                <a:gd name="T7" fmla="*/ 0 60000 65536"/>
                <a:gd name="T8" fmla="*/ 0 60000 65536"/>
                <a:gd name="T9" fmla="*/ 0 w 304"/>
                <a:gd name="T10" fmla="*/ 0 h 274"/>
                <a:gd name="T11" fmla="*/ 304 w 304"/>
                <a:gd name="T12" fmla="*/ 274 h 2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4" h="274">
                  <a:moveTo>
                    <a:pt x="0" y="39"/>
                  </a:moveTo>
                  <a:cubicBezTo>
                    <a:pt x="71" y="19"/>
                    <a:pt x="143" y="0"/>
                    <a:pt x="194" y="39"/>
                  </a:cubicBezTo>
                  <a:cubicBezTo>
                    <a:pt x="245" y="78"/>
                    <a:pt x="284" y="238"/>
                    <a:pt x="304" y="274"/>
                  </a:cubicBezTo>
                </a:path>
              </a:pathLst>
            </a:custGeom>
            <a:noFill/>
            <a:ln w="9525" cmpd="sng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9" name="Freeform 20"/>
            <p:cNvSpPr>
              <a:spLocks/>
            </p:cNvSpPr>
            <p:nvPr/>
          </p:nvSpPr>
          <p:spPr bwMode="auto">
            <a:xfrm>
              <a:off x="2385" y="2671"/>
              <a:ext cx="704" cy="271"/>
            </a:xfrm>
            <a:custGeom>
              <a:avLst/>
              <a:gdLst>
                <a:gd name="T0" fmla="*/ 0 w 718"/>
                <a:gd name="T1" fmla="*/ 0 h 277"/>
                <a:gd name="T2" fmla="*/ 158 w 718"/>
                <a:gd name="T3" fmla="*/ 21 h 277"/>
                <a:gd name="T4" fmla="*/ 412 w 718"/>
                <a:gd name="T5" fmla="*/ 83 h 277"/>
                <a:gd name="T6" fmla="*/ 614 w 718"/>
                <a:gd name="T7" fmla="*/ 233 h 2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8"/>
                <a:gd name="T13" fmla="*/ 0 h 277"/>
                <a:gd name="T14" fmla="*/ 718 w 718"/>
                <a:gd name="T15" fmla="*/ 277 h 2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8" h="277">
                  <a:moveTo>
                    <a:pt x="0" y="0"/>
                  </a:moveTo>
                  <a:cubicBezTo>
                    <a:pt x="52" y="2"/>
                    <a:pt x="104" y="4"/>
                    <a:pt x="184" y="21"/>
                  </a:cubicBezTo>
                  <a:cubicBezTo>
                    <a:pt x="264" y="38"/>
                    <a:pt x="393" y="56"/>
                    <a:pt x="482" y="99"/>
                  </a:cubicBezTo>
                  <a:cubicBezTo>
                    <a:pt x="571" y="142"/>
                    <a:pt x="680" y="247"/>
                    <a:pt x="718" y="277"/>
                  </a:cubicBezTo>
                </a:path>
              </a:pathLst>
            </a:custGeom>
            <a:noFill/>
            <a:ln w="9525" cmpd="sng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40" name="Freeform 21"/>
            <p:cNvSpPr>
              <a:spLocks/>
            </p:cNvSpPr>
            <p:nvPr/>
          </p:nvSpPr>
          <p:spPr bwMode="auto">
            <a:xfrm>
              <a:off x="2332" y="2695"/>
              <a:ext cx="695" cy="247"/>
            </a:xfrm>
            <a:custGeom>
              <a:avLst/>
              <a:gdLst>
                <a:gd name="T0" fmla="*/ 0 w 718"/>
                <a:gd name="T1" fmla="*/ 0 h 277"/>
                <a:gd name="T2" fmla="*/ 141 w 718"/>
                <a:gd name="T3" fmla="*/ 9 h 277"/>
                <a:gd name="T4" fmla="*/ 372 w 718"/>
                <a:gd name="T5" fmla="*/ 39 h 277"/>
                <a:gd name="T6" fmla="*/ 553 w 718"/>
                <a:gd name="T7" fmla="*/ 111 h 2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8"/>
                <a:gd name="T13" fmla="*/ 0 h 277"/>
                <a:gd name="T14" fmla="*/ 718 w 718"/>
                <a:gd name="T15" fmla="*/ 277 h 2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8" h="277">
                  <a:moveTo>
                    <a:pt x="0" y="0"/>
                  </a:moveTo>
                  <a:cubicBezTo>
                    <a:pt x="52" y="2"/>
                    <a:pt x="104" y="4"/>
                    <a:pt x="184" y="21"/>
                  </a:cubicBezTo>
                  <a:cubicBezTo>
                    <a:pt x="264" y="38"/>
                    <a:pt x="393" y="56"/>
                    <a:pt x="482" y="99"/>
                  </a:cubicBezTo>
                  <a:cubicBezTo>
                    <a:pt x="571" y="142"/>
                    <a:pt x="680" y="247"/>
                    <a:pt x="718" y="277"/>
                  </a:cubicBezTo>
                </a:path>
              </a:pathLst>
            </a:custGeom>
            <a:noFill/>
            <a:ln w="9525" cmpd="sng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41" name="Freeform 22"/>
            <p:cNvSpPr>
              <a:spLocks/>
            </p:cNvSpPr>
            <p:nvPr/>
          </p:nvSpPr>
          <p:spPr bwMode="auto">
            <a:xfrm>
              <a:off x="2272" y="2722"/>
              <a:ext cx="739" cy="238"/>
            </a:xfrm>
            <a:custGeom>
              <a:avLst/>
              <a:gdLst>
                <a:gd name="T0" fmla="*/ 0 w 718"/>
                <a:gd name="T1" fmla="*/ 0 h 277"/>
                <a:gd name="T2" fmla="*/ 232 w 718"/>
                <a:gd name="T3" fmla="*/ 6 h 277"/>
                <a:gd name="T4" fmla="*/ 607 w 718"/>
                <a:gd name="T5" fmla="*/ 29 h 277"/>
                <a:gd name="T6" fmla="*/ 905 w 718"/>
                <a:gd name="T7" fmla="*/ 82 h 2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8"/>
                <a:gd name="T13" fmla="*/ 0 h 277"/>
                <a:gd name="T14" fmla="*/ 718 w 718"/>
                <a:gd name="T15" fmla="*/ 277 h 2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8" h="277">
                  <a:moveTo>
                    <a:pt x="0" y="0"/>
                  </a:moveTo>
                  <a:cubicBezTo>
                    <a:pt x="52" y="2"/>
                    <a:pt x="104" y="4"/>
                    <a:pt x="184" y="21"/>
                  </a:cubicBezTo>
                  <a:cubicBezTo>
                    <a:pt x="264" y="38"/>
                    <a:pt x="393" y="56"/>
                    <a:pt x="482" y="99"/>
                  </a:cubicBezTo>
                  <a:cubicBezTo>
                    <a:pt x="571" y="142"/>
                    <a:pt x="680" y="247"/>
                    <a:pt x="718" y="277"/>
                  </a:cubicBezTo>
                </a:path>
              </a:pathLst>
            </a:custGeom>
            <a:noFill/>
            <a:ln w="9525" cmpd="sng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42" name="Freeform 23"/>
            <p:cNvSpPr>
              <a:spLocks/>
            </p:cNvSpPr>
            <p:nvPr/>
          </p:nvSpPr>
          <p:spPr bwMode="auto">
            <a:xfrm>
              <a:off x="2255" y="2719"/>
              <a:ext cx="499" cy="436"/>
            </a:xfrm>
            <a:custGeom>
              <a:avLst/>
              <a:gdLst>
                <a:gd name="T0" fmla="*/ 0 w 472"/>
                <a:gd name="T1" fmla="*/ 53 h 451"/>
                <a:gd name="T2" fmla="*/ 303 w 472"/>
                <a:gd name="T3" fmla="*/ 48 h 451"/>
                <a:gd name="T4" fmla="*/ 738 w 472"/>
                <a:gd name="T5" fmla="*/ 343 h 451"/>
                <a:gd name="T6" fmla="*/ 0 60000 65536"/>
                <a:gd name="T7" fmla="*/ 0 60000 65536"/>
                <a:gd name="T8" fmla="*/ 0 60000 65536"/>
                <a:gd name="T9" fmla="*/ 0 w 472"/>
                <a:gd name="T10" fmla="*/ 0 h 451"/>
                <a:gd name="T11" fmla="*/ 472 w 472"/>
                <a:gd name="T12" fmla="*/ 451 h 4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2" h="451">
                  <a:moveTo>
                    <a:pt x="0" y="69"/>
                  </a:moveTo>
                  <a:cubicBezTo>
                    <a:pt x="57" y="34"/>
                    <a:pt x="115" y="0"/>
                    <a:pt x="194" y="64"/>
                  </a:cubicBezTo>
                  <a:cubicBezTo>
                    <a:pt x="273" y="128"/>
                    <a:pt x="428" y="387"/>
                    <a:pt x="472" y="451"/>
                  </a:cubicBezTo>
                </a:path>
              </a:pathLst>
            </a:custGeom>
            <a:noFill/>
            <a:ln w="9525" cmpd="sng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48889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D6FF-98C1-4FD3-B6F2-8AA5E83A5607}" type="datetime1">
              <a:rPr lang="en-US" smtClean="0"/>
              <a:pPr/>
              <a:t>7/5/2013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4D241-610B-4839-86D5-983C36E6B06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31775" y="142875"/>
            <a:ext cx="8458200" cy="81438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40V – 100V SON5x6 Package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" y="838216"/>
          <a:ext cx="8915404" cy="5181583"/>
        </p:xfrm>
        <a:graphic>
          <a:graphicData uri="http://schemas.openxmlformats.org/drawingml/2006/table">
            <a:tbl>
              <a:tblPr/>
              <a:tblGrid>
                <a:gridCol w="1183464"/>
                <a:gridCol w="788974"/>
                <a:gridCol w="394487"/>
                <a:gridCol w="394487"/>
                <a:gridCol w="710076"/>
                <a:gridCol w="710076"/>
                <a:gridCol w="631179"/>
                <a:gridCol w="631179"/>
                <a:gridCol w="552281"/>
                <a:gridCol w="473384"/>
                <a:gridCol w="540813"/>
                <a:gridCol w="533400"/>
                <a:gridCol w="685800"/>
                <a:gridCol w="685804"/>
              </a:tblGrid>
              <a:tr h="6758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Part Number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Package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Vds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Vgs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R</a:t>
                      </a:r>
                      <a:r>
                        <a:rPr lang="en-US" sz="1100" b="1" i="0" u="none" strike="noStrike" baseline="-25000">
                          <a:solidFill>
                            <a:srgbClr val="FFFFFF"/>
                          </a:solidFill>
                          <a:latin typeface="Arial"/>
                        </a:rPr>
                        <a:t>DS(ON)</a:t>
                      </a: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 Typ (10V) (m</a:t>
                      </a:r>
                      <a:r>
                        <a:rPr lang="el-GR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Ω)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R</a:t>
                      </a:r>
                      <a:r>
                        <a:rPr lang="en-US" sz="1100" b="1" i="0" u="none" strike="noStrike" baseline="-25000" dirty="0">
                          <a:solidFill>
                            <a:srgbClr val="FFFFFF"/>
                          </a:solidFill>
                          <a:latin typeface="Arial"/>
                        </a:rPr>
                        <a:t>DS(ON)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 Max (10V) (m</a:t>
                      </a:r>
                      <a:r>
                        <a:rPr lang="el-GR" sz="11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Ω)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I</a:t>
                      </a:r>
                      <a:r>
                        <a:rPr lang="en-US" sz="1100" b="1" i="0" u="none" strike="noStrike" baseline="-25000">
                          <a:solidFill>
                            <a:srgbClr val="FFFFFF"/>
                          </a:solidFill>
                          <a:latin typeface="Arial"/>
                        </a:rPr>
                        <a:t>D</a:t>
                      </a:r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 @ 25ºC (silicon)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latin typeface="Arial"/>
                        </a:rPr>
                        <a:t>Qg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(10V) </a:t>
                      </a:r>
                      <a:r>
                        <a:rPr lang="en-US" sz="11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(</a:t>
                      </a:r>
                      <a:r>
                        <a:rPr lang="en-US" sz="1100" b="1" i="0" u="none" strike="noStrike" dirty="0" err="1" smtClean="0">
                          <a:solidFill>
                            <a:srgbClr val="FFFFFF"/>
                          </a:solidFill>
                          <a:latin typeface="Arial"/>
                        </a:rPr>
                        <a:t>nC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)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err="1" smtClean="0">
                          <a:solidFill>
                            <a:srgbClr val="FFFFFF"/>
                          </a:solidFill>
                          <a:latin typeface="Arial"/>
                        </a:rPr>
                        <a:t>Qgd</a:t>
                      </a:r>
                      <a:r>
                        <a:rPr lang="en-US" sz="11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(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latin typeface="Arial"/>
                        </a:rPr>
                        <a:t>nC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)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latin typeface="Arial"/>
                        </a:rPr>
                        <a:t>Qgs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(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latin typeface="Arial"/>
                        </a:rPr>
                        <a:t>nC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)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latin typeface="Arial"/>
                        </a:rPr>
                        <a:t>Qrr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 - 300A/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µ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s </a:t>
                      </a:r>
                      <a:r>
                        <a:rPr lang="en-US" sz="11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(</a:t>
                      </a:r>
                      <a:r>
                        <a:rPr lang="en-US" sz="1100" b="1" i="0" u="none" strike="noStrike" dirty="0" err="1" smtClean="0">
                          <a:solidFill>
                            <a:srgbClr val="FFFFFF"/>
                          </a:solidFill>
                          <a:latin typeface="Arial"/>
                        </a:rPr>
                        <a:t>nC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)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latin typeface="Arial"/>
                        </a:rPr>
                        <a:t>Coss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(pF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)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 Sample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RTM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2252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CSD18508Q5B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SON5x6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1.3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1.6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262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9.7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11.8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93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1035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2013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Jul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2013-Dec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CSD18502Q5B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SON5x6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1.8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2.3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204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8.4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10.3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900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Now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Now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CSD18501Q5A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SON5x6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2.5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3.2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155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5.9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8.1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725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Now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Now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CSD18503Q5A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SON5x6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3.4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4.3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145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4.3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4.5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510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Now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Now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CSD18504Q5A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SON5x6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5.3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6.6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2.4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3.2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Now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Now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CSD18538Q5B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SON5x6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1.8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2.3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218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51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7.9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11.5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117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2013-Jul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2013-Dec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CSD18532Q5B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SON5x6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2.5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3.2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169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6.9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111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Now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Now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CSD18532NQ5B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SON5x6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2.6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3.3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167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51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6.9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128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Now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2013-Jun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CSD18531Q5A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SON5x6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3.5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4.6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134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5.9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6.9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Now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Now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CSD18533Q5A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SON5x6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4.7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5.9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103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5.4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6.6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68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292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Now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Now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CSD18563Q5A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SON5x6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7.5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29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5.4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6.6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57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292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Now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2013-Jul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CSD18534Q5A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SON5x6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7.8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9.8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69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3.5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3.2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167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Now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Now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CSD18537NQ5A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SON5x6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1.9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2.6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183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Now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2013-Jul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CSD88537ND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Dual SO-8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1.9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2.6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183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2013-Aug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2014 Q1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CSD88539ND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Dual SO-8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1.1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1.5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105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2013-Sep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2014 Q1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CSD19502Q5B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SON5x6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3.4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4.2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5.8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272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639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2013-Sep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2013-Nov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CSD19532Q5B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SON5x6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4.1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5.2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135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5.8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272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639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2013-Aug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2013-Nov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CSD19531Q5A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SON5x6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5.3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6.7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4.9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6.8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Now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2013-Sep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CSD19533Q5A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SON5x6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7.6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9.5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77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3.3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4.5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153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355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2013-Nov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2013-Dec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CSD19534Q5A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SON5x6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12.4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15.5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51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2.7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91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213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2014 Q1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2014 Q1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D6FF-98C1-4FD3-B6F2-8AA5E83A5607}" type="datetime1">
              <a:rPr lang="en-US" smtClean="0"/>
              <a:pPr/>
              <a:t>7/5/2013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4D241-610B-4839-86D5-983C36E6B06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31775" y="142875"/>
            <a:ext cx="8458200" cy="81438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40V - 100V TO-220 Package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914400"/>
          <a:ext cx="8896922" cy="5105399"/>
        </p:xfrm>
        <a:graphic>
          <a:graphicData uri="http://schemas.openxmlformats.org/drawingml/2006/table">
            <a:tbl>
              <a:tblPr/>
              <a:tblGrid>
                <a:gridCol w="1219200"/>
                <a:gridCol w="762000"/>
                <a:gridCol w="457200"/>
                <a:gridCol w="381000"/>
                <a:gridCol w="609598"/>
                <a:gridCol w="569890"/>
                <a:gridCol w="579549"/>
                <a:gridCol w="679361"/>
                <a:gridCol w="479738"/>
                <a:gridCol w="510862"/>
                <a:gridCol w="661115"/>
                <a:gridCol w="481885"/>
                <a:gridCol w="762000"/>
                <a:gridCol w="743524"/>
              </a:tblGrid>
              <a:tr h="8384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Part Number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Package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err="1" smtClean="0">
                          <a:solidFill>
                            <a:srgbClr val="FFFFFF"/>
                          </a:solidFill>
                          <a:latin typeface="+mn-lt"/>
                        </a:rPr>
                        <a:t>Vds</a:t>
                      </a:r>
                      <a:endParaRPr lang="en-US" sz="1200" b="1" i="0" u="none" strike="noStrike" dirty="0" smtClean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Vgs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R</a:t>
                      </a:r>
                      <a:r>
                        <a:rPr lang="en-US" sz="1200" b="1" i="0" u="none" strike="noStrike" baseline="-25000">
                          <a:solidFill>
                            <a:srgbClr val="FFFFFF"/>
                          </a:solidFill>
                          <a:latin typeface="Arial"/>
                        </a:rPr>
                        <a:t>DS(ON)</a:t>
                      </a:r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 Typ (10V) (mΩ)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R</a:t>
                      </a:r>
                      <a:r>
                        <a:rPr lang="en-US" sz="1200" b="1" i="0" u="none" strike="noStrike" baseline="-25000">
                          <a:solidFill>
                            <a:srgbClr val="FFFFFF"/>
                          </a:solidFill>
                          <a:latin typeface="Arial"/>
                        </a:rPr>
                        <a:t>DS(ON)</a:t>
                      </a:r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 Max (10V) (mΩ)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I</a:t>
                      </a:r>
                      <a:r>
                        <a:rPr lang="en-US" sz="1200" b="1" i="0" u="none" strike="noStrike" baseline="-25000">
                          <a:solidFill>
                            <a:srgbClr val="FFFFFF"/>
                          </a:solidFill>
                          <a:latin typeface="Arial"/>
                        </a:rPr>
                        <a:t>D</a:t>
                      </a:r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 @ 25ºC (silicon)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latin typeface="Arial"/>
                        </a:rPr>
                        <a:t>Qg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(10V) </a:t>
                      </a:r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(</a:t>
                      </a:r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latin typeface="Arial"/>
                        </a:rPr>
                        <a:t>nC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)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latin typeface="Arial"/>
                        </a:rPr>
                        <a:t>Qgd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  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(</a:t>
                      </a:r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latin typeface="Arial"/>
                        </a:rPr>
                        <a:t>nC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)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latin typeface="Arial"/>
                        </a:rPr>
                        <a:t>Qgs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(</a:t>
                      </a:r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latin typeface="Arial"/>
                        </a:rPr>
                        <a:t>nC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)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latin typeface="Arial"/>
                        </a:rPr>
                        <a:t>Qrr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 - 300A/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µ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s </a:t>
                      </a:r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(</a:t>
                      </a:r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latin typeface="Arial"/>
                        </a:rPr>
                        <a:t>nC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)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latin typeface="Arial"/>
                        </a:rPr>
                        <a:t>Coss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(pF)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Alpha Samples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RTM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2844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CSD18502KCS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TO-220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2.4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2.9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8.4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10.3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105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900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Now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Now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4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CSD18503KCS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TO-220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3.6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4.5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4.6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7.7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Now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Now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4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CSD18504KCS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TO-220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5.5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85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3.5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4.4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Now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Now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4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CSD18532KCS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TO-220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3.3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4.2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169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6.9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127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Now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Now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4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CSD18533KCS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TO-220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6.3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114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3.9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9.4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97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Now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Now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4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CSD18534KCS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TO-220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7.6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9.5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71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3.1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4.8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68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164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Now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Now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4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CSD18537NKCS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TO-220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1.9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2.6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183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Now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2013-Jul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4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CSD19506KCS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TO-220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1.9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2.4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245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121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839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1968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2013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Oct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2013-Dec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4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CSD19505KCS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TO-220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2.7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3.3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184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68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10.1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469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1101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2014 Q1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2014 Q1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4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CSD19501KCS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TO-220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4.5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5.7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4.9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6.8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229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2014 Q1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2014 Q1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4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CSD19503KCS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TO-220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6.4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101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3.3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4.5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157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2013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Dec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2014 Q1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4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CSD19536KCS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TO-220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2.1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2.6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233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121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839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1968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2013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Oct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2013-Dec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4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CSD19535KCS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TO-220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3.1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3.9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171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68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10.1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469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1101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2013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Nov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2013-Dec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4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CSD19531KCS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TO-220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5.4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6.8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109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4.9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6.8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229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Now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2013-Sep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4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CSD19533KCS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TO-220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7.8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9.7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85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3.3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4.5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153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355</a:t>
                      </a: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2013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Nov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2013-Dec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83" marR="6783" marT="6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">
  <a:themeElements>
    <a:clrScheme name="FinalPowerpoint 1">
      <a:dk1>
        <a:srgbClr val="000000"/>
      </a:dk1>
      <a:lt1>
        <a:srgbClr val="FFFFFF"/>
      </a:lt1>
      <a:dk2>
        <a:srgbClr val="FF0000"/>
      </a:dk2>
      <a:lt2>
        <a:srgbClr val="808080"/>
      </a:lt2>
      <a:accent1>
        <a:srgbClr val="AAAAAA"/>
      </a:accent1>
      <a:accent2>
        <a:srgbClr val="000000"/>
      </a:accent2>
      <a:accent3>
        <a:srgbClr val="FFFFFF"/>
      </a:accent3>
      <a:accent4>
        <a:srgbClr val="000000"/>
      </a:accent4>
      <a:accent5>
        <a:srgbClr val="D2D2D2"/>
      </a:accent5>
      <a:accent6>
        <a:srgbClr val="000000"/>
      </a:accent6>
      <a:hlink>
        <a:srgbClr val="FF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AAAAAA"/>
      </a:dk1>
      <a:lt1>
        <a:srgbClr val="FFFFFF"/>
      </a:lt1>
      <a:dk2>
        <a:srgbClr val="000000"/>
      </a:dk2>
      <a:lt2>
        <a:srgbClr val="FFFFFF"/>
      </a:lt2>
      <a:accent1>
        <a:srgbClr val="AAAAAA"/>
      </a:accent1>
      <a:accent2>
        <a:srgbClr val="FFFFFF"/>
      </a:accent2>
      <a:accent3>
        <a:srgbClr val="AAAAAA"/>
      </a:accent3>
      <a:accent4>
        <a:srgbClr val="DADADA"/>
      </a:accent4>
      <a:accent5>
        <a:srgbClr val="D2D2D2"/>
      </a:accent5>
      <a:accent6>
        <a:srgbClr val="E7E7E7"/>
      </a:accent6>
      <a:hlink>
        <a:srgbClr val="AAAAAA"/>
      </a:hlink>
      <a:folHlink>
        <a:srgbClr val="FF00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AAAAAA"/>
      </a:lt1>
      <a:dk2>
        <a:srgbClr val="FFFFFF"/>
      </a:dk2>
      <a:lt2>
        <a:srgbClr val="808080"/>
      </a:lt2>
      <a:accent1>
        <a:srgbClr val="000000"/>
      </a:accent1>
      <a:accent2>
        <a:srgbClr val="AAAAAA"/>
      </a:accent2>
      <a:accent3>
        <a:srgbClr val="D2D2D2"/>
      </a:accent3>
      <a:accent4>
        <a:srgbClr val="000000"/>
      </a:accent4>
      <a:accent5>
        <a:srgbClr val="AAAAAA"/>
      </a:accent5>
      <a:accent6>
        <a:srgbClr val="9A9A9A"/>
      </a:accent6>
      <a:hlink>
        <a:srgbClr val="FF0000"/>
      </a:hlink>
      <a:folHlink>
        <a:srgbClr val="FFFFFF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AAAAAA"/>
        </a:lt1>
        <a:dk2>
          <a:srgbClr val="FFFFFF"/>
        </a:dk2>
        <a:lt2>
          <a:srgbClr val="80808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000000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AAAAAA"/>
      </a:lt1>
      <a:dk2>
        <a:srgbClr val="FFFFFF"/>
      </a:dk2>
      <a:lt2>
        <a:srgbClr val="808080"/>
      </a:lt2>
      <a:accent1>
        <a:srgbClr val="000000"/>
      </a:accent1>
      <a:accent2>
        <a:srgbClr val="AAAAAA"/>
      </a:accent2>
      <a:accent3>
        <a:srgbClr val="D2D2D2"/>
      </a:accent3>
      <a:accent4>
        <a:srgbClr val="000000"/>
      </a:accent4>
      <a:accent5>
        <a:srgbClr val="AAAAAA"/>
      </a:accent5>
      <a:accent6>
        <a:srgbClr val="9A9A9A"/>
      </a:accent6>
      <a:hlink>
        <a:srgbClr val="FF0000"/>
      </a:hlink>
      <a:folHlink>
        <a:srgbClr val="FFFFFF"/>
      </a:folHlink>
    </a:clrScheme>
    <a:fontScheme name="3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ustom Design 1">
        <a:dk1>
          <a:srgbClr val="000000"/>
        </a:dk1>
        <a:lt1>
          <a:srgbClr val="AAAAAA"/>
        </a:lt1>
        <a:dk2>
          <a:srgbClr val="FFFFFF"/>
        </a:dk2>
        <a:lt2>
          <a:srgbClr val="80808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000000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AAAAAA"/>
      </a:lt1>
      <a:dk2>
        <a:srgbClr val="FFFFFF"/>
      </a:dk2>
      <a:lt2>
        <a:srgbClr val="808080"/>
      </a:lt2>
      <a:accent1>
        <a:srgbClr val="000000"/>
      </a:accent1>
      <a:accent2>
        <a:srgbClr val="AAAAAA"/>
      </a:accent2>
      <a:accent3>
        <a:srgbClr val="D2D2D2"/>
      </a:accent3>
      <a:accent4>
        <a:srgbClr val="000000"/>
      </a:accent4>
      <a:accent5>
        <a:srgbClr val="AAAAAA"/>
      </a:accent5>
      <a:accent6>
        <a:srgbClr val="9A9A9A"/>
      </a:accent6>
      <a:hlink>
        <a:srgbClr val="FF0000"/>
      </a:hlink>
      <a:folHlink>
        <a:srgbClr val="FFFFFF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AAAAAA"/>
        </a:lt1>
        <a:dk2>
          <a:srgbClr val="FFFFFF"/>
        </a:dk2>
        <a:lt2>
          <a:srgbClr val="80808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000000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Custom Design">
  <a:themeElements>
    <a:clrScheme name="Custom Design 1">
      <a:dk1>
        <a:srgbClr val="AAAAAA"/>
      </a:dk1>
      <a:lt1>
        <a:srgbClr val="FFFFFF"/>
      </a:lt1>
      <a:dk2>
        <a:srgbClr val="000000"/>
      </a:dk2>
      <a:lt2>
        <a:srgbClr val="FFFFFF"/>
      </a:lt2>
      <a:accent1>
        <a:srgbClr val="AAAAAA"/>
      </a:accent1>
      <a:accent2>
        <a:srgbClr val="FFFFFF"/>
      </a:accent2>
      <a:accent3>
        <a:srgbClr val="AAAAAA"/>
      </a:accent3>
      <a:accent4>
        <a:srgbClr val="DADADA"/>
      </a:accent4>
      <a:accent5>
        <a:srgbClr val="D2D2D2"/>
      </a:accent5>
      <a:accent6>
        <a:srgbClr val="E7E7E7"/>
      </a:accent6>
      <a:hlink>
        <a:srgbClr val="AAAAAA"/>
      </a:hlink>
      <a:folHlink>
        <a:srgbClr val="FF00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EAEAE"/>
      </a:accent2>
      <a:accent3>
        <a:srgbClr val="117788"/>
      </a:accent3>
      <a:accent4>
        <a:srgbClr val="404040"/>
      </a:accent4>
      <a:accent5>
        <a:srgbClr val="7F7F7F"/>
      </a:accent5>
      <a:accent6>
        <a:srgbClr val="32B4CE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inalPowerpoint 4">
    <a:dk1>
      <a:srgbClr val="000000"/>
    </a:dk1>
    <a:lt1>
      <a:srgbClr val="FF0000"/>
    </a:lt1>
    <a:dk2>
      <a:srgbClr val="FFFFFF"/>
    </a:dk2>
    <a:lt2>
      <a:srgbClr val="000000"/>
    </a:lt2>
    <a:accent1>
      <a:srgbClr val="AAAAAA"/>
    </a:accent1>
    <a:accent2>
      <a:srgbClr val="FFFFFF"/>
    </a:accent2>
    <a:accent3>
      <a:srgbClr val="FFAAAA"/>
    </a:accent3>
    <a:accent4>
      <a:srgbClr val="000000"/>
    </a:accent4>
    <a:accent5>
      <a:srgbClr val="D2D2D2"/>
    </a:accent5>
    <a:accent6>
      <a:srgbClr val="E7E7E7"/>
    </a:accent6>
    <a:hlink>
      <a:srgbClr val="000000"/>
    </a:hlink>
    <a:folHlink>
      <a:srgbClr val="AAAAA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TI</Template>
  <TotalTime>7368</TotalTime>
  <Words>1321</Words>
  <Application>Microsoft Office PowerPoint</Application>
  <PresentationFormat>On-screen Show (4:3)</PresentationFormat>
  <Paragraphs>1073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TI</vt:lpstr>
      <vt:lpstr>Custom Design</vt:lpstr>
      <vt:lpstr>1_Custom Design</vt:lpstr>
      <vt:lpstr>3_Custom Design</vt:lpstr>
      <vt:lpstr>2_Custom Design</vt:lpstr>
      <vt:lpstr>4_Custom Design</vt:lpstr>
      <vt:lpstr>FinalPowerpoint</vt:lpstr>
      <vt:lpstr> NexFET Product Update  Enabling Next Generation, High Frequency, High Performance Solutions</vt:lpstr>
      <vt:lpstr>Slide 2</vt:lpstr>
      <vt:lpstr>Slide 3</vt:lpstr>
      <vt:lpstr>Slide 4</vt:lpstr>
      <vt:lpstr>Slide 5</vt:lpstr>
      <vt:lpstr>Power Stage Products</vt:lpstr>
      <vt:lpstr>Slide 7</vt:lpstr>
      <vt:lpstr>Slide 8</vt:lpstr>
    </vt:vector>
  </TitlesOfParts>
  <Company>Texas Instruments Incorporated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a0190701</dc:creator>
  <cp:lastModifiedBy>a0190740</cp:lastModifiedBy>
  <cp:revision>124</cp:revision>
  <dcterms:created xsi:type="dcterms:W3CDTF">2012-01-03T13:39:30Z</dcterms:created>
  <dcterms:modified xsi:type="dcterms:W3CDTF">2013-07-05T03:14:37Z</dcterms:modified>
</cp:coreProperties>
</file>