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51" r:id="rId2"/>
  </p:sldMasterIdLst>
  <p:notesMasterIdLst>
    <p:notesMasterId r:id="rId26"/>
  </p:notesMasterIdLst>
  <p:handoutMasterIdLst>
    <p:handoutMasterId r:id="rId27"/>
  </p:handoutMasterIdLst>
  <p:sldIdLst>
    <p:sldId id="265" r:id="rId3"/>
    <p:sldId id="368" r:id="rId4"/>
    <p:sldId id="369" r:id="rId5"/>
    <p:sldId id="417" r:id="rId6"/>
    <p:sldId id="377" r:id="rId7"/>
    <p:sldId id="401" r:id="rId8"/>
    <p:sldId id="376" r:id="rId9"/>
    <p:sldId id="378" r:id="rId10"/>
    <p:sldId id="379" r:id="rId11"/>
    <p:sldId id="382" r:id="rId12"/>
    <p:sldId id="383" r:id="rId13"/>
    <p:sldId id="459" r:id="rId14"/>
    <p:sldId id="450" r:id="rId15"/>
    <p:sldId id="405" r:id="rId16"/>
    <p:sldId id="458" r:id="rId17"/>
    <p:sldId id="419" r:id="rId18"/>
    <p:sldId id="424" r:id="rId19"/>
    <p:sldId id="460" r:id="rId20"/>
    <p:sldId id="437" r:id="rId21"/>
    <p:sldId id="439" r:id="rId22"/>
    <p:sldId id="442" r:id="rId23"/>
    <p:sldId id="441" r:id="rId24"/>
    <p:sldId id="274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43F"/>
    <a:srgbClr val="21418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890" autoAdjust="0"/>
    <p:restoredTop sz="99662" autoAdjust="0"/>
  </p:normalViewPr>
  <p:slideViewPr>
    <p:cSldViewPr snapToGrid="0" snapToObjects="1">
      <p:cViewPr varScale="1">
        <p:scale>
          <a:sx n="109" d="100"/>
          <a:sy n="109" d="100"/>
        </p:scale>
        <p:origin x="-1146" y="-102"/>
      </p:cViewPr>
      <p:guideLst>
        <p:guide orient="horz" pos="1248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4B309360-D754-4A5B-BDC5-F1CFE341F5A2}" type="datetime1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791D0495-0D31-4BCE-B246-5206002A3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741384EE-CA3E-40C9-A837-5FE579B1A245}" type="datetime1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D3B73FB7-F700-4703-A3A0-EC5C821E7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2B2B2C-3BEC-47FD-B6FF-12EA4A8B6FA9}" type="slidenum">
              <a:rPr lang="en-US" smtClean="0">
                <a:ea typeface="MS PGothic" pitchFamily="34" charset="-128"/>
              </a:rPr>
              <a:pPr/>
              <a:t>1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OVER_BKGND_FINA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46038" y="-31450"/>
            <a:ext cx="9190038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cover_blocks_final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900" y="1951038"/>
            <a:ext cx="3714750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fade_bar.png"/>
          <p:cNvPicPr>
            <a:picLocks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041775" y="2836863"/>
            <a:ext cx="5257800" cy="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logo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98425"/>
            <a:ext cx="20574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37001" y="2898089"/>
            <a:ext cx="4877486" cy="43138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baseline="0">
                <a:solidFill>
                  <a:srgbClr val="F7C43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0"/>
          </p:nvPr>
        </p:nvSpPr>
        <p:spPr>
          <a:xfrm>
            <a:off x="3937000" y="3463288"/>
            <a:ext cx="4877487" cy="432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937000" y="1948118"/>
            <a:ext cx="4877487" cy="925258"/>
          </a:xfrm>
          <a:prstGeom prst="rect">
            <a:avLst/>
          </a:prstGeom>
        </p:spPr>
        <p:txBody>
          <a:bodyPr/>
          <a:lstStyle>
            <a:lvl1pPr marL="0">
              <a:lnSpc>
                <a:spcPts val="3000"/>
              </a:lnSpc>
              <a:spcBef>
                <a:spcPts val="0"/>
              </a:spcBef>
              <a:buNone/>
              <a:defRPr b="1">
                <a:solidFill>
                  <a:srgbClr val="2141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9848" y="6457890"/>
            <a:ext cx="6381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Company Confidential</a:t>
            </a:r>
          </a:p>
          <a:p>
            <a:pPr algn="l"/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5334000" cy="6858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52400" y="1219200"/>
            <a:ext cx="8839200" cy="5334000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6195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BE6FA-8E4F-4954-85A7-BC1E095A828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71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baseline="0">
                <a:solidFill>
                  <a:srgbClr val="21418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17500" y="1219200"/>
            <a:ext cx="8646164" cy="4965700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Char char="•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200" i="1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20157" y="6435992"/>
            <a:ext cx="6381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Company Confidential</a:t>
            </a:r>
          </a:p>
          <a:p>
            <a:pPr algn="ctr"/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71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baseline="0">
                <a:solidFill>
                  <a:srgbClr val="21418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17500" y="1478694"/>
            <a:ext cx="8646164" cy="4772110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Char char="•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200" i="1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7500" y="1025611"/>
            <a:ext cx="7219950" cy="387178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rgbClr val="F7C4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20157" y="6435992"/>
            <a:ext cx="6381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Company Confidential</a:t>
            </a:r>
          </a:p>
          <a:p>
            <a:pPr algn="ctr"/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71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baseline="0">
                <a:solidFill>
                  <a:srgbClr val="21418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17500" y="1219200"/>
            <a:ext cx="8550276" cy="2463800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Char char="•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200" i="1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323850" y="3860800"/>
            <a:ext cx="8519090" cy="231774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 smtClean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20157" y="6435992"/>
            <a:ext cx="6381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Company Confidential</a:t>
            </a:r>
          </a:p>
          <a:p>
            <a:pPr algn="ctr"/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6985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baseline="0">
                <a:solidFill>
                  <a:srgbClr val="21418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020157" y="6435992"/>
            <a:ext cx="6381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Company Confidential</a:t>
            </a:r>
          </a:p>
          <a:p>
            <a:pPr algn="ctr"/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53340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A503B1E6-BEA6-483F-A9CA-85AECC795B90}" type="datetimeFigureOut">
              <a:rPr lang="zh-TW" altLang="en-US"/>
              <a:pPr>
                <a:defRPr/>
              </a:pPr>
              <a:t>2013/11/1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9D2A2FFB-02E1-4717-AEDF-F4F989BC35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 userDrawn="1"/>
        </p:nvSpPr>
        <p:spPr>
          <a:xfrm>
            <a:off x="1020763" y="6457950"/>
            <a:ext cx="6380162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kumimoji="0" lang="en-US" sz="1000" dirty="0" smtClean="0">
                <a:solidFill>
                  <a:schemeClr val="bg1">
                    <a:lumMod val="50000"/>
                  </a:schemeClr>
                </a:solidFill>
              </a:rPr>
              <a:t>Company Confidential</a:t>
            </a:r>
          </a:p>
          <a:p>
            <a:pPr algn="ctr">
              <a:defRPr/>
            </a:pPr>
            <a:endParaRPr kumimoji="0"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71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baseline="0">
                <a:solidFill>
                  <a:srgbClr val="21418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17500" y="1219200"/>
            <a:ext cx="8646164" cy="4965700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Char char="•"/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400" i="1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8" descr="cover_blocks_final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8900" y="1951038"/>
            <a:ext cx="3714750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9" descr="fade_bar.png"/>
          <p:cNvPicPr>
            <a:picLocks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041775" y="2836863"/>
            <a:ext cx="5257800" cy="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2" descr="logo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98425"/>
            <a:ext cx="20574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8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stripeonly.pn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319088" y="908050"/>
            <a:ext cx="8531225" cy="4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stripeonly.pn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319088" y="6275388"/>
            <a:ext cx="8531225" cy="4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logo.pn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7847013" y="6338888"/>
            <a:ext cx="109696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2413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9EEE5629-5ED6-41DF-9DBA-57E4E33AC2DC}" type="slidenum">
              <a:rPr lang="en-US" sz="1200">
                <a:solidFill>
                  <a:srgbClr val="898989"/>
                </a:solidFill>
                <a:latin typeface="Calibri" pitchFamily="34" charset="0"/>
                <a:ea typeface="ＭＳ Ｐゴシック" charset="-128"/>
              </a:rPr>
              <a:pPr>
                <a:defRPr/>
              </a:pPr>
              <a:t>‹#›</a:t>
            </a:fld>
            <a:endParaRPr lang="en-US" sz="1200">
              <a:solidFill>
                <a:srgbClr val="898989"/>
              </a:solidFill>
              <a:latin typeface="Calibri" pitchFamily="34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80" r:id="rId2"/>
    <p:sldLayoutId id="2147484165" r:id="rId3"/>
    <p:sldLayoutId id="2147484166" r:id="rId4"/>
    <p:sldLayoutId id="2147484181" r:id="rId5"/>
    <p:sldLayoutId id="2147484183" r:id="rId6"/>
    <p:sldLayoutId id="2147484184" r:id="rId7"/>
    <p:sldLayoutId id="214748418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http://twitter.com/fairchildSemi" TargetMode="External"/><Relationship Id="rId7" Type="http://schemas.openxmlformats.org/officeDocument/2006/relationships/image" Target="../media/image48.png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hyperlink" Target="http://www.facebook.com/FairchildSemiconductor" TargetMode="External"/><Relationship Id="rId10" Type="http://schemas.openxmlformats.org/officeDocument/2006/relationships/image" Target="../media/image51.png"/><Relationship Id="rId4" Type="http://schemas.openxmlformats.org/officeDocument/2006/relationships/hyperlink" Target="http://www.fairchildsemi.com/engineeringconnections" TargetMode="External"/><Relationship Id="rId9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/>
        <p:txBody>
          <a:bodyPr anchor="ctr" anchorCtr="0"/>
          <a:lstStyle/>
          <a:p>
            <a:r>
              <a:rPr lang="en-US" sz="2800" dirty="0" smtClean="0"/>
              <a:t>FL7733 </a:t>
            </a:r>
            <a:r>
              <a:rPr lang="en-US" altLang="ko-KR" sz="2800" dirty="0" smtClean="0"/>
              <a:t>EVT1  </a:t>
            </a:r>
            <a:r>
              <a:rPr lang="en-US" sz="2800" dirty="0" smtClean="0"/>
              <a:t>System Verification Report</a:t>
            </a:r>
          </a:p>
        </p:txBody>
      </p:sp>
      <p:sp>
        <p:nvSpPr>
          <p:cNvPr id="6" name="Subtitle 6"/>
          <p:cNvSpPr txBox="1">
            <a:spLocks/>
          </p:cNvSpPr>
          <p:nvPr/>
        </p:nvSpPr>
        <p:spPr bwMode="auto">
          <a:xfrm>
            <a:off x="3963535" y="2971800"/>
            <a:ext cx="3199265" cy="8123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ko-KR" sz="2000" b="1" i="1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Oct</a:t>
            </a:r>
            <a:r>
              <a:rPr kumimoji="0" lang="en-US" altLang="ko-K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.29.2013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Power Conversion Korea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Inki</a:t>
            </a:r>
            <a:r>
              <a:rPr kumimoji="0" lang="en-US" altLang="ko-KR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-Park</a:t>
            </a:r>
            <a:endParaRPr kumimoji="0" lang="ko-KR" altLang="ko-KR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altLang="ko-KR" sz="3200" b="1" dirty="0" smtClean="0">
                <a:solidFill>
                  <a:srgbClr val="214184"/>
                </a:solidFill>
                <a:latin typeface="Arial"/>
                <a:cs typeface="Arial"/>
              </a:rPr>
              <a:t>Voltage-mode SRSP</a:t>
            </a:r>
            <a:endParaRPr lang="ko-KR" altLang="en-US" sz="3200" b="1" dirty="0">
              <a:solidFill>
                <a:srgbClr val="214184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510" y="5200534"/>
            <a:ext cx="7797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Voltage-mode SRSP protects the condition that sensing resistor is short after VDD-ON.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SRSP monitoring is enabled when Vin is higher than 60% of peak Vin.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Once V</a:t>
            </a:r>
            <a:r>
              <a:rPr lang="en-US" altLang="ko-KR" sz="1600" baseline="-25000" dirty="0" smtClean="0">
                <a:latin typeface="Times New Roman" pitchFamily="18" charset="0"/>
                <a:cs typeface="Times New Roman" pitchFamily="18" charset="0"/>
              </a:rPr>
              <a:t>CS 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is maintained under 0.1V for SRSP monitoring time, SRSP is triggered.</a:t>
            </a:r>
          </a:p>
        </p:txBody>
      </p:sp>
      <p:graphicFrame>
        <p:nvGraphicFramePr>
          <p:cNvPr id="446470" name="Object 6"/>
          <p:cNvGraphicFramePr>
            <a:graphicFrameLocks noChangeAspect="1"/>
          </p:cNvGraphicFramePr>
          <p:nvPr/>
        </p:nvGraphicFramePr>
        <p:xfrm>
          <a:off x="192988" y="2123088"/>
          <a:ext cx="4870107" cy="2252192"/>
        </p:xfrm>
        <a:graphic>
          <a:graphicData uri="http://schemas.openxmlformats.org/presentationml/2006/ole">
            <p:oleObj spid="_x0000_s360450" name="Visio" r:id="rId3" imgW="7483301" imgH="3461358" progId="Visio.Drawing.11">
              <p:embed/>
            </p:oleObj>
          </a:graphicData>
        </a:graphic>
      </p:graphicFrame>
      <p:graphicFrame>
        <p:nvGraphicFramePr>
          <p:cNvPr id="446471" name="Object 7"/>
          <p:cNvGraphicFramePr>
            <a:graphicFrameLocks noChangeAspect="1"/>
          </p:cNvGraphicFramePr>
          <p:nvPr/>
        </p:nvGraphicFramePr>
        <p:xfrm>
          <a:off x="5162996" y="1452512"/>
          <a:ext cx="3824480" cy="3475777"/>
        </p:xfrm>
        <a:graphic>
          <a:graphicData uri="http://schemas.openxmlformats.org/presentationml/2006/ole">
            <p:oleObj spid="_x0000_s360451" name="Visio" r:id="rId4" imgW="3239290" imgH="2943896" progId="Visio.Drawing.11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1066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b="1" dirty="0" smtClean="0"/>
              <a:t> Concept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156" name="Picture 4" descr="D:\Business\Project (IC)\FL7733\Verifiation Data\EVT1\data\SRSP-VM\265Vac-srsp-vm1.jpg"/>
          <p:cNvPicPr>
            <a:picLocks noChangeAspect="1" noChangeArrowheads="1"/>
          </p:cNvPicPr>
          <p:nvPr/>
        </p:nvPicPr>
        <p:blipFill>
          <a:blip r:embed="rId2"/>
          <a:srcRect t="36455"/>
          <a:stretch>
            <a:fillRect/>
          </a:stretch>
        </p:blipFill>
        <p:spPr bwMode="auto">
          <a:xfrm>
            <a:off x="4814112" y="2938469"/>
            <a:ext cx="4000500" cy="1738183"/>
          </a:xfrm>
          <a:prstGeom prst="rect">
            <a:avLst/>
          </a:prstGeom>
          <a:noFill/>
        </p:spPr>
      </p:pic>
      <p:pic>
        <p:nvPicPr>
          <p:cNvPr id="561153" name="Picture 1" descr="D:\Business\Project (IC)\FL7733\Verifiation Data\EVT1\data\SRSP-VM\90Vac-srsp-vm1.jpg"/>
          <p:cNvPicPr>
            <a:picLocks noChangeAspect="1" noChangeArrowheads="1"/>
          </p:cNvPicPr>
          <p:nvPr/>
        </p:nvPicPr>
        <p:blipFill>
          <a:blip r:embed="rId3"/>
          <a:srcRect t="36425"/>
          <a:stretch>
            <a:fillRect/>
          </a:stretch>
        </p:blipFill>
        <p:spPr bwMode="auto">
          <a:xfrm>
            <a:off x="429595" y="2925144"/>
            <a:ext cx="4000500" cy="1738994"/>
          </a:xfrm>
          <a:prstGeom prst="rect">
            <a:avLst/>
          </a:prstGeom>
          <a:noFill/>
        </p:spPr>
      </p:pic>
      <p:pic>
        <p:nvPicPr>
          <p:cNvPr id="561154" name="Picture 2" descr="D:\Business\Project (IC)\FL7733\Verifiation Data\EVT1\data\SRSP-VM\90Vac-srsp-vm.jpg"/>
          <p:cNvPicPr>
            <a:picLocks noChangeAspect="1" noChangeArrowheads="1"/>
          </p:cNvPicPr>
          <p:nvPr/>
        </p:nvPicPr>
        <p:blipFill>
          <a:blip r:embed="rId4"/>
          <a:srcRect b="63091"/>
          <a:stretch>
            <a:fillRect/>
          </a:stretch>
        </p:blipFill>
        <p:spPr bwMode="auto">
          <a:xfrm>
            <a:off x="429595" y="1915555"/>
            <a:ext cx="4000500" cy="1009589"/>
          </a:xfrm>
          <a:prstGeom prst="rect">
            <a:avLst/>
          </a:prstGeom>
          <a:noFill/>
        </p:spPr>
      </p:pic>
      <p:pic>
        <p:nvPicPr>
          <p:cNvPr id="25" name="Picture 2" descr="D:\Business\Project (IC)\FL7733\Verifiation Data\EVT1\data\SRSP-VM\90Vac-srsp-vm.jpg"/>
          <p:cNvPicPr>
            <a:picLocks noChangeAspect="1" noChangeArrowheads="1"/>
          </p:cNvPicPr>
          <p:nvPr/>
        </p:nvPicPr>
        <p:blipFill>
          <a:blip r:embed="rId4"/>
          <a:srcRect t="35609"/>
          <a:stretch>
            <a:fillRect/>
          </a:stretch>
        </p:blipFill>
        <p:spPr bwMode="auto">
          <a:xfrm>
            <a:off x="429595" y="3976924"/>
            <a:ext cx="4000500" cy="1761316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52400" y="1066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b="1" dirty="0" smtClean="0"/>
              <a:t> Test Results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0160" y="5978141"/>
            <a:ext cx="8011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Voltage mode SRSP is operated well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386546" y="1377918"/>
            <a:ext cx="3584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Test condition: C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COMI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[2.2uF], C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VDD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[10uF].   </a:t>
            </a:r>
            <a:endParaRPr lang="en-US" altLang="zh-TW" sz="1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cxnSp>
        <p:nvCxnSpPr>
          <p:cNvPr id="37" name="직선 화살표 연결선 36"/>
          <p:cNvCxnSpPr/>
          <p:nvPr/>
        </p:nvCxnSpPr>
        <p:spPr>
          <a:xfrm rot="5400000">
            <a:off x="2565701" y="4070605"/>
            <a:ext cx="331741" cy="14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89979" y="3769461"/>
            <a:ext cx="1174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/>
              <a:t>Vcs</a:t>
            </a:r>
            <a:r>
              <a:rPr lang="en-US" altLang="ko-KR" sz="1200" b="1" dirty="0" smtClean="0"/>
              <a:t> &lt; 0.1V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26609" y="2266461"/>
            <a:ext cx="1135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 smtClean="0"/>
              <a:t>Rcs</a:t>
            </a:r>
            <a:r>
              <a:rPr lang="en-US" altLang="ko-KR" sz="1400" b="1" dirty="0" smtClean="0"/>
              <a:t> Short</a:t>
            </a: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2977296" y="5760338"/>
            <a:ext cx="3164553" cy="2769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1200" b="1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Ch1[V</a:t>
            </a:r>
            <a:r>
              <a:rPr kumimoji="0" lang="en-US" altLang="zh-TW" sz="1200" b="1" baseline="-25000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DD</a:t>
            </a:r>
            <a:r>
              <a:rPr kumimoji="0" lang="en-US" altLang="zh-TW" sz="1200" b="1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],</a:t>
            </a:r>
            <a:r>
              <a:rPr kumimoji="0" lang="en-US" altLang="zh-TW" sz="12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,</a:t>
            </a:r>
            <a:r>
              <a:rPr kumimoji="0" lang="en-US" altLang="zh-TW" sz="12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Ch2[V</a:t>
            </a:r>
            <a:r>
              <a:rPr kumimoji="0" lang="en-US" altLang="zh-TW" sz="1200" b="1" baseline="-25000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GATE</a:t>
            </a:r>
            <a:r>
              <a:rPr kumimoji="0" lang="en-US" altLang="zh-TW" sz="12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],</a:t>
            </a:r>
            <a:r>
              <a:rPr kumimoji="0" lang="en-US" altLang="zh-TW" sz="12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Ch3[</a:t>
            </a:r>
            <a:r>
              <a:rPr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V</a:t>
            </a:r>
            <a:r>
              <a:rPr lang="en-US" altLang="zh-TW" sz="1200" b="1" baseline="-25000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CS</a:t>
            </a:r>
            <a:r>
              <a:rPr kumimoji="0"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], </a:t>
            </a:r>
            <a:r>
              <a:rPr kumimoji="0" lang="en-US" altLang="zh-TW" sz="1200" b="1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Ch4[I</a:t>
            </a:r>
            <a:r>
              <a:rPr kumimoji="0" lang="en-US" altLang="zh-TW" sz="1200" b="1" baseline="-25000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OUT</a:t>
            </a:r>
            <a:r>
              <a:rPr kumimoji="0" lang="en-US" altLang="zh-TW" sz="1200" b="1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]</a:t>
            </a:r>
            <a:endParaRPr kumimoji="0" lang="en-US" altLang="zh-TW" sz="1200" dirty="0">
              <a:solidFill>
                <a:srgbClr val="00B05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241550" y="2122240"/>
            <a:ext cx="96857" cy="595958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1604943" y="2122371"/>
            <a:ext cx="96857" cy="595958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523429" y="1897131"/>
            <a:ext cx="255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62476" y="1897131"/>
            <a:ext cx="255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0160" y="2932816"/>
            <a:ext cx="255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0160" y="4031667"/>
            <a:ext cx="255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6774" y="2655467"/>
            <a:ext cx="1135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/>
              <a:t>Rcs</a:t>
            </a:r>
            <a:r>
              <a:rPr lang="en-US" altLang="ko-KR" sz="1200" b="1" dirty="0" smtClean="0"/>
              <a:t> Short</a:t>
            </a:r>
          </a:p>
        </p:txBody>
      </p:sp>
      <p:cxnSp>
        <p:nvCxnSpPr>
          <p:cNvPr id="48" name="직선 화살표 연결선 47"/>
          <p:cNvCxnSpPr/>
          <p:nvPr/>
        </p:nvCxnSpPr>
        <p:spPr>
          <a:xfrm flipV="1">
            <a:off x="1203158" y="2617367"/>
            <a:ext cx="401785" cy="171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659381" y="2420350"/>
            <a:ext cx="1244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SRSP Trigger</a:t>
            </a:r>
          </a:p>
        </p:txBody>
      </p:sp>
      <p:cxnSp>
        <p:nvCxnSpPr>
          <p:cNvPr id="47" name="직선 화살표 연결선 46"/>
          <p:cNvCxnSpPr>
            <a:endCxn id="26" idx="2"/>
          </p:cNvCxnSpPr>
          <p:nvPr/>
        </p:nvCxnSpPr>
        <p:spPr>
          <a:xfrm rot="10800000" flipV="1">
            <a:off x="2289980" y="2574238"/>
            <a:ext cx="369401" cy="1439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/>
          <p:nvPr/>
        </p:nvCxnSpPr>
        <p:spPr>
          <a:xfrm>
            <a:off x="1203158" y="2788639"/>
            <a:ext cx="959318" cy="5859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직사각형 60"/>
          <p:cNvSpPr/>
          <p:nvPr/>
        </p:nvSpPr>
        <p:spPr>
          <a:xfrm>
            <a:off x="2144693" y="4366159"/>
            <a:ext cx="1467187" cy="297979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TextBox 67"/>
          <p:cNvSpPr txBox="1"/>
          <p:nvPr/>
        </p:nvSpPr>
        <p:spPr>
          <a:xfrm>
            <a:off x="775301" y="3666979"/>
            <a:ext cx="125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1200" b="1" dirty="0" smtClean="0"/>
              <a:t> Vin: a&lt;b 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200" b="1" dirty="0" smtClean="0"/>
              <a:t> </a:t>
            </a:r>
            <a:r>
              <a:rPr lang="en-US" altLang="ko-KR" sz="1200" b="1" dirty="0" err="1" smtClean="0"/>
              <a:t>Vcs</a:t>
            </a:r>
            <a:r>
              <a:rPr lang="en-US" altLang="ko-KR" sz="1200" b="1" dirty="0" smtClean="0"/>
              <a:t>: a&gt;b</a:t>
            </a:r>
          </a:p>
        </p:txBody>
      </p:sp>
      <p:pic>
        <p:nvPicPr>
          <p:cNvPr id="561155" name="Picture 3" descr="D:\Business\Project (IC)\FL7733\Verifiation Data\EVT1\data\SRSP-VM\265Vac-srsp-vm.jpg"/>
          <p:cNvPicPr>
            <a:picLocks noChangeAspect="1" noChangeArrowheads="1"/>
          </p:cNvPicPr>
          <p:nvPr/>
        </p:nvPicPr>
        <p:blipFill>
          <a:blip r:embed="rId5"/>
          <a:srcRect t="37171"/>
          <a:stretch>
            <a:fillRect/>
          </a:stretch>
        </p:blipFill>
        <p:spPr bwMode="auto">
          <a:xfrm>
            <a:off x="4820462" y="3995660"/>
            <a:ext cx="4000500" cy="1718577"/>
          </a:xfrm>
          <a:prstGeom prst="rect">
            <a:avLst/>
          </a:prstGeom>
          <a:noFill/>
        </p:spPr>
      </p:pic>
      <p:pic>
        <p:nvPicPr>
          <p:cNvPr id="69" name="Picture 3" descr="D:\Business\Project (IC)\FL7733\Verifiation Data\EVT1\data\SRSP-VM\265Vac-srsp-vm.jpg"/>
          <p:cNvPicPr>
            <a:picLocks noChangeAspect="1" noChangeArrowheads="1"/>
          </p:cNvPicPr>
          <p:nvPr/>
        </p:nvPicPr>
        <p:blipFill>
          <a:blip r:embed="rId5"/>
          <a:srcRect b="62910"/>
          <a:stretch>
            <a:fillRect/>
          </a:stretch>
        </p:blipFill>
        <p:spPr bwMode="auto">
          <a:xfrm>
            <a:off x="4814112" y="1913082"/>
            <a:ext cx="4000500" cy="1014536"/>
          </a:xfrm>
          <a:prstGeom prst="rect">
            <a:avLst/>
          </a:prstGeom>
          <a:noFill/>
        </p:spPr>
      </p:pic>
      <p:sp>
        <p:nvSpPr>
          <p:cNvPr id="70" name="직사각형 69"/>
          <p:cNvSpPr/>
          <p:nvPr/>
        </p:nvSpPr>
        <p:spPr>
          <a:xfrm>
            <a:off x="6256483" y="2122240"/>
            <a:ext cx="96857" cy="595958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5397626" y="2122371"/>
            <a:ext cx="96857" cy="595958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5290712" y="1897131"/>
            <a:ext cx="255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52009" y="1903481"/>
            <a:ext cx="255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B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906372" y="2951169"/>
            <a:ext cx="255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925422" y="3987217"/>
            <a:ext cx="255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B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564535" y="3666979"/>
            <a:ext cx="125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1200" b="1" dirty="0" smtClean="0"/>
              <a:t> Vin: a&lt;b 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200" b="1" dirty="0" smtClean="0"/>
              <a:t> </a:t>
            </a:r>
            <a:r>
              <a:rPr lang="en-US" altLang="ko-KR" sz="1200" b="1" dirty="0" err="1" smtClean="0"/>
              <a:t>Vcs</a:t>
            </a:r>
            <a:r>
              <a:rPr lang="en-US" altLang="ko-KR" sz="1200" b="1" dirty="0" smtClean="0"/>
              <a:t>: a&gt;b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48372" y="4775598"/>
            <a:ext cx="15230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Vin: 83V[≈130V *0.6]</a:t>
            </a:r>
          </a:p>
        </p:txBody>
      </p:sp>
      <p:cxnSp>
        <p:nvCxnSpPr>
          <p:cNvPr id="78" name="직선 화살표 연결선 77"/>
          <p:cNvCxnSpPr/>
          <p:nvPr/>
        </p:nvCxnSpPr>
        <p:spPr>
          <a:xfrm rot="5400000">
            <a:off x="2402441" y="5083139"/>
            <a:ext cx="519443" cy="427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915508" y="4775598"/>
            <a:ext cx="17204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Vin: 248V[≈368V *0.6]</a:t>
            </a:r>
          </a:p>
        </p:txBody>
      </p:sp>
      <p:cxnSp>
        <p:nvCxnSpPr>
          <p:cNvPr id="81" name="직선 화살표 연결선 80"/>
          <p:cNvCxnSpPr/>
          <p:nvPr/>
        </p:nvCxnSpPr>
        <p:spPr>
          <a:xfrm rot="5400000">
            <a:off x="6882278" y="5051389"/>
            <a:ext cx="519443" cy="427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/>
          <p:cNvCxnSpPr/>
          <p:nvPr/>
        </p:nvCxnSpPr>
        <p:spPr>
          <a:xfrm rot="5400000">
            <a:off x="6442156" y="4070419"/>
            <a:ext cx="331741" cy="14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166434" y="3769275"/>
            <a:ext cx="1174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/>
              <a:t>Vcs</a:t>
            </a:r>
            <a:r>
              <a:rPr lang="en-US" altLang="ko-KR" sz="1200" b="1" dirty="0" smtClean="0"/>
              <a:t> &lt; 0.1V</a:t>
            </a:r>
          </a:p>
        </p:txBody>
      </p:sp>
      <p:sp>
        <p:nvSpPr>
          <p:cNvPr id="84" name="직사각형 83"/>
          <p:cNvSpPr/>
          <p:nvPr/>
        </p:nvSpPr>
        <p:spPr>
          <a:xfrm>
            <a:off x="6021148" y="4365973"/>
            <a:ext cx="1467187" cy="297979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TextBox 84"/>
          <p:cNvSpPr txBox="1"/>
          <p:nvPr/>
        </p:nvSpPr>
        <p:spPr>
          <a:xfrm>
            <a:off x="6680217" y="2378468"/>
            <a:ext cx="1244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SRSP Trigger</a:t>
            </a:r>
          </a:p>
        </p:txBody>
      </p:sp>
      <p:cxnSp>
        <p:nvCxnSpPr>
          <p:cNvPr id="86" name="직선 화살표 연결선 85"/>
          <p:cNvCxnSpPr/>
          <p:nvPr/>
        </p:nvCxnSpPr>
        <p:spPr>
          <a:xfrm rot="10800000" flipV="1">
            <a:off x="6310816" y="2532356"/>
            <a:ext cx="369401" cy="1439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직사각형 86"/>
          <p:cNvSpPr/>
          <p:nvPr/>
        </p:nvSpPr>
        <p:spPr>
          <a:xfrm>
            <a:off x="6300675" y="1689271"/>
            <a:ext cx="1128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Vin[265Vac]</a:t>
            </a:r>
            <a:endParaRPr lang="ko-KR" altLang="en-US" sz="1400" b="1" dirty="0"/>
          </a:p>
        </p:txBody>
      </p:sp>
      <p:sp>
        <p:nvSpPr>
          <p:cNvPr id="88" name="직사각형 87"/>
          <p:cNvSpPr/>
          <p:nvPr/>
        </p:nvSpPr>
        <p:spPr>
          <a:xfrm>
            <a:off x="1884307" y="1673505"/>
            <a:ext cx="1038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Vin[90Vac]</a:t>
            </a:r>
            <a:endParaRPr lang="ko-KR" altLang="en-US" sz="1400" b="1" dirty="0"/>
          </a:p>
        </p:txBody>
      </p:sp>
      <p:sp>
        <p:nvSpPr>
          <p:cNvPr id="90" name="제목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717600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3200" b="1" dirty="0" smtClean="0">
                <a:solidFill>
                  <a:srgbClr val="214184"/>
                </a:solidFill>
                <a:latin typeface="Arial"/>
                <a:cs typeface="Arial"/>
              </a:rPr>
              <a:t>Voltage-mode SRSP</a:t>
            </a:r>
            <a:endParaRPr lang="ko-KR" altLang="en-US" sz="3200" b="1" dirty="0">
              <a:solidFill>
                <a:srgbClr val="214184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 descr="D:\Business\Project (IC)\FL7733\Verifiation Data\EVT1\data\SROP\230Vac-Vc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4112" y="1976094"/>
            <a:ext cx="4000500" cy="2735342"/>
          </a:xfrm>
          <a:prstGeom prst="rect">
            <a:avLst/>
          </a:prstGeom>
          <a:noFill/>
        </p:spPr>
      </p:pic>
      <p:pic>
        <p:nvPicPr>
          <p:cNvPr id="595970" name="Picture 2" descr="D:\Business\Project (IC)\FL7733\Verifiation Data\EVT1\data\SROP\230Vac-Vc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122" y="1976094"/>
            <a:ext cx="4000500" cy="2735342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52400" y="1066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b="1" dirty="0" smtClean="0"/>
              <a:t> Test Results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0160" y="5289331"/>
            <a:ext cx="8011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SROP is operated well.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JFET regulation is operated well.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386546" y="1377918"/>
            <a:ext cx="3584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Test condition: C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COMI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[2.2uF], C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VDD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[10uF].   </a:t>
            </a:r>
            <a:endParaRPr lang="en-US" altLang="zh-TW" sz="1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2985179" y="4832132"/>
            <a:ext cx="3313143" cy="2769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1200" b="1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Ch1[V</a:t>
            </a:r>
            <a:r>
              <a:rPr kumimoji="0" lang="en-US" altLang="zh-TW" sz="1200" b="1" baseline="-25000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GATE</a:t>
            </a:r>
            <a:r>
              <a:rPr kumimoji="0" lang="en-US" altLang="zh-TW" sz="1200" b="1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],</a:t>
            </a:r>
            <a:r>
              <a:rPr kumimoji="0" lang="en-US" altLang="zh-TW" sz="12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,</a:t>
            </a:r>
            <a:r>
              <a:rPr kumimoji="0" lang="en-US" altLang="zh-TW" sz="12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Ch2[V</a:t>
            </a:r>
            <a:r>
              <a:rPr kumimoji="0" lang="en-US" altLang="zh-TW" sz="1200" b="1" baseline="-25000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DD</a:t>
            </a:r>
            <a:r>
              <a:rPr kumimoji="0" lang="en-US" altLang="zh-TW" sz="12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],</a:t>
            </a:r>
            <a:r>
              <a:rPr kumimoji="0" lang="en-US" altLang="zh-TW" sz="12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Ch3[</a:t>
            </a:r>
            <a:r>
              <a:rPr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V</a:t>
            </a:r>
            <a:r>
              <a:rPr lang="en-US" altLang="zh-TW" sz="1200" b="1" baseline="-25000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CS</a:t>
            </a:r>
            <a:r>
              <a:rPr kumimoji="0"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], </a:t>
            </a:r>
            <a:r>
              <a:rPr kumimoji="0" lang="en-US" altLang="zh-TW" sz="1200" b="1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Ch4[I</a:t>
            </a:r>
            <a:r>
              <a:rPr kumimoji="0" lang="en-US" altLang="zh-TW" sz="1200" b="1" baseline="-25000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OUT</a:t>
            </a:r>
            <a:r>
              <a:rPr kumimoji="0" lang="en-US" altLang="zh-TW" sz="1200" b="1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]</a:t>
            </a:r>
            <a:endParaRPr kumimoji="0" lang="en-US" altLang="zh-TW" sz="1200" dirty="0">
              <a:solidFill>
                <a:srgbClr val="00B05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0" name="제목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717600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3200" b="1" dirty="0" smtClean="0">
                <a:solidFill>
                  <a:srgbClr val="214184"/>
                </a:solidFill>
                <a:latin typeface="Arial"/>
                <a:cs typeface="Arial"/>
              </a:rPr>
              <a:t>SROP</a:t>
            </a:r>
            <a:endParaRPr lang="ko-KR" altLang="en-US" sz="3200" b="1" dirty="0">
              <a:solidFill>
                <a:srgbClr val="214184"/>
              </a:solidFill>
              <a:latin typeface="Arial"/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94639" y="1726417"/>
            <a:ext cx="1135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1.0us/div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14932" y="1726417"/>
            <a:ext cx="1135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100ms/div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859" name="Picture 3" descr="D:\Business\Project (IC)\FL7733\Verifiation Data\EVT0\data\8.4W\ODSP\265Vac-OC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546" y="1990168"/>
            <a:ext cx="4000500" cy="2735342"/>
          </a:xfrm>
          <a:prstGeom prst="rect">
            <a:avLst/>
          </a:prstGeom>
          <a:noFill/>
        </p:spPr>
      </p:pic>
      <p:pic>
        <p:nvPicPr>
          <p:cNvPr id="551939" name="Picture 3" descr="D:\Business\Project (IC)\FL7733\Verifiation Data\EVT1\data\AOCP\265Vac-OC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0" y="1990168"/>
            <a:ext cx="4000500" cy="2735342"/>
          </a:xfrm>
          <a:prstGeom prst="rect">
            <a:avLst/>
          </a:prstGeom>
          <a:noFill/>
        </p:spPr>
      </p:pic>
      <p:pic>
        <p:nvPicPr>
          <p:cNvPr id="551938" name="Picture 2" descr="D:\Business\Project (IC)\FL7733\Verifiation Data\EVT1\data\AOCP\277Vac-OV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451" y="1990168"/>
            <a:ext cx="4000500" cy="2735342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52400" y="1066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b="1" dirty="0" smtClean="0"/>
              <a:t> Test Results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0160" y="5354712"/>
            <a:ext cx="8011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OCP  is triggered with just one pulse. 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JFET regulation is operated well.</a:t>
            </a:r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717600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dirty="0" smtClean="0"/>
              <a:t>OCP[ODSP]</a:t>
            </a:r>
            <a:endParaRPr lang="ko-KR" altLang="en-US" sz="3200" b="1" dirty="0">
              <a:solidFill>
                <a:srgbClr val="214184"/>
              </a:solidFill>
              <a:latin typeface="Arial"/>
              <a:cs typeface="Arial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010964" y="4885511"/>
            <a:ext cx="3164553" cy="2769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1200" b="1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Ch1[V</a:t>
            </a:r>
            <a:r>
              <a:rPr lang="en-US" altLang="zh-TW" sz="1200" b="1" baseline="-25000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GATE</a:t>
            </a:r>
            <a:r>
              <a:rPr kumimoji="0" lang="en-US" altLang="zh-TW" sz="1200" b="1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],</a:t>
            </a:r>
            <a:r>
              <a:rPr kumimoji="0" lang="en-US" altLang="zh-TW" sz="12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,</a:t>
            </a:r>
            <a:r>
              <a:rPr kumimoji="0" lang="en-US" altLang="zh-TW" sz="12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Ch2[V</a:t>
            </a:r>
            <a:r>
              <a:rPr kumimoji="0" lang="en-US" altLang="zh-TW" sz="1200" b="1" baseline="-25000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CS</a:t>
            </a:r>
            <a:r>
              <a:rPr kumimoji="0" lang="en-US" altLang="zh-TW" sz="12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],</a:t>
            </a:r>
            <a:r>
              <a:rPr kumimoji="0" lang="en-US" altLang="zh-TW" sz="12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Ch3[</a:t>
            </a:r>
            <a:r>
              <a:rPr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V</a:t>
            </a:r>
            <a:r>
              <a:rPr lang="en-US" altLang="zh-TW" sz="1200" b="1" baseline="-25000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IN</a:t>
            </a:r>
            <a:r>
              <a:rPr kumimoji="0"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], </a:t>
            </a:r>
            <a:r>
              <a:rPr kumimoji="0" lang="en-US" altLang="zh-TW" sz="1200" b="1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Ch4[I</a:t>
            </a:r>
            <a:r>
              <a:rPr kumimoji="0" lang="en-US" altLang="zh-TW" sz="1200" b="1" baseline="-25000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OUT</a:t>
            </a:r>
            <a:r>
              <a:rPr kumimoji="0" lang="en-US" altLang="zh-TW" sz="1200" b="1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]</a:t>
            </a:r>
            <a:endParaRPr kumimoji="0" lang="en-US" altLang="zh-TW" sz="1200" dirty="0">
              <a:solidFill>
                <a:srgbClr val="00B05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86546" y="1377918"/>
            <a:ext cx="6293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Test condition: Vin[265Vac], C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COMI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[2.2uF], C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VDD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[10uF]. </a:t>
            </a:r>
            <a:r>
              <a:rPr lang="en-US" altLang="zh-TW" sz="14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Csn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[20nF], </a:t>
            </a:r>
            <a:r>
              <a:rPr lang="en-US" altLang="zh-TW" sz="14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Rsn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[100k]   </a:t>
            </a:r>
            <a:endParaRPr lang="en-US" altLang="zh-TW" sz="1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4639" y="1726417"/>
            <a:ext cx="1135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1.0us/div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14932" y="1726417"/>
            <a:ext cx="1135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100ms/div</a:t>
            </a:r>
          </a:p>
        </p:txBody>
      </p:sp>
      <p:cxnSp>
        <p:nvCxnSpPr>
          <p:cNvPr id="16" name="직선 화살표 연결선 15"/>
          <p:cNvCxnSpPr/>
          <p:nvPr/>
        </p:nvCxnSpPr>
        <p:spPr>
          <a:xfrm rot="16200000" flipV="1">
            <a:off x="7348586" y="2141917"/>
            <a:ext cx="261610" cy="1892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18857" y="2398148"/>
            <a:ext cx="1247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V</a:t>
            </a:r>
            <a:r>
              <a:rPr lang="en-US" altLang="ko-KR" sz="1200" b="1" baseline="-25000" dirty="0" smtClean="0"/>
              <a:t>JFET.HL </a:t>
            </a:r>
            <a:r>
              <a:rPr lang="en-US" altLang="ko-KR" sz="1200" b="1" dirty="0" smtClean="0"/>
              <a:t>: 19V</a:t>
            </a:r>
          </a:p>
        </p:txBody>
      </p:sp>
      <p:cxnSp>
        <p:nvCxnSpPr>
          <p:cNvPr id="18" name="직선 화살표 연결선 17"/>
          <p:cNvCxnSpPr/>
          <p:nvPr/>
        </p:nvCxnSpPr>
        <p:spPr>
          <a:xfrm rot="5400000" flipH="1" flipV="1">
            <a:off x="6946270" y="2381587"/>
            <a:ext cx="307777" cy="2793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92158" y="2690536"/>
            <a:ext cx="1247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V</a:t>
            </a:r>
            <a:r>
              <a:rPr lang="en-US" altLang="ko-KR" sz="1200" b="1" baseline="-25000" dirty="0" smtClean="0"/>
              <a:t>JFET.LL </a:t>
            </a:r>
            <a:r>
              <a:rPr lang="en-US" altLang="ko-KR" sz="1200" b="1" dirty="0" smtClean="0"/>
              <a:t>: 13V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889" name="Picture 1" descr="D:\Business\Project (IC)\FL7733\Verifiation Data\EVT1\data\VS OVP\265Vac-OCP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64" y="2040024"/>
            <a:ext cx="4000500" cy="2735342"/>
          </a:xfrm>
          <a:prstGeom prst="rect">
            <a:avLst/>
          </a:prstGeom>
          <a:noFill/>
        </p:spPr>
      </p:pic>
      <p:pic>
        <p:nvPicPr>
          <p:cNvPr id="549890" name="Picture 2" descr="D:\Business\Project (IC)\FL7733\Verifiation Data\EVT1\data\VS OVP\265Vac-OCP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00" y="2040024"/>
            <a:ext cx="4000500" cy="2735342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52400" y="1066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b="1" dirty="0" smtClean="0"/>
              <a:t> Test Results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0160" y="5459951"/>
            <a:ext cx="8011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After LED opened, VDD OVP is triggered at 24.8V. 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VS OVP is also triggered at 3.1V after LED opened. 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386546" y="1377918"/>
            <a:ext cx="36297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Test condition: C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COMI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[2.2uF], C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VDD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[10uF].   </a:t>
            </a:r>
            <a:endParaRPr lang="en-US" altLang="zh-TW" sz="1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717600"/>
          </a:xfrm>
        </p:spPr>
        <p:txBody>
          <a:bodyPr/>
          <a:lstStyle/>
          <a:p>
            <a:r>
              <a:rPr lang="en-US" altLang="ko-KR" dirty="0" smtClean="0"/>
              <a:t>OVP – VDD and VS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036533" y="1765832"/>
            <a:ext cx="1135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VDD OVP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72868" y="1765832"/>
            <a:ext cx="1135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/>
              <a:t>VS OVP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09127" y="2870572"/>
            <a:ext cx="1125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/>
              <a:t>V</a:t>
            </a:r>
            <a:r>
              <a:rPr lang="en-US" altLang="ko-KR" sz="1200" b="1" baseline="-25000" dirty="0" smtClean="0"/>
              <a:t>DD</a:t>
            </a:r>
            <a:r>
              <a:rPr lang="en-US" altLang="ko-KR" sz="1200" b="1" dirty="0" smtClean="0"/>
              <a:t>: 24.8V</a:t>
            </a:r>
          </a:p>
        </p:txBody>
      </p:sp>
      <p:cxnSp>
        <p:nvCxnSpPr>
          <p:cNvPr id="41" name="직선 화살표 연결선 40"/>
          <p:cNvCxnSpPr/>
          <p:nvPr/>
        </p:nvCxnSpPr>
        <p:spPr>
          <a:xfrm rot="10800000" flipV="1">
            <a:off x="2924448" y="3114174"/>
            <a:ext cx="199007" cy="1886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682824" y="2602210"/>
            <a:ext cx="1125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/>
              <a:t>LED Open</a:t>
            </a:r>
          </a:p>
        </p:txBody>
      </p:sp>
      <p:cxnSp>
        <p:nvCxnSpPr>
          <p:cNvPr id="45" name="직선 화살표 연결선 44"/>
          <p:cNvCxnSpPr/>
          <p:nvPr/>
        </p:nvCxnSpPr>
        <p:spPr>
          <a:xfrm rot="10800000" flipV="1">
            <a:off x="1438938" y="2798379"/>
            <a:ext cx="324090" cy="958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3116135" y="4878142"/>
            <a:ext cx="3164553" cy="2769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1200" b="1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Ch1[V</a:t>
            </a:r>
            <a:r>
              <a:rPr kumimoji="0" lang="en-US" altLang="zh-TW" sz="1200" b="1" baseline="-25000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GATE</a:t>
            </a:r>
            <a:r>
              <a:rPr kumimoji="0" lang="en-US" altLang="zh-TW" sz="1200" b="1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],</a:t>
            </a:r>
            <a:r>
              <a:rPr kumimoji="0" lang="en-US" altLang="zh-TW" sz="12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,</a:t>
            </a:r>
            <a:r>
              <a:rPr kumimoji="0" lang="en-US" altLang="zh-TW" sz="12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Ch2[V</a:t>
            </a:r>
            <a:r>
              <a:rPr lang="en-US" altLang="zh-TW" sz="1200" b="1" baseline="-25000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DD</a:t>
            </a:r>
            <a:r>
              <a:rPr kumimoji="0" lang="en-US" altLang="zh-TW" sz="12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],</a:t>
            </a:r>
            <a:r>
              <a:rPr kumimoji="0" lang="en-US" altLang="zh-TW" sz="12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Ch3[</a:t>
            </a:r>
            <a:r>
              <a:rPr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V</a:t>
            </a:r>
            <a:r>
              <a:rPr lang="en-US" altLang="zh-TW" sz="1200" b="1" baseline="-25000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VS</a:t>
            </a:r>
            <a:r>
              <a:rPr kumimoji="0"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], </a:t>
            </a:r>
            <a:r>
              <a:rPr kumimoji="0" lang="en-US" altLang="zh-TW" sz="1200" b="1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Ch4[I</a:t>
            </a:r>
            <a:r>
              <a:rPr kumimoji="0" lang="en-US" altLang="zh-TW" sz="1200" b="1" baseline="-25000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OUT</a:t>
            </a:r>
            <a:r>
              <a:rPr kumimoji="0" lang="en-US" altLang="zh-TW" sz="1200" b="1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]</a:t>
            </a:r>
            <a:endParaRPr kumimoji="0" lang="en-US" altLang="zh-TW" sz="1200" dirty="0">
              <a:solidFill>
                <a:srgbClr val="00B05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90007" y="3609203"/>
            <a:ext cx="1125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/>
              <a:t>V</a:t>
            </a:r>
            <a:r>
              <a:rPr lang="en-US" altLang="ko-KR" sz="1200" b="1" baseline="-25000" dirty="0" smtClean="0"/>
              <a:t>VS</a:t>
            </a:r>
            <a:r>
              <a:rPr lang="en-US" altLang="ko-KR" sz="1200" b="1" dirty="0" smtClean="0"/>
              <a:t>: 1.56V</a:t>
            </a:r>
          </a:p>
        </p:txBody>
      </p:sp>
      <p:cxnSp>
        <p:nvCxnSpPr>
          <p:cNvPr id="34" name="직선 화살표 연결선 33"/>
          <p:cNvCxnSpPr/>
          <p:nvPr/>
        </p:nvCxnSpPr>
        <p:spPr>
          <a:xfrm rot="10800000">
            <a:off x="2808134" y="3406697"/>
            <a:ext cx="363648" cy="2025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534861" y="2732072"/>
            <a:ext cx="1125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/>
              <a:t>V</a:t>
            </a:r>
            <a:r>
              <a:rPr lang="en-US" altLang="ko-KR" sz="1200" b="1" baseline="-25000" dirty="0" smtClean="0"/>
              <a:t>DD</a:t>
            </a:r>
            <a:r>
              <a:rPr lang="en-US" altLang="ko-KR" sz="1200" b="1" dirty="0" smtClean="0"/>
              <a:t>: 17.3V</a:t>
            </a:r>
          </a:p>
        </p:txBody>
      </p:sp>
      <p:cxnSp>
        <p:nvCxnSpPr>
          <p:cNvPr id="42" name="직선 화살표 연결선 41"/>
          <p:cNvCxnSpPr/>
          <p:nvPr/>
        </p:nvCxnSpPr>
        <p:spPr>
          <a:xfrm rot="10800000" flipV="1">
            <a:off x="7818671" y="2940748"/>
            <a:ext cx="199007" cy="1886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914875" y="2602210"/>
            <a:ext cx="1125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/>
              <a:t>LED Open</a:t>
            </a:r>
          </a:p>
        </p:txBody>
      </p:sp>
      <p:cxnSp>
        <p:nvCxnSpPr>
          <p:cNvPr id="46" name="직선 화살표 연결선 45"/>
          <p:cNvCxnSpPr/>
          <p:nvPr/>
        </p:nvCxnSpPr>
        <p:spPr>
          <a:xfrm rot="10800000" flipV="1">
            <a:off x="5702521" y="2798379"/>
            <a:ext cx="324090" cy="958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19133" y="3262351"/>
            <a:ext cx="1125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/>
              <a:t>V</a:t>
            </a:r>
            <a:r>
              <a:rPr lang="en-US" altLang="ko-KR" sz="1200" b="1" baseline="-25000" dirty="0" smtClean="0"/>
              <a:t>VS</a:t>
            </a:r>
            <a:r>
              <a:rPr lang="en-US" altLang="ko-KR" sz="1200" b="1" dirty="0" smtClean="0"/>
              <a:t>: 3.1V</a:t>
            </a:r>
          </a:p>
        </p:txBody>
      </p:sp>
      <p:cxnSp>
        <p:nvCxnSpPr>
          <p:cNvPr id="51" name="직선 화살표 연결선 50"/>
          <p:cNvCxnSpPr/>
          <p:nvPr/>
        </p:nvCxnSpPr>
        <p:spPr>
          <a:xfrm rot="10800000">
            <a:off x="7221494" y="3201739"/>
            <a:ext cx="363648" cy="2025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52400" y="1066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b="1" dirty="0" smtClean="0"/>
              <a:t> Test Results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0160" y="5459951"/>
            <a:ext cx="8011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 JFET regulation is operated well.</a:t>
            </a:r>
          </a:p>
          <a:p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386546" y="1377918"/>
            <a:ext cx="36297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Test condition: C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COMI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[2.2uF], C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VDD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[10uF].   </a:t>
            </a:r>
            <a:endParaRPr lang="en-US" altLang="zh-TW" sz="1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717600"/>
          </a:xfrm>
        </p:spPr>
        <p:txBody>
          <a:bodyPr/>
          <a:lstStyle/>
          <a:p>
            <a:r>
              <a:rPr lang="en-US" altLang="ko-KR" dirty="0" smtClean="0"/>
              <a:t>OVP – VDD and VS</a:t>
            </a:r>
            <a:endParaRPr lang="ko-KR" altLang="en-US" dirty="0"/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3116135" y="4878142"/>
            <a:ext cx="3164553" cy="2769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1200" b="1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Ch1[V</a:t>
            </a:r>
            <a:r>
              <a:rPr kumimoji="0" lang="en-US" altLang="zh-TW" sz="1200" b="1" baseline="-25000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GATE</a:t>
            </a:r>
            <a:r>
              <a:rPr kumimoji="0" lang="en-US" altLang="zh-TW" sz="1200" b="1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],</a:t>
            </a:r>
            <a:r>
              <a:rPr kumimoji="0" lang="en-US" altLang="zh-TW" sz="12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,</a:t>
            </a:r>
            <a:r>
              <a:rPr kumimoji="0" lang="en-US" altLang="zh-TW" sz="12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Ch2[V</a:t>
            </a:r>
            <a:r>
              <a:rPr lang="en-US" altLang="zh-TW" sz="1200" b="1" baseline="-25000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DD</a:t>
            </a:r>
            <a:r>
              <a:rPr kumimoji="0" lang="en-US" altLang="zh-TW" sz="12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],</a:t>
            </a:r>
            <a:r>
              <a:rPr kumimoji="0" lang="en-US" altLang="zh-TW" sz="12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Ch3[</a:t>
            </a:r>
            <a:r>
              <a:rPr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V</a:t>
            </a:r>
            <a:r>
              <a:rPr lang="en-US" altLang="zh-TW" sz="1200" b="1" baseline="-25000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VS</a:t>
            </a:r>
            <a:r>
              <a:rPr kumimoji="0"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], </a:t>
            </a:r>
            <a:r>
              <a:rPr kumimoji="0" lang="en-US" altLang="zh-TW" sz="1200" b="1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Ch4[I</a:t>
            </a:r>
            <a:r>
              <a:rPr kumimoji="0" lang="en-US" altLang="zh-TW" sz="1200" b="1" baseline="-25000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OUT</a:t>
            </a:r>
            <a:r>
              <a:rPr kumimoji="0" lang="en-US" altLang="zh-TW" sz="1200" b="1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]</a:t>
            </a:r>
            <a:endParaRPr kumimoji="0" lang="en-US" altLang="zh-TW" sz="1200" dirty="0">
              <a:solidFill>
                <a:srgbClr val="00B050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594946" name="Picture 2" descr="D:\Business\Project (IC)\FL7733\Verifiation Data\EVT1\data\VS OVP\265Vac-OCP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6565" y="2006328"/>
            <a:ext cx="4000500" cy="2735342"/>
          </a:xfrm>
          <a:prstGeom prst="rect">
            <a:avLst/>
          </a:prstGeom>
          <a:noFill/>
        </p:spPr>
      </p:pic>
      <p:cxnSp>
        <p:nvCxnSpPr>
          <p:cNvPr id="25" name="직선 화살표 연결선 24"/>
          <p:cNvCxnSpPr/>
          <p:nvPr/>
        </p:nvCxnSpPr>
        <p:spPr>
          <a:xfrm rot="16200000" flipV="1">
            <a:off x="4565963" y="2553267"/>
            <a:ext cx="261610" cy="1892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36234" y="2777966"/>
            <a:ext cx="1247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V</a:t>
            </a:r>
            <a:r>
              <a:rPr lang="en-US" altLang="ko-KR" sz="1200" b="1" baseline="-25000" dirty="0" smtClean="0"/>
              <a:t>JFET.HL </a:t>
            </a:r>
            <a:r>
              <a:rPr lang="en-US" altLang="ko-KR" sz="1200" b="1" dirty="0" smtClean="0"/>
              <a:t>: 19V</a:t>
            </a:r>
          </a:p>
        </p:txBody>
      </p:sp>
      <p:cxnSp>
        <p:nvCxnSpPr>
          <p:cNvPr id="27" name="직선 화살표 연결선 26"/>
          <p:cNvCxnSpPr/>
          <p:nvPr/>
        </p:nvCxnSpPr>
        <p:spPr>
          <a:xfrm rot="5400000" flipH="1" flipV="1">
            <a:off x="4163647" y="2745639"/>
            <a:ext cx="307777" cy="2793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41067" y="3046705"/>
            <a:ext cx="1247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V</a:t>
            </a:r>
            <a:r>
              <a:rPr lang="en-US" altLang="ko-KR" sz="1200" b="1" baseline="-25000" dirty="0" smtClean="0"/>
              <a:t>JFET.LL </a:t>
            </a:r>
            <a:r>
              <a:rPr lang="en-US" altLang="ko-KR" sz="1200" b="1" dirty="0" smtClean="0"/>
              <a:t>: 13V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8482" y="1137037"/>
            <a:ext cx="3575018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/>
            <a:r>
              <a:rPr lang="en-US" altLang="ko-KR" sz="4000" b="1" i="1" dirty="0" smtClean="0">
                <a:cs typeface="Arial" pitchFamily="34" charset="0"/>
              </a:rPr>
              <a:t>2.  System</a:t>
            </a:r>
          </a:p>
          <a:p>
            <a:pPr marL="742950" indent="-742950"/>
            <a:r>
              <a:rPr lang="en-US" altLang="ko-KR" sz="3200" b="1" i="1" dirty="0" smtClean="0">
                <a:cs typeface="Arial" pitchFamily="34" charset="0"/>
              </a:rPr>
              <a:t>	1) CC</a:t>
            </a:r>
          </a:p>
          <a:p>
            <a:pPr marL="742950" indent="-742950"/>
            <a:r>
              <a:rPr lang="en-US" altLang="ko-KR" sz="3200" b="1" i="1" dirty="0" smtClean="0">
                <a:cs typeface="Arial" pitchFamily="34" charset="0"/>
              </a:rPr>
              <a:t>	2) THD/PF	</a:t>
            </a:r>
          </a:p>
          <a:p>
            <a:pPr marL="742950" indent="-742950"/>
            <a:r>
              <a:rPr lang="en-US" altLang="ko-KR" sz="3200" b="1" i="1" dirty="0" smtClean="0">
                <a:cs typeface="Arial" pitchFamily="34" charset="0"/>
              </a:rPr>
              <a:t>	3) Overshoot </a:t>
            </a:r>
          </a:p>
          <a:p>
            <a:pPr marL="742950" indent="-742950"/>
            <a:r>
              <a:rPr lang="en-US" altLang="ko-KR" sz="3200" b="1" i="1" dirty="0" smtClean="0">
                <a:cs typeface="Arial" pitchFamily="34" charset="0"/>
              </a:rPr>
              <a:t>	4) Startup</a:t>
            </a:r>
          </a:p>
          <a:p>
            <a:pPr marL="742950" indent="-742950"/>
            <a:r>
              <a:rPr lang="en-US" altLang="ko-KR" sz="3200" b="1" i="1" dirty="0" smtClean="0">
                <a:cs typeface="Arial" pitchFamily="34" charset="0"/>
              </a:rPr>
              <a:t>	</a:t>
            </a:r>
            <a:endParaRPr lang="en-US" altLang="ko-KR" sz="2400" i="1" dirty="0" smtClean="0">
              <a:cs typeface="Arial" pitchFamily="34" charset="0"/>
            </a:endParaRPr>
          </a:p>
          <a:p>
            <a:pPr marL="742950" indent="-742950"/>
            <a:r>
              <a:rPr lang="en-US" altLang="ko-KR" sz="3200" b="1" i="1" dirty="0" smtClean="0">
                <a:cs typeface="Arial" pitchFamily="34" charset="0"/>
              </a:rPr>
              <a:t>	</a:t>
            </a:r>
            <a:endParaRPr lang="en-US" altLang="ko-KR" sz="4000" b="1" i="1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55" y="1972064"/>
            <a:ext cx="4165473" cy="271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직선 화살표 연결선 13"/>
          <p:cNvCxnSpPr/>
          <p:nvPr/>
        </p:nvCxnSpPr>
        <p:spPr>
          <a:xfrm flipV="1">
            <a:off x="2976955" y="2442067"/>
            <a:ext cx="400342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rot="10800000">
            <a:off x="3515273" y="2442067"/>
            <a:ext cx="314142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68662" y="2313521"/>
            <a:ext cx="766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 smtClean="0"/>
              <a:t>±1.05% </a:t>
            </a:r>
          </a:p>
        </p:txBody>
      </p:sp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575148" cy="7176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CC</a:t>
            </a:r>
            <a:endParaRPr lang="ko-KR" altLang="en-US" dirty="0"/>
          </a:p>
        </p:txBody>
      </p:sp>
      <p:sp>
        <p:nvSpPr>
          <p:cNvPr id="18" name="Title 6"/>
          <p:cNvSpPr txBox="1">
            <a:spLocks/>
          </p:cNvSpPr>
          <p:nvPr/>
        </p:nvSpPr>
        <p:spPr bwMode="auto">
          <a:xfrm>
            <a:off x="228600" y="1064874"/>
            <a:ext cx="8559143" cy="4282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buAutoNum type="arabicPeriod"/>
              <a:defRPr/>
            </a:pPr>
            <a:r>
              <a:rPr lang="en-US" altLang="ko-KR" sz="1600" b="1" dirty="0" smtClean="0">
                <a:latin typeface="Times New Roman" pitchFamily="18" charset="0"/>
                <a:ea typeface="Helvetica" pitchFamily="34" charset="0"/>
                <a:cs typeface="Times New Roman" pitchFamily="18" charset="0"/>
              </a:rPr>
              <a:t>Test results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386546" y="1308468"/>
            <a:ext cx="5165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Test condition: R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VS1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[200k], R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VS2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[30k], C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OUT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[470uF], C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COMI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[2.2uF]</a:t>
            </a:r>
            <a:endParaRPr lang="en-US" altLang="zh-TW" sz="1400" b="1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573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4162" y="1972064"/>
            <a:ext cx="4165473" cy="271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117437" y="4894784"/>
          <a:ext cx="8910813" cy="1153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591"/>
                <a:gridCol w="1296364"/>
                <a:gridCol w="1238491"/>
                <a:gridCol w="1215342"/>
                <a:gridCol w="1226916"/>
                <a:gridCol w="1238492"/>
                <a:gridCol w="1180617"/>
              </a:tblGrid>
              <a:tr h="384387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265Vac[50Hz]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230Vac[50Hz]</a:t>
                      </a:r>
                      <a:endParaRPr lang="ko-KR" alt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180Vac[50Hz]</a:t>
                      </a:r>
                      <a:endParaRPr lang="ko-KR" alt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140Vac[60Hz]</a:t>
                      </a:r>
                      <a:endParaRPr lang="ko-KR" alt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120Vac[60Hz]</a:t>
                      </a:r>
                      <a:endParaRPr lang="ko-KR" alt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90Vac[60Hz]</a:t>
                      </a:r>
                      <a:endParaRPr lang="ko-KR" alt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3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Rcomp</a:t>
                      </a: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[200</a:t>
                      </a:r>
                      <a:r>
                        <a:rPr lang="el-GR" altLang="ko-KR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Ω</a:t>
                      </a: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endParaRPr lang="ko-KR" altLang="en-US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±1.02%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±0.88%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±1.18%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±1.19%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±1.04%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±1.19%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38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Rcomp</a:t>
                      </a: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[220</a:t>
                      </a:r>
                      <a:r>
                        <a:rPr lang="el-GR" altLang="ko-KR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Ω</a:t>
                      </a:r>
                      <a:r>
                        <a:rPr lang="en-US" altLang="ko-KR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  <a:endParaRPr lang="ko-KR" altLang="en-US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±1.78%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±1.48%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±1.33%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±1.34%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±1.19%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±1.49%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3" name="직선 화살표 연결선 12"/>
          <p:cNvCxnSpPr/>
          <p:nvPr/>
        </p:nvCxnSpPr>
        <p:spPr>
          <a:xfrm flipV="1">
            <a:off x="7493776" y="3317054"/>
            <a:ext cx="400342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rot="10800000">
            <a:off x="8032094" y="3317054"/>
            <a:ext cx="314142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85483" y="3188508"/>
            <a:ext cx="766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 smtClean="0"/>
              <a:t>±0.59% 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1821678" y="1645504"/>
            <a:ext cx="1258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1400" b="1" dirty="0" err="1" smtClean="0">
                <a:latin typeface="Times New Roman" pitchFamily="18" charset="0"/>
                <a:cs typeface="Times New Roman" pitchFamily="18" charset="0"/>
              </a:rPr>
              <a:t>Rcomp</a:t>
            </a:r>
            <a:r>
              <a:rPr lang="en-US" altLang="ko-KR" sz="1400" b="1" dirty="0" smtClean="0">
                <a:latin typeface="Times New Roman" pitchFamily="18" charset="0"/>
                <a:cs typeface="Times New Roman" pitchFamily="18" charset="0"/>
              </a:rPr>
              <a:t>[200</a:t>
            </a:r>
            <a:r>
              <a:rPr lang="el-GR" altLang="ko-KR" sz="1400" b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ko-KR" sz="14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ko-KR" altLang="en-US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292973" y="1645504"/>
            <a:ext cx="1258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1400" b="1" dirty="0" err="1" smtClean="0">
                <a:latin typeface="Times New Roman" pitchFamily="18" charset="0"/>
                <a:cs typeface="Times New Roman" pitchFamily="18" charset="0"/>
              </a:rPr>
              <a:t>Rcomp</a:t>
            </a:r>
            <a:r>
              <a:rPr lang="en-US" altLang="ko-KR" sz="1400" b="1" dirty="0" smtClean="0">
                <a:latin typeface="Times New Roman" pitchFamily="18" charset="0"/>
                <a:cs typeface="Times New Roman" pitchFamily="18" charset="0"/>
              </a:rPr>
              <a:t>[220</a:t>
            </a:r>
            <a:r>
              <a:rPr lang="el-GR" altLang="ko-KR" sz="1400" b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ko-KR" sz="14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ko-KR" altLang="en-US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575148" cy="7176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CC</a:t>
            </a:r>
            <a:endParaRPr lang="ko-KR" altLang="en-US" dirty="0"/>
          </a:p>
        </p:txBody>
      </p:sp>
      <p:sp>
        <p:nvSpPr>
          <p:cNvPr id="18" name="Title 6"/>
          <p:cNvSpPr txBox="1">
            <a:spLocks/>
          </p:cNvSpPr>
          <p:nvPr/>
        </p:nvSpPr>
        <p:spPr bwMode="auto">
          <a:xfrm>
            <a:off x="228600" y="1064874"/>
            <a:ext cx="8559143" cy="4282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buAutoNum type="arabicPeriod"/>
              <a:defRPr/>
            </a:pPr>
            <a:r>
              <a:rPr lang="en-US" altLang="ko-KR" sz="1600" b="1" dirty="0" smtClean="0">
                <a:latin typeface="Times New Roman" pitchFamily="18" charset="0"/>
                <a:ea typeface="Helvetica" pitchFamily="34" charset="0"/>
                <a:cs typeface="Times New Roman" pitchFamily="18" charset="0"/>
              </a:rPr>
              <a:t>Test results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386546" y="1308468"/>
            <a:ext cx="5165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Test condition: R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VS1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[200k], R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VS2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[30k], C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OUT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[470uF], C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COMI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[2.2uF]</a:t>
            </a:r>
            <a:endParaRPr lang="en-US" altLang="zh-TW" sz="1400" b="1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573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4162" y="1972064"/>
            <a:ext cx="4165473" cy="271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직선 화살표 연결선 12"/>
          <p:cNvCxnSpPr/>
          <p:nvPr/>
        </p:nvCxnSpPr>
        <p:spPr>
          <a:xfrm flipV="1">
            <a:off x="7493776" y="3317054"/>
            <a:ext cx="400342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rot="10800000">
            <a:off x="8032094" y="3317054"/>
            <a:ext cx="314142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85483" y="3188508"/>
            <a:ext cx="766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 smtClean="0"/>
              <a:t>±0.59% 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2128653" y="1645504"/>
            <a:ext cx="6447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1400" b="1" dirty="0" smtClean="0">
                <a:latin typeface="Times New Roman" pitchFamily="18" charset="0"/>
                <a:cs typeface="Times New Roman" pitchFamily="18" charset="0"/>
              </a:rPr>
              <a:t>EVT0</a:t>
            </a:r>
            <a:endParaRPr lang="ko-KR" altLang="en-US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599948" y="1645504"/>
            <a:ext cx="6447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1400" b="1" dirty="0" smtClean="0">
                <a:latin typeface="Times New Roman" pitchFamily="18" charset="0"/>
                <a:cs typeface="Times New Roman" pitchFamily="18" charset="0"/>
              </a:rPr>
              <a:t>EVT1</a:t>
            </a:r>
            <a:endParaRPr lang="ko-KR" altLang="en-US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599" y="1969047"/>
            <a:ext cx="4165473" cy="271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520160" y="5152174"/>
            <a:ext cx="8011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 Load regulation of EVT1 is having different pattern a little from EVT0. </a:t>
            </a:r>
          </a:p>
        </p:txBody>
      </p:sp>
      <p:cxnSp>
        <p:nvCxnSpPr>
          <p:cNvPr id="26" name="직선 화살표 연결선 25"/>
          <p:cNvCxnSpPr/>
          <p:nvPr/>
        </p:nvCxnSpPr>
        <p:spPr>
          <a:xfrm flipV="1">
            <a:off x="3047901" y="3447188"/>
            <a:ext cx="400342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 rot="10800000">
            <a:off x="3586219" y="3447188"/>
            <a:ext cx="314142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39608" y="3318642"/>
            <a:ext cx="766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 smtClean="0"/>
              <a:t>±0.6%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5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698550"/>
          </a:xfrm>
        </p:spPr>
        <p:txBody>
          <a:bodyPr/>
          <a:lstStyle/>
          <a:p>
            <a:pPr marL="457200" lvl="0" indent="-457200"/>
            <a:r>
              <a:rPr lang="en-US" altLang="ko-KR" dirty="0" smtClean="0">
                <a:solidFill>
                  <a:schemeClr val="tx2"/>
                </a:solidFill>
                <a:cs typeface="Times New Roman" pitchFamily="18" charset="0"/>
              </a:rPr>
              <a:t>THD and PF</a:t>
            </a:r>
            <a:endParaRPr lang="en-US" altLang="ko-KR" dirty="0" smtClean="0">
              <a:solidFill>
                <a:srgbClr val="FF0000"/>
              </a:solidFill>
              <a:latin typeface="맑은 고딕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462987" y="5162307"/>
          <a:ext cx="8302640" cy="1050500"/>
        </p:xfrm>
        <a:graphic>
          <a:graphicData uri="http://schemas.openxmlformats.org/drawingml/2006/table">
            <a:tbl>
              <a:tblPr/>
              <a:tblGrid>
                <a:gridCol w="1443935"/>
                <a:gridCol w="1062899"/>
                <a:gridCol w="1223336"/>
                <a:gridCol w="1062899"/>
                <a:gridCol w="1223336"/>
                <a:gridCol w="1062899"/>
                <a:gridCol w="1223336"/>
              </a:tblGrid>
              <a:tr h="2626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Samples</a:t>
                      </a:r>
                      <a:endParaRPr lang="ko-KR" altLang="en-US" sz="14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11" marR="7211" marT="721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Io [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1" marR="7211" marT="721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PF</a:t>
                      </a:r>
                    </a:p>
                  </a:txBody>
                  <a:tcPr marL="7211" marR="7211" marT="721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THD[%]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1" marR="7211" marT="721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26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90Vac</a:t>
                      </a:r>
                    </a:p>
                  </a:txBody>
                  <a:tcPr marL="7211" marR="7211" marT="721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265Vac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90Vac</a:t>
                      </a:r>
                    </a:p>
                  </a:txBody>
                  <a:tcPr marL="7211" marR="7211" marT="721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265Vac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90Vac</a:t>
                      </a:r>
                    </a:p>
                  </a:txBody>
                  <a:tcPr marL="7211" marR="7211" marT="721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265Vac</a:t>
                      </a: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#01</a:t>
                      </a:r>
                    </a:p>
                  </a:txBody>
                  <a:tcPr marL="7211" marR="7211" marT="721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336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1" marR="7211" marT="721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339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0.997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1" marR="7211" marT="721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0.904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3.65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1" marR="7211" marT="721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7.73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6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kern="1200" dirty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#02</a:t>
                      </a:r>
                    </a:p>
                  </a:txBody>
                  <a:tcPr marL="7211" marR="7211" marT="721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334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1" marR="7211" marT="721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335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0.997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1" marR="7211" marT="721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0.901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3.53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1" marR="7211" marT="7211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7.96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1" marR="7211" marT="7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6"/>
          <p:cNvSpPr txBox="1">
            <a:spLocks/>
          </p:cNvSpPr>
          <p:nvPr/>
        </p:nvSpPr>
        <p:spPr bwMode="auto">
          <a:xfrm>
            <a:off x="228600" y="1064874"/>
            <a:ext cx="8559143" cy="4282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buAutoNum type="arabicPeriod"/>
              <a:defRPr/>
            </a:pPr>
            <a:r>
              <a:rPr lang="en-US" altLang="ko-KR" sz="1600" b="1" dirty="0" smtClean="0">
                <a:latin typeface="Times New Roman" pitchFamily="18" charset="0"/>
                <a:ea typeface="Helvetica" pitchFamily="34" charset="0"/>
                <a:cs typeface="Times New Roman" pitchFamily="18" charset="0"/>
              </a:rPr>
              <a:t>Test results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86546" y="1308468"/>
            <a:ext cx="2448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Test condition: C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COMI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[2.2uF]</a:t>
            </a:r>
            <a:endParaRPr lang="en-US" altLang="zh-TW" sz="1400" b="1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422913" name="Picture 1" descr="D:\Business\Project (IC)\FL7733\Verifiation Data\EVT1\data\PF and THD\265V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5127" y="1865630"/>
            <a:ext cx="4000500" cy="2735342"/>
          </a:xfrm>
          <a:prstGeom prst="rect">
            <a:avLst/>
          </a:prstGeom>
          <a:noFill/>
        </p:spPr>
      </p:pic>
      <p:pic>
        <p:nvPicPr>
          <p:cNvPr id="422914" name="Picture 2" descr="D:\Business\Project (IC)\FL7733\Verifiation Data\EVT1\data\PF and THD\90Va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546" y="1865630"/>
            <a:ext cx="4000500" cy="2735342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79928" y="1610779"/>
            <a:ext cx="1049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1400" b="1" dirty="0" smtClean="0">
                <a:latin typeface="Times New Roman" pitchFamily="18" charset="0"/>
                <a:cs typeface="Times New Roman" pitchFamily="18" charset="0"/>
              </a:rPr>
              <a:t>Vin[90Vac]</a:t>
            </a:r>
            <a:endParaRPr lang="ko-KR" altLang="en-US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219349" y="1610779"/>
            <a:ext cx="1128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1400" b="1" dirty="0" smtClean="0">
                <a:latin typeface="Times New Roman" pitchFamily="18" charset="0"/>
                <a:cs typeface="Times New Roman" pitchFamily="18" charset="0"/>
              </a:rPr>
              <a:t>Vin[265Vac]</a:t>
            </a:r>
            <a:endParaRPr lang="ko-KR" altLang="en-US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449075" y="4681997"/>
            <a:ext cx="2257251" cy="2769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12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Ch3[</a:t>
            </a:r>
            <a:r>
              <a:rPr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V</a:t>
            </a:r>
            <a:r>
              <a:rPr lang="en-US" altLang="zh-TW" sz="1200" b="1" baseline="-25000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IN</a:t>
            </a:r>
            <a:r>
              <a:rPr kumimoji="0"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], </a:t>
            </a:r>
            <a:r>
              <a:rPr kumimoji="0" lang="en-US" altLang="zh-TW" sz="1200" b="1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Ch4[I</a:t>
            </a:r>
            <a:r>
              <a:rPr kumimoji="0" lang="en-US" altLang="zh-TW" sz="1200" b="1" baseline="-25000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IN</a:t>
            </a:r>
            <a:r>
              <a:rPr kumimoji="0" lang="en-US" altLang="zh-TW" sz="1200" b="1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]</a:t>
            </a:r>
            <a:endParaRPr kumimoji="0" lang="en-US" altLang="zh-TW" sz="1200" dirty="0">
              <a:solidFill>
                <a:srgbClr val="00B050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zh-TW" sz="3200" b="1" dirty="0" smtClean="0">
                <a:solidFill>
                  <a:srgbClr val="214184"/>
                </a:solidFill>
                <a:latin typeface="Arial" charset="0"/>
                <a:ea typeface="Helvetica" pitchFamily="34" charset="0"/>
                <a:cs typeface="Arial" charset="0"/>
              </a:rPr>
              <a:t>Schematics[8.4W]</a:t>
            </a:r>
          </a:p>
        </p:txBody>
      </p:sp>
      <p:graphicFrame>
        <p:nvGraphicFramePr>
          <p:cNvPr id="156676" name="Object 4"/>
          <p:cNvGraphicFramePr>
            <a:graphicFrameLocks noChangeAspect="1"/>
          </p:cNvGraphicFramePr>
          <p:nvPr/>
        </p:nvGraphicFramePr>
        <p:xfrm>
          <a:off x="141288" y="1274763"/>
          <a:ext cx="8861425" cy="4308475"/>
        </p:xfrm>
        <a:graphic>
          <a:graphicData uri="http://schemas.openxmlformats.org/presentationml/2006/ole">
            <p:oleObj spid="_x0000_s156676" name="Visio" r:id="rId3" imgW="9154789" imgH="4449323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Overshoot</a:t>
            </a:r>
            <a:endParaRPr lang="ko-KR" altLang="en-US" dirty="0"/>
          </a:p>
        </p:txBody>
      </p:sp>
      <p:graphicFrame>
        <p:nvGraphicFramePr>
          <p:cNvPr id="377865" name="Object 9"/>
          <p:cNvGraphicFramePr>
            <a:graphicFrameLocks noChangeAspect="1"/>
          </p:cNvGraphicFramePr>
          <p:nvPr/>
        </p:nvGraphicFramePr>
        <p:xfrm>
          <a:off x="4849603" y="1946567"/>
          <a:ext cx="4087664" cy="2404436"/>
        </p:xfrm>
        <a:graphic>
          <a:graphicData uri="http://schemas.openxmlformats.org/presentationml/2006/ole">
            <p:oleObj spid="_x0000_s421890" name="Visio" r:id="rId3" imgW="5460634" imgH="3118273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3957" y="4930798"/>
            <a:ext cx="6824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Vin level is detected by </a:t>
            </a:r>
            <a:r>
              <a:rPr lang="en-US" altLang="ko-KR" sz="1600" dirty="0" err="1" smtClean="0">
                <a:latin typeface="Times New Roman" pitchFamily="18" charset="0"/>
                <a:cs typeface="Times New Roman" pitchFamily="18" charset="0"/>
              </a:rPr>
              <a:t>Ivs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and V</a:t>
            </a:r>
            <a:r>
              <a:rPr lang="en-US" altLang="ko-KR" sz="1600" baseline="-25000" dirty="0" smtClean="0">
                <a:latin typeface="Times New Roman" pitchFamily="18" charset="0"/>
                <a:cs typeface="Times New Roman" pitchFamily="18" charset="0"/>
              </a:rPr>
              <a:t>COMI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is charged by V</a:t>
            </a:r>
            <a:r>
              <a:rPr lang="en-US" altLang="ko-KR" sz="1600" baseline="-25000" dirty="0" smtClean="0">
                <a:latin typeface="Times New Roman" pitchFamily="18" charset="0"/>
                <a:cs typeface="Times New Roman" pitchFamily="18" charset="0"/>
              </a:rPr>
              <a:t>COMI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modulator output.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altLang="ko-KR" sz="1600" baseline="-25000" dirty="0" smtClean="0">
                <a:latin typeface="Times New Roman" pitchFamily="18" charset="0"/>
                <a:cs typeface="Times New Roman" pitchFamily="18" charset="0"/>
              </a:rPr>
              <a:t>COMI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modulator output is inversely proportional to Vin level.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Therefore, V</a:t>
            </a:r>
            <a:r>
              <a:rPr lang="en-US" altLang="ko-KR" sz="1600" baseline="-25000" dirty="0" smtClean="0">
                <a:latin typeface="Times New Roman" pitchFamily="18" charset="0"/>
                <a:cs typeface="Times New Roman" pitchFamily="18" charset="0"/>
              </a:rPr>
              <a:t>COMI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is adjusted close to steady state level during </a:t>
            </a:r>
            <a:r>
              <a:rPr lang="en-US" altLang="ko-KR" sz="1600" dirty="0" err="1" smtClean="0">
                <a:latin typeface="Times New Roman" pitchFamily="18" charset="0"/>
                <a:cs typeface="Times New Roman" pitchFamily="18" charset="0"/>
              </a:rPr>
              <a:t>softstart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time.</a:t>
            </a:r>
          </a:p>
        </p:txBody>
      </p:sp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107095" y="1719876"/>
          <a:ext cx="4580238" cy="3012240"/>
        </p:xfrm>
        <a:graphic>
          <a:graphicData uri="http://schemas.openxmlformats.org/presentationml/2006/ole">
            <p:oleObj spid="_x0000_s421891" name="Visio" r:id="rId4" imgW="5522720" imgH="3632496" progId="Visio.Drawing.11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1066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b="1" dirty="0" smtClean="0"/>
              <a:t> Concept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827" name="Picture 3" descr="D:\Business\Project (IC)\FL7733\Verifiation Data\EVT1\data\overshoot\277Vac-OV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4450" y="2038787"/>
            <a:ext cx="4000500" cy="2735342"/>
          </a:xfrm>
          <a:prstGeom prst="rect">
            <a:avLst/>
          </a:prstGeom>
          <a:noFill/>
        </p:spPr>
      </p:pic>
      <p:pic>
        <p:nvPicPr>
          <p:cNvPr id="589825" name="Picture 1" descr="D:\Business\Project (IC)\FL7733\Verifiation Data\EVT1\data\overshoot\265Vac-OVS.jpg"/>
          <p:cNvPicPr>
            <a:picLocks noChangeAspect="1" noChangeArrowheads="1"/>
          </p:cNvPicPr>
          <p:nvPr/>
        </p:nvPicPr>
        <p:blipFill>
          <a:blip r:embed="rId3"/>
          <a:srcRect b="60281"/>
          <a:stretch>
            <a:fillRect/>
          </a:stretch>
        </p:blipFill>
        <p:spPr bwMode="auto">
          <a:xfrm>
            <a:off x="432846" y="3526220"/>
            <a:ext cx="4000500" cy="1086457"/>
          </a:xfrm>
          <a:prstGeom prst="rect">
            <a:avLst/>
          </a:prstGeom>
          <a:noFill/>
        </p:spPr>
      </p:pic>
      <p:pic>
        <p:nvPicPr>
          <p:cNvPr id="589826" name="Picture 2" descr="D:\Business\Project (IC)\FL7733\Verifiation Data\EVT1\data\overshoot\90Vac-OVS.jpg"/>
          <p:cNvPicPr>
            <a:picLocks noChangeAspect="1" noChangeArrowheads="1"/>
          </p:cNvPicPr>
          <p:nvPr/>
        </p:nvPicPr>
        <p:blipFill>
          <a:blip r:embed="rId4"/>
          <a:srcRect b="59667"/>
          <a:stretch>
            <a:fillRect/>
          </a:stretch>
        </p:blipFill>
        <p:spPr bwMode="auto">
          <a:xfrm>
            <a:off x="432846" y="2049860"/>
            <a:ext cx="4000500" cy="1103248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52400" y="1066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b="1" dirty="0" smtClean="0"/>
              <a:t> Test Results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0160" y="5333761"/>
            <a:ext cx="8011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VCOMI clamped at startup is inverse proportional to Vin level and operated well.</a:t>
            </a:r>
          </a:p>
          <a:p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There are no overshoot even fast On &amp; OFF of AC power. </a:t>
            </a:r>
            <a:endParaRPr lang="en-US" altLang="ko-KR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직선 화살표 연결선 18"/>
          <p:cNvCxnSpPr/>
          <p:nvPr/>
        </p:nvCxnSpPr>
        <p:spPr>
          <a:xfrm rot="10800000" flipV="1">
            <a:off x="2546414" y="2312708"/>
            <a:ext cx="231510" cy="1801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432846" y="1826442"/>
            <a:ext cx="1038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Vin[90Vac]</a:t>
            </a:r>
            <a:endParaRPr lang="ko-KR" altLang="en-US" sz="1400" b="1" dirty="0"/>
          </a:p>
        </p:txBody>
      </p:sp>
      <p:sp>
        <p:nvSpPr>
          <p:cNvPr id="26" name="직사각형 25"/>
          <p:cNvSpPr/>
          <p:nvPr/>
        </p:nvSpPr>
        <p:spPr>
          <a:xfrm>
            <a:off x="432846" y="3293007"/>
            <a:ext cx="1128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Vin[265Vac]</a:t>
            </a:r>
            <a:endParaRPr lang="ko-KR" altLang="en-US" sz="1400" b="1" dirty="0"/>
          </a:p>
        </p:txBody>
      </p:sp>
      <p:sp>
        <p:nvSpPr>
          <p:cNvPr id="27" name="직사각형 26"/>
          <p:cNvSpPr/>
          <p:nvPr/>
        </p:nvSpPr>
        <p:spPr>
          <a:xfrm>
            <a:off x="6246526" y="1788174"/>
            <a:ext cx="1128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Vin[277Vac]</a:t>
            </a:r>
            <a:endParaRPr lang="ko-KR" altLang="en-US" sz="1400" b="1" dirty="0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717600"/>
          </a:xfrm>
        </p:spPr>
        <p:txBody>
          <a:bodyPr/>
          <a:lstStyle/>
          <a:p>
            <a:r>
              <a:rPr lang="en-US" altLang="ko-KR" dirty="0" smtClean="0"/>
              <a:t>Overshoot – 8.4W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720537" y="2185128"/>
            <a:ext cx="1591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V</a:t>
            </a:r>
            <a:r>
              <a:rPr lang="en-US" altLang="ko-KR" sz="1200" b="1" baseline="-25000" dirty="0" smtClean="0"/>
              <a:t>COMI_INT.CLP</a:t>
            </a:r>
            <a:r>
              <a:rPr lang="en-US" altLang="ko-KR" sz="1200" b="1" dirty="0" smtClean="0"/>
              <a:t>: 2.1V</a:t>
            </a:r>
          </a:p>
        </p:txBody>
      </p:sp>
      <p:cxnSp>
        <p:nvCxnSpPr>
          <p:cNvPr id="33" name="직선 화살표 연결선 32"/>
          <p:cNvCxnSpPr/>
          <p:nvPr/>
        </p:nvCxnSpPr>
        <p:spPr>
          <a:xfrm rot="16200000" flipV="1">
            <a:off x="2041931" y="4217169"/>
            <a:ext cx="353613" cy="2315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10844" y="3129459"/>
            <a:ext cx="1701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V</a:t>
            </a:r>
            <a:r>
              <a:rPr lang="en-US" altLang="ko-KR" sz="1200" b="1" baseline="-25000" dirty="0" smtClean="0"/>
              <a:t>COMI_INT.CLP</a:t>
            </a:r>
            <a:r>
              <a:rPr lang="en-US" altLang="ko-KR" sz="1200" b="1" dirty="0" smtClean="0"/>
              <a:t>: 1.1V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386546" y="1377918"/>
            <a:ext cx="54924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Test condition: C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COMI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[2.2uF], C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VDD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[10uF], C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VDD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[470uF], Lm[1mH].  </a:t>
            </a:r>
            <a:endParaRPr lang="en-US" altLang="zh-TW" sz="1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2790995" y="4877653"/>
            <a:ext cx="3776427" cy="2769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1200" b="1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Ch1[V</a:t>
            </a:r>
            <a:r>
              <a:rPr kumimoji="0" lang="en-US" altLang="zh-TW" sz="1200" b="1" baseline="-25000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DD</a:t>
            </a:r>
            <a:r>
              <a:rPr kumimoji="0" lang="en-US" altLang="zh-TW" sz="1200" b="1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],</a:t>
            </a:r>
            <a:r>
              <a:rPr kumimoji="0" lang="en-US" altLang="zh-TW" sz="1200" b="1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, </a:t>
            </a:r>
            <a:r>
              <a:rPr kumimoji="0" lang="en-US" altLang="zh-TW" sz="12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Ch2[V</a:t>
            </a:r>
            <a:r>
              <a:rPr kumimoji="0" lang="en-US" altLang="zh-TW" sz="1200" b="1" baseline="-25000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IN</a:t>
            </a:r>
            <a:r>
              <a:rPr kumimoji="0" lang="en-US" altLang="zh-TW" sz="12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],</a:t>
            </a:r>
            <a:r>
              <a:rPr kumimoji="0" lang="en-US" altLang="zh-TW" sz="1200" b="1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Ch3[V</a:t>
            </a:r>
            <a:r>
              <a:rPr kumimoji="0" lang="en-US" altLang="zh-TW" sz="1200" b="1" baseline="-25000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COMI</a:t>
            </a:r>
            <a:r>
              <a:rPr kumimoji="0"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],</a:t>
            </a:r>
            <a:r>
              <a:rPr kumimoji="0" lang="en-US" altLang="zh-TW" sz="1200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zh-TW" sz="1200" b="1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Ch4[I</a:t>
            </a:r>
            <a:r>
              <a:rPr lang="en-US" altLang="zh-TW" sz="1200" b="1" baseline="-25000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OUT</a:t>
            </a:r>
            <a:r>
              <a:rPr lang="en-US" altLang="zh-TW" sz="1200" b="1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]</a:t>
            </a:r>
            <a:endParaRPr kumimoji="0" lang="en-US" altLang="zh-TW" sz="1200" b="1" dirty="0">
              <a:solidFill>
                <a:srgbClr val="FFC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 rot="10800000">
            <a:off x="1962808" y="2775846"/>
            <a:ext cx="371687" cy="3536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rot="5400000">
            <a:off x="1638606" y="3496461"/>
            <a:ext cx="862434" cy="5293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34493" y="4508203"/>
            <a:ext cx="1701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V</a:t>
            </a:r>
            <a:r>
              <a:rPr lang="en-US" altLang="ko-KR" sz="1200" b="1" baseline="-25000" dirty="0" smtClean="0"/>
              <a:t>COMI_INT.CLP</a:t>
            </a:r>
            <a:r>
              <a:rPr lang="en-US" altLang="ko-KR" sz="1200" b="1" dirty="0" smtClean="0"/>
              <a:t>: 1.5V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777" name="Picture 1" descr="D:\Business\Project (IC)\FL7733\Verifiation Data\EVT1\data\startup\265Vac-srsp-cm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4448" y="2071364"/>
            <a:ext cx="4000500" cy="27353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1066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b="1" dirty="0" smtClean="0"/>
              <a:t> Test Results</a:t>
            </a:r>
          </a:p>
        </p:txBody>
      </p:sp>
      <p:sp>
        <p:nvSpPr>
          <p:cNvPr id="18" name="제목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717600"/>
          </a:xfrm>
        </p:spPr>
        <p:txBody>
          <a:bodyPr/>
          <a:lstStyle/>
          <a:p>
            <a:r>
              <a:rPr lang="en-US" altLang="ko-KR" dirty="0" smtClean="0"/>
              <a:t>Startup time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0538" y="5600579"/>
            <a:ext cx="7598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Startup time can meet 0.2s.</a:t>
            </a:r>
            <a:endParaRPr lang="en-US" altLang="ko-KR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490538" y="1368623"/>
            <a:ext cx="84248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0" lang="en-US" altLang="zh-TW" sz="1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Test </a:t>
            </a:r>
            <a:r>
              <a:rPr kumimoji="0" lang="en-US" altLang="zh-TW" sz="14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condition: </a:t>
            </a:r>
            <a:r>
              <a:rPr kumimoji="0" lang="en-US" altLang="zh-TW" sz="1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Vin[90Vac], C</a:t>
            </a:r>
            <a:r>
              <a:rPr lang="en-US" altLang="zh-TW" sz="1400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OUT</a:t>
            </a:r>
            <a:r>
              <a:rPr kumimoji="0" lang="en-US" altLang="zh-TW" sz="1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[470uF], C</a:t>
            </a:r>
            <a:r>
              <a:rPr kumimoji="0" lang="en-US" altLang="zh-TW" sz="1400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COMI</a:t>
            </a:r>
            <a:r>
              <a:rPr kumimoji="0" lang="en-US" altLang="zh-TW" sz="14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[2.2uF], Lm[1mH]</a:t>
            </a:r>
            <a:endParaRPr kumimoji="0" lang="en-US" altLang="zh-TW" sz="1400" dirty="0">
              <a:solidFill>
                <a:srgbClr val="0000CC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8284" y="1802156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err="1" smtClean="0"/>
              <a:t>Rstr</a:t>
            </a:r>
            <a:r>
              <a:rPr lang="en-US" altLang="ko-KR" sz="1400" b="1" dirty="0" smtClean="0"/>
              <a:t>: 30k</a:t>
            </a:r>
            <a:r>
              <a:rPr lang="el-GR" altLang="ko-KR" sz="1400" b="1" dirty="0" smtClean="0"/>
              <a:t>Ω</a:t>
            </a:r>
            <a:endParaRPr lang="ko-KR" altLang="en-US" sz="1400" b="1" dirty="0"/>
          </a:p>
        </p:txBody>
      </p:sp>
      <p:cxnSp>
        <p:nvCxnSpPr>
          <p:cNvPr id="21" name="직선 화살표 연결선 20"/>
          <p:cNvCxnSpPr/>
          <p:nvPr/>
        </p:nvCxnSpPr>
        <p:spPr>
          <a:xfrm rot="10800000">
            <a:off x="4094050" y="3342287"/>
            <a:ext cx="682923" cy="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43317" y="3188400"/>
            <a:ext cx="850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/>
              <a:t>178ms</a:t>
            </a: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2727430" y="4877653"/>
            <a:ext cx="3776427" cy="2769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1200" b="1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Ch1[V</a:t>
            </a:r>
            <a:r>
              <a:rPr kumimoji="0" lang="en-US" altLang="zh-TW" sz="1200" b="1" baseline="-25000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DD</a:t>
            </a:r>
            <a:r>
              <a:rPr kumimoji="0" lang="en-US" altLang="zh-TW" sz="1200" b="1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],</a:t>
            </a:r>
            <a:r>
              <a:rPr kumimoji="0" lang="en-US" altLang="zh-TW" sz="1200" b="1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, </a:t>
            </a:r>
            <a:r>
              <a:rPr kumimoji="0" lang="en-US" altLang="zh-TW" sz="12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Ch2[V</a:t>
            </a:r>
            <a:r>
              <a:rPr kumimoji="0" lang="en-US" altLang="zh-TW" sz="1200" b="1" baseline="-25000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IN</a:t>
            </a:r>
            <a:r>
              <a:rPr kumimoji="0" lang="en-US" altLang="zh-TW" sz="12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],</a:t>
            </a:r>
            <a:r>
              <a:rPr kumimoji="0" lang="en-US" altLang="zh-TW" sz="1200" b="1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Ch3[V</a:t>
            </a:r>
            <a:r>
              <a:rPr kumimoji="0" lang="en-US" altLang="zh-TW" sz="1200" b="1" baseline="-25000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OUT</a:t>
            </a:r>
            <a:r>
              <a:rPr kumimoji="0"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],</a:t>
            </a:r>
            <a:r>
              <a:rPr kumimoji="0" lang="en-US" altLang="zh-TW" sz="1200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zh-TW" sz="1200" b="1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Ch4[I</a:t>
            </a:r>
            <a:r>
              <a:rPr lang="en-US" altLang="zh-TW" sz="1200" b="1" baseline="-25000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OUT</a:t>
            </a:r>
            <a:r>
              <a:rPr lang="en-US" altLang="zh-TW" sz="1200" b="1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]</a:t>
            </a:r>
            <a:endParaRPr kumimoji="0" lang="en-US" altLang="zh-TW" sz="1200" b="1" dirty="0">
              <a:solidFill>
                <a:srgbClr val="FFC000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81000" y="1600200"/>
            <a:ext cx="8305800" cy="230832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Follow us on </a:t>
            </a:r>
            <a:r>
              <a:rPr lang="en-US" b="1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Twitter</a:t>
            </a:r>
            <a:r>
              <a:rPr lang="en-US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 @ </a:t>
            </a:r>
            <a:r>
              <a:rPr lang="en-US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  <a:hlinkClick r:id="rId3"/>
              </a:rPr>
              <a:t>twitter.com/fairchildSemi</a:t>
            </a:r>
            <a:endParaRPr lang="en-US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 eaLnBrk="0" hangingPunct="0"/>
            <a:endParaRPr lang="en-US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 eaLnBrk="0" hangingPunct="0"/>
            <a:endParaRPr lang="en-US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 eaLnBrk="0" hangingPunct="0"/>
            <a:r>
              <a:rPr lang="en-US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View product and </a:t>
            </a:r>
            <a:r>
              <a:rPr lang="en-US" b="1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company videos</a:t>
            </a:r>
            <a:r>
              <a:rPr lang="en-US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, listen to </a:t>
            </a:r>
            <a:r>
              <a:rPr lang="en-US" b="1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podcasts</a:t>
            </a:r>
            <a:r>
              <a:rPr lang="en-US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 and comment on our </a:t>
            </a:r>
            <a:r>
              <a:rPr lang="en-US" b="1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blog</a:t>
            </a:r>
            <a:r>
              <a:rPr lang="en-US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 @ </a:t>
            </a:r>
            <a:r>
              <a:rPr lang="en-US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  <a:hlinkClick r:id="rId4"/>
              </a:rPr>
              <a:t>www.fairchildsemi.com/engineeringconnections</a:t>
            </a:r>
            <a:endParaRPr lang="en-US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 eaLnBrk="0" hangingPunct="0"/>
            <a:endParaRPr lang="en-US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 eaLnBrk="0" hangingPunct="0"/>
            <a:endParaRPr lang="en-US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 eaLnBrk="0" hangingPunct="0"/>
            <a:r>
              <a:rPr lang="en-US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Visit us on </a:t>
            </a:r>
            <a:r>
              <a:rPr lang="en-US" b="1" dirty="0" err="1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Facebook</a:t>
            </a:r>
            <a:r>
              <a:rPr lang="en-US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 @ </a:t>
            </a:r>
            <a:r>
              <a:rPr lang="en-US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  <a:hlinkClick r:id="rId5"/>
              </a:rPr>
              <a:t>www.facebook.com/FairchildSemiconductor</a:t>
            </a:r>
            <a:endParaRPr lang="en-US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149" name="AutoShape 4" descr="?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AutoShape 5" descr="?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09800" y="4343400"/>
            <a:ext cx="4727575" cy="463550"/>
            <a:chOff x="389" y="3418"/>
            <a:chExt cx="4009" cy="36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216" y="3418"/>
              <a:ext cx="3182" cy="364"/>
              <a:chOff x="437" y="3106"/>
              <a:chExt cx="4735" cy="676"/>
            </a:xfrm>
          </p:grpSpPr>
          <p:pic>
            <p:nvPicPr>
              <p:cNvPr id="6153" name="Picture 8" descr="Twitter_logo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15" y="3122"/>
                <a:ext cx="674" cy="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4" name="Picture 9" descr="podcast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068" y="3119"/>
                <a:ext cx="624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5" name="Picture 10" descr="rss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37" y="3152"/>
                <a:ext cx="574" cy="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6" name="Picture 11" descr="youtube-logo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103" y="3226"/>
                <a:ext cx="1178" cy="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7" name="Picture 12" descr="facebook-logo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532" y="3106"/>
                <a:ext cx="640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8" name="Picture 13" descr="video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833" y="3137"/>
                <a:ext cx="634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aphicFrame>
          <p:nvGraphicFramePr>
            <p:cNvPr id="6146" name="Object 14"/>
            <p:cNvGraphicFramePr>
              <a:graphicFrameLocks noChangeAspect="1"/>
            </p:cNvGraphicFramePr>
            <p:nvPr/>
          </p:nvGraphicFramePr>
          <p:xfrm>
            <a:off x="389" y="3501"/>
            <a:ext cx="746" cy="222"/>
          </p:xfrm>
          <a:graphic>
            <a:graphicData uri="http://schemas.openxmlformats.org/presentationml/2006/ole">
              <p:oleObj spid="_x0000_s1026" name="Photo Editor Photo" r:id="rId12" imgW="1952898" imgH="581106" progId="">
                <p:embed/>
              </p:oleObj>
            </a:graphicData>
          </a:graphic>
        </p:graphicFrame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Box 6"/>
          <p:cNvSpPr txBox="1">
            <a:spLocks noChangeArrowheads="1"/>
          </p:cNvSpPr>
          <p:nvPr/>
        </p:nvSpPr>
        <p:spPr bwMode="auto">
          <a:xfrm>
            <a:off x="611188" y="960120"/>
            <a:ext cx="4752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0" lang="en-US" altLang="zh-TW" sz="1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Transformer Core : </a:t>
            </a:r>
            <a:r>
              <a:rPr kumimoji="0"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RM6</a:t>
            </a:r>
            <a:endParaRPr kumimoji="0" lang="en-US" altLang="zh-TW" sz="1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kumimoji="0" lang="en-US" altLang="zh-TW" sz="1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Inductance of Primary side : </a:t>
            </a:r>
            <a:r>
              <a:rPr kumimoji="0"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1mH</a:t>
            </a:r>
            <a:endParaRPr kumimoji="0" lang="en-US" altLang="zh-TW" sz="1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14575" y="1755831"/>
          <a:ext cx="1813179" cy="1737177"/>
        </p:xfrm>
        <a:graphic>
          <a:graphicData uri="http://schemas.openxmlformats.org/presentationml/2006/ole">
            <p:oleObj spid="_x0000_s157698" name="Visio" r:id="rId3" imgW="2260915" imgH="2180347" progId="Visio.Drawing.11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803086" y="1740408"/>
          <a:ext cx="1524000" cy="1771650"/>
        </p:xfrm>
        <a:graphic>
          <a:graphicData uri="http://schemas.openxmlformats.org/presentationml/2006/ole">
            <p:oleObj spid="_x0000_s157699" name="Visio" r:id="rId4" imgW="1522921" imgH="1774757" progId="Visio.Drawing.11">
              <p:embed/>
            </p:oleObj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4639203" y="1664208"/>
          <a:ext cx="3640445" cy="1905000"/>
        </p:xfrm>
        <a:graphic>
          <a:graphicData uri="http://schemas.openxmlformats.org/presentationml/2006/ole">
            <p:oleObj spid="_x0000_s157700" name="Visio" r:id="rId5" imgW="5384710" imgH="2836153" progId="Visio.Drawing.11">
              <p:embed/>
            </p:oleObj>
          </a:graphicData>
        </a:graphic>
      </p:graphicFrame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1559859" y="3730972"/>
          <a:ext cx="6172201" cy="2427775"/>
        </p:xfrm>
        <a:graphic>
          <a:graphicData uri="http://schemas.openxmlformats.org/drawingml/2006/table">
            <a:tbl>
              <a:tblPr/>
              <a:tblGrid>
                <a:gridCol w="869787"/>
                <a:gridCol w="934050"/>
                <a:gridCol w="1065564"/>
                <a:gridCol w="1064817"/>
                <a:gridCol w="804777"/>
                <a:gridCol w="1433206"/>
              </a:tblGrid>
              <a:tr h="203729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886450" algn="l"/>
                        </a:tabLst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latin typeface="Arial"/>
                          <a:ea typeface="바탕"/>
                          <a:cs typeface="Times New Roman"/>
                        </a:rPr>
                        <a:t>No</a:t>
                      </a:r>
                      <a:endParaRPr lang="ko-KR" sz="1000" b="1" kern="100" dirty="0">
                        <a:solidFill>
                          <a:srgbClr val="000000"/>
                        </a:solidFill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886450" algn="l"/>
                        </a:tabLst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latin typeface="Arial"/>
                          <a:ea typeface="바탕"/>
                          <a:cs typeface="Times New Roman"/>
                        </a:rPr>
                        <a:t>Winding</a:t>
                      </a:r>
                      <a:endParaRPr lang="ko-KR" sz="1000" b="1" kern="100" dirty="0">
                        <a:solidFill>
                          <a:srgbClr val="000000"/>
                        </a:solidFill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886450" algn="l"/>
                        </a:tabLst>
                      </a:pPr>
                      <a:r>
                        <a:rPr lang="en-US" sz="1000" b="1" kern="100">
                          <a:solidFill>
                            <a:srgbClr val="000000"/>
                          </a:solidFill>
                          <a:latin typeface="Arial"/>
                          <a:ea typeface="바탕"/>
                          <a:cs typeface="Times New Roman"/>
                        </a:rPr>
                        <a:t>Pin(S → F)</a:t>
                      </a:r>
                      <a:endParaRPr lang="ko-KR" sz="1000" b="1" kern="100">
                        <a:solidFill>
                          <a:srgbClr val="000000"/>
                        </a:solidFill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886450" algn="l"/>
                        </a:tabLst>
                      </a:pPr>
                      <a:r>
                        <a:rPr lang="en-US" sz="1000" b="1" kern="100">
                          <a:solidFill>
                            <a:srgbClr val="000000"/>
                          </a:solidFill>
                          <a:latin typeface="Arial"/>
                          <a:ea typeface="바탕"/>
                          <a:cs typeface="Times New Roman"/>
                        </a:rPr>
                        <a:t>Wire</a:t>
                      </a:r>
                      <a:endParaRPr lang="ko-KR" sz="1000" b="1" kern="100">
                        <a:solidFill>
                          <a:srgbClr val="000000"/>
                        </a:solidFill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886450" algn="l"/>
                        </a:tabLst>
                      </a:pPr>
                      <a:r>
                        <a:rPr lang="en-US" sz="1000" b="1" kern="100">
                          <a:solidFill>
                            <a:srgbClr val="000000"/>
                          </a:solidFill>
                          <a:latin typeface="Arial"/>
                          <a:ea typeface="바탕"/>
                          <a:cs typeface="Times New Roman"/>
                        </a:rPr>
                        <a:t>Turns</a:t>
                      </a:r>
                      <a:endParaRPr lang="ko-KR" sz="1000" b="1" kern="100">
                        <a:solidFill>
                          <a:srgbClr val="000000"/>
                        </a:solidFill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886450" algn="l"/>
                        </a:tabLst>
                      </a:pPr>
                      <a:r>
                        <a:rPr lang="en-US" sz="1000" b="1" kern="100">
                          <a:solidFill>
                            <a:srgbClr val="000000"/>
                          </a:solidFill>
                          <a:latin typeface="Arial"/>
                          <a:ea typeface="바탕"/>
                          <a:cs typeface="Times New Roman"/>
                        </a:rPr>
                        <a:t>Winding Method</a:t>
                      </a:r>
                      <a:endParaRPr lang="ko-KR" sz="1000" b="1" kern="100">
                        <a:solidFill>
                          <a:srgbClr val="000000"/>
                        </a:solidFill>
                        <a:latin typeface="Arial"/>
                        <a:ea typeface="바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51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1</a:t>
                      </a:r>
                      <a:endParaRPr lang="ko-KR" sz="1050" b="1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N</a:t>
                      </a:r>
                      <a:r>
                        <a:rPr lang="en-US" sz="1050" b="1" kern="100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P1</a:t>
                      </a:r>
                      <a:endParaRPr lang="ko-KR" sz="1050" b="1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6 </a:t>
                      </a:r>
                      <a:r>
                        <a:rPr lang="en-US" sz="105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105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1</a:t>
                      </a:r>
                      <a:endParaRPr lang="ko-KR" sz="1050" b="1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0.20φ</a:t>
                      </a:r>
                      <a:endParaRPr lang="ko-KR" sz="1050" b="1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54Ts</a:t>
                      </a:r>
                      <a:endParaRPr lang="ko-KR" sz="1050" b="1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Solenoid winding</a:t>
                      </a:r>
                      <a:endParaRPr lang="ko-KR" sz="1050" b="1" kern="10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73">
                <a:tc>
                  <a:txBody>
                    <a:bodyPr/>
                    <a:lstStyle/>
                    <a:p>
                      <a:pPr marL="26035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2</a:t>
                      </a:r>
                      <a:endParaRPr lang="ko-KR" sz="1050" b="1" kern="10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Insulation : Polyester Tape t = 0.025mm, 2Layers</a:t>
                      </a:r>
                      <a:endParaRPr lang="ko-KR" sz="1050" b="1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7581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3</a:t>
                      </a:r>
                      <a:endParaRPr lang="ko-KR" sz="1050" b="1" kern="10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N</a:t>
                      </a:r>
                      <a:r>
                        <a:rPr lang="en-US" sz="1050" b="1" kern="100" baseline="-2500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S</a:t>
                      </a:r>
                      <a:endParaRPr lang="ko-KR" sz="1050" b="1" kern="10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NS + </a:t>
                      </a:r>
                      <a:r>
                        <a:rPr lang="en-US" sz="105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105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 NS-</a:t>
                      </a:r>
                      <a:endParaRPr lang="ko-KR" sz="1050" b="1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0.25φ </a:t>
                      </a:r>
                      <a:r>
                        <a:rPr lang="en-US" sz="105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(TIW)</a:t>
                      </a:r>
                      <a:endParaRPr lang="ko-KR" sz="1050" b="1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30Ts</a:t>
                      </a:r>
                      <a:endParaRPr lang="ko-KR" sz="1050" b="1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Solenoid winding</a:t>
                      </a:r>
                      <a:endParaRPr lang="ko-KR" sz="1050" b="1" kern="10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1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4</a:t>
                      </a:r>
                      <a:endParaRPr lang="ko-KR" sz="1050" b="1" kern="10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Insulation : Polyester Tape t = 0.025mm, 2Layers</a:t>
                      </a:r>
                      <a:endParaRPr lang="ko-KR" sz="1050" b="1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7581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5</a:t>
                      </a:r>
                      <a:endParaRPr lang="ko-KR" sz="1050" b="1" kern="10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N</a:t>
                      </a:r>
                      <a:r>
                        <a:rPr lang="en-US" altLang="ko-KR" sz="1050" b="1" kern="100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A</a:t>
                      </a:r>
                      <a:endParaRPr lang="ko-KR" sz="1050" b="1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5</a:t>
                      </a:r>
                      <a:r>
                        <a:rPr lang="en-US" sz="105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  <a:sym typeface="Wingdings"/>
                        </a:rPr>
                        <a:t> </a:t>
                      </a:r>
                      <a:r>
                        <a:rPr lang="en-US" sz="105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3</a:t>
                      </a:r>
                      <a:endParaRPr lang="ko-KR" sz="1050" b="1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0.16φ</a:t>
                      </a:r>
                      <a:endParaRPr lang="ko-KR" sz="1050" b="1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20Ts</a:t>
                      </a:r>
                      <a:endParaRPr lang="ko-KR" sz="1050" b="1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Solenoid winding</a:t>
                      </a:r>
                      <a:endParaRPr lang="ko-KR" sz="1050" b="1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81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6</a:t>
                      </a:r>
                      <a:endParaRPr lang="ko-KR" sz="1050" b="1" kern="10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Insulation : Polyester Tape t = 0.025mm, 2Layers</a:t>
                      </a:r>
                      <a:endParaRPr lang="ko-KR" sz="1050" b="1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7581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7</a:t>
                      </a:r>
                      <a:endParaRPr lang="ko-KR" sz="1050" b="1" kern="10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N</a:t>
                      </a:r>
                      <a:r>
                        <a:rPr lang="en-US" altLang="ko-KR" sz="1050" b="1" kern="100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P2</a:t>
                      </a:r>
                      <a:endParaRPr lang="ko-KR" sz="1050" b="1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1 </a:t>
                      </a:r>
                      <a:r>
                        <a:rPr lang="en-US" sz="105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105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 </a:t>
                      </a:r>
                      <a:r>
                        <a:rPr lang="en-US" sz="105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2</a:t>
                      </a:r>
                      <a:endParaRPr lang="ko-KR" sz="1050" b="1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0.20φ</a:t>
                      </a:r>
                      <a:endParaRPr lang="ko-KR" sz="1050" b="1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27Ts</a:t>
                      </a:r>
                      <a:endParaRPr lang="ko-KR" sz="1050" b="1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Solenoid winding</a:t>
                      </a:r>
                      <a:endParaRPr lang="ko-KR" sz="1050" b="1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17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8</a:t>
                      </a:r>
                      <a:endParaRPr lang="ko-KR" sz="1050" b="1" kern="10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b="1" kern="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바탕"/>
                          <a:cs typeface="Times New Roman" pitchFamily="18" charset="0"/>
                        </a:rPr>
                        <a:t>Insulation : Polyester Tape t = 0.025mm, 6Layers</a:t>
                      </a:r>
                      <a:endParaRPr lang="ko-KR" sz="1050" b="1" kern="100" dirty="0">
                        <a:solidFill>
                          <a:srgbClr val="000000"/>
                        </a:solidFill>
                        <a:latin typeface="Times New Roman" pitchFamily="18" charset="0"/>
                        <a:ea typeface="바탕"/>
                        <a:cs typeface="Times New Roman" pitchFamily="18" charset="0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itle 6"/>
          <p:cNvSpPr txBox="1">
            <a:spLocks/>
          </p:cNvSpPr>
          <p:nvPr/>
        </p:nvSpPr>
        <p:spPr bwMode="auto">
          <a:xfrm>
            <a:off x="222250" y="387350"/>
            <a:ext cx="8229600" cy="698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altLang="zh-TW" sz="3200" b="1" dirty="0" smtClean="0">
                <a:solidFill>
                  <a:srgbClr val="214184"/>
                </a:solidFill>
                <a:latin typeface="Arial" charset="0"/>
                <a:ea typeface="Helvetica" pitchFamily="34" charset="0"/>
                <a:cs typeface="Arial" charset="0"/>
              </a:rPr>
              <a:t>Transformer</a:t>
            </a:r>
            <a:r>
              <a:rPr lang="en-US" altLang="ko-KR" sz="3200" b="1" dirty="0" smtClean="0">
                <a:solidFill>
                  <a:schemeClr val="tx2"/>
                </a:solidFill>
                <a:cs typeface="Times New Roman" pitchFamily="18" charset="0"/>
              </a:rPr>
              <a:t>[8.4W]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rgbClr val="214184"/>
              </a:solidFill>
              <a:effectLst/>
              <a:uLnTx/>
              <a:uFillTx/>
              <a:latin typeface="Arial" charset="0"/>
              <a:ea typeface="Helvetic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8482" y="1137037"/>
            <a:ext cx="343395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/>
            <a:r>
              <a:rPr lang="en-US" altLang="ko-KR" sz="4000" b="1" i="1" dirty="0" smtClean="0">
                <a:cs typeface="Arial" pitchFamily="34" charset="0"/>
              </a:rPr>
              <a:t>1.  Protection</a:t>
            </a:r>
          </a:p>
          <a:p>
            <a:pPr marL="742950" indent="-742950"/>
            <a:r>
              <a:rPr lang="en-US" altLang="ko-KR" sz="3200" b="1" i="1" dirty="0" smtClean="0">
                <a:cs typeface="Arial" pitchFamily="34" charset="0"/>
              </a:rPr>
              <a:t>	1) SCP</a:t>
            </a:r>
          </a:p>
          <a:p>
            <a:pPr marL="742950" indent="-742950"/>
            <a:r>
              <a:rPr lang="en-US" altLang="ko-KR" sz="3200" b="1" i="1" dirty="0" smtClean="0">
                <a:cs typeface="Arial" pitchFamily="34" charset="0"/>
              </a:rPr>
              <a:t>	2) SRSP	</a:t>
            </a:r>
          </a:p>
          <a:p>
            <a:pPr marL="742950" indent="-742950"/>
            <a:r>
              <a:rPr lang="en-US" altLang="ko-KR" sz="3200" b="1" i="1" dirty="0" smtClean="0">
                <a:cs typeface="Arial" pitchFamily="34" charset="0"/>
              </a:rPr>
              <a:t>	3) SROP</a:t>
            </a:r>
          </a:p>
          <a:p>
            <a:pPr marL="742950" indent="-742950"/>
            <a:r>
              <a:rPr lang="en-US" altLang="ko-KR" sz="3200" b="1" i="1" dirty="0" smtClean="0">
                <a:cs typeface="Arial" pitchFamily="34" charset="0"/>
              </a:rPr>
              <a:t>	4) ODSP</a:t>
            </a:r>
          </a:p>
          <a:p>
            <a:pPr marL="742950" indent="-742950"/>
            <a:r>
              <a:rPr lang="en-US" altLang="ko-KR" sz="3200" b="1" i="1" dirty="0" smtClean="0">
                <a:cs typeface="Arial" pitchFamily="34" charset="0"/>
              </a:rPr>
              <a:t>	5) VS OVP</a:t>
            </a:r>
          </a:p>
          <a:p>
            <a:pPr marL="1657350" lvl="2" indent="-742950"/>
            <a:endParaRPr lang="en-US" altLang="ko-KR" sz="2400" i="1" dirty="0" smtClean="0">
              <a:cs typeface="Arial" pitchFamily="34" charset="0"/>
            </a:endParaRPr>
          </a:p>
          <a:p>
            <a:pPr marL="742950" indent="-742950"/>
            <a:r>
              <a:rPr lang="en-US" altLang="ko-KR" sz="3200" b="1" i="1" dirty="0" smtClean="0">
                <a:cs typeface="Arial" pitchFamily="34" charset="0"/>
              </a:rPr>
              <a:t>	</a:t>
            </a:r>
            <a:endParaRPr lang="en-US" altLang="ko-KR" sz="4000" b="1" i="1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제목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717600"/>
          </a:xfrm>
        </p:spPr>
        <p:txBody>
          <a:bodyPr/>
          <a:lstStyle/>
          <a:p>
            <a:r>
              <a:rPr lang="en-US" altLang="ko-KR" dirty="0" smtClean="0"/>
              <a:t>SCP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52400" y="1066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b="1" dirty="0" smtClean="0"/>
              <a:t> Concept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0160" y="5297901"/>
            <a:ext cx="801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VS voltage at gate-off is close to zero when LED load is shorted. 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SCP is disabled for the initial 14 ms once V</a:t>
            </a:r>
            <a:r>
              <a:rPr lang="en-US" altLang="ko-KR" sz="1600" baseline="-25000" dirty="0" smtClean="0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is higher than UVLO.  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200ms JFET regulation enlarges AR time during SCP.  </a:t>
            </a:r>
          </a:p>
        </p:txBody>
      </p:sp>
      <p:graphicFrame>
        <p:nvGraphicFramePr>
          <p:cNvPr id="33" name="Object 19"/>
          <p:cNvGraphicFramePr>
            <a:graphicFrameLocks noChangeAspect="1"/>
          </p:cNvGraphicFramePr>
          <p:nvPr/>
        </p:nvGraphicFramePr>
        <p:xfrm>
          <a:off x="122755" y="1557080"/>
          <a:ext cx="4142928" cy="2957255"/>
        </p:xfrm>
        <a:graphic>
          <a:graphicData uri="http://schemas.openxmlformats.org/presentationml/2006/ole">
            <p:oleObj spid="_x0000_s353282" name="Visio" r:id="rId3" imgW="3322972" imgH="2371097" progId="Visio.Drawing.11">
              <p:embed/>
            </p:oleObj>
          </a:graphicData>
        </a:graphic>
      </p:graphicFrame>
      <p:graphicFrame>
        <p:nvGraphicFramePr>
          <p:cNvPr id="34" name="Object 20"/>
          <p:cNvGraphicFramePr>
            <a:graphicFrameLocks noChangeAspect="1"/>
          </p:cNvGraphicFramePr>
          <p:nvPr/>
        </p:nvGraphicFramePr>
        <p:xfrm>
          <a:off x="4386263" y="1085850"/>
          <a:ext cx="4757737" cy="4233863"/>
        </p:xfrm>
        <a:graphic>
          <a:graphicData uri="http://schemas.openxmlformats.org/presentationml/2006/ole">
            <p:oleObj spid="_x0000_s353283" name="Visio" r:id="rId4" imgW="4757978" imgH="423363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793" name="Picture 1" descr="D:\Business\Project (IC)\FL7733\Verifiation Data\EVT1\data\SCP\265Vac-sc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4146" y="2140283"/>
            <a:ext cx="4000500" cy="2735342"/>
          </a:xfrm>
          <a:prstGeom prst="rect">
            <a:avLst/>
          </a:prstGeom>
          <a:noFill/>
        </p:spPr>
      </p:pic>
      <p:pic>
        <p:nvPicPr>
          <p:cNvPr id="545794" name="Picture 2" descr="D:\Business\Project (IC)\FL7733\Verifiation Data\EVT1\data\SCP\90Vac-sc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366" y="2140283"/>
            <a:ext cx="4000500" cy="2735342"/>
          </a:xfrm>
          <a:prstGeom prst="rect">
            <a:avLst/>
          </a:prstGeom>
          <a:noFill/>
        </p:spPr>
      </p:pic>
      <p:sp>
        <p:nvSpPr>
          <p:cNvPr id="25" name="제목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717600"/>
          </a:xfrm>
        </p:spPr>
        <p:txBody>
          <a:bodyPr anchor="t">
            <a:normAutofit/>
          </a:bodyPr>
          <a:lstStyle/>
          <a:p>
            <a:r>
              <a:rPr lang="en-US" altLang="ko-KR" dirty="0" smtClean="0"/>
              <a:t>SCP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52400" y="1066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b="1" dirty="0" smtClean="0"/>
              <a:t> Test Results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1611" y="5297901"/>
            <a:ext cx="882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SCP de-bounce cycle is 4 and operated well.</a:t>
            </a:r>
            <a:endParaRPr lang="en-US" altLang="ko-KR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386546" y="1377918"/>
            <a:ext cx="3584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Test condition: C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COMI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[2.2uF], C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VDD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[10uF].   </a:t>
            </a:r>
            <a:endParaRPr lang="en-US" altLang="zh-TW" sz="1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63035" y="1882296"/>
            <a:ext cx="1061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/>
              <a:t>Vin[90Vac] 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002469" y="4942442"/>
            <a:ext cx="3164553" cy="2769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1200" b="1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Ch1[V</a:t>
            </a:r>
            <a:r>
              <a:rPr kumimoji="0" lang="en-US" altLang="zh-TW" sz="1200" b="1" baseline="-25000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GATE</a:t>
            </a:r>
            <a:r>
              <a:rPr kumimoji="0" lang="en-US" altLang="zh-TW" sz="1200" b="1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],</a:t>
            </a:r>
            <a:r>
              <a:rPr kumimoji="0" lang="en-US" altLang="zh-TW" sz="12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,</a:t>
            </a:r>
            <a:r>
              <a:rPr kumimoji="0" lang="en-US" altLang="zh-TW" sz="12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Ch2[V</a:t>
            </a:r>
            <a:r>
              <a:rPr lang="en-US" altLang="zh-TW" sz="1200" b="1" baseline="-25000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IN</a:t>
            </a:r>
            <a:r>
              <a:rPr kumimoji="0" lang="en-US" altLang="zh-TW" sz="12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],</a:t>
            </a:r>
            <a:r>
              <a:rPr kumimoji="0" lang="en-US" altLang="zh-TW" sz="12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Ch3[</a:t>
            </a:r>
            <a:r>
              <a:rPr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V</a:t>
            </a:r>
            <a:r>
              <a:rPr lang="en-US" altLang="zh-TW" sz="1200" b="1" baseline="-25000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VS</a:t>
            </a:r>
            <a:r>
              <a:rPr kumimoji="0"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], </a:t>
            </a:r>
            <a:r>
              <a:rPr kumimoji="0" lang="en-US" altLang="zh-TW" sz="1200" b="1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Ch4[I</a:t>
            </a:r>
            <a:r>
              <a:rPr kumimoji="0" lang="en-US" altLang="zh-TW" sz="1200" b="1" baseline="-25000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OUT</a:t>
            </a:r>
            <a:r>
              <a:rPr kumimoji="0" lang="en-US" altLang="zh-TW" sz="1200" b="1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]</a:t>
            </a:r>
            <a:endParaRPr kumimoji="0" lang="en-US" altLang="zh-TW" sz="1200" dirty="0">
              <a:solidFill>
                <a:srgbClr val="00B05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7022" y="1882296"/>
            <a:ext cx="1163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/>
              <a:t>Vin[265Vac]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60" name="Picture 4" descr="D:\Business\Project (IC)\FL7733\Verifiation Data\EVT0\data\SCP\SCP-115vac-Tscp-b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132" y="2131234"/>
            <a:ext cx="4000500" cy="2735342"/>
          </a:xfrm>
          <a:prstGeom prst="rect">
            <a:avLst/>
          </a:prstGeom>
          <a:noFill/>
        </p:spPr>
      </p:pic>
      <p:sp>
        <p:nvSpPr>
          <p:cNvPr id="25" name="제목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717600"/>
          </a:xfrm>
        </p:spPr>
        <p:txBody>
          <a:bodyPr anchor="t">
            <a:normAutofit/>
          </a:bodyPr>
          <a:lstStyle/>
          <a:p>
            <a:r>
              <a:rPr lang="en-US" altLang="ko-KR" dirty="0" smtClean="0"/>
              <a:t>SCP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52400" y="1066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b="1" dirty="0" smtClean="0"/>
              <a:t> Test Results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3886" y="5543444"/>
            <a:ext cx="8011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altLang="ko-KR" sz="1400" baseline="-25000" dirty="0" smtClean="0">
                <a:latin typeface="Times New Roman" pitchFamily="18" charset="0"/>
                <a:cs typeface="Times New Roman" pitchFamily="18" charset="0"/>
              </a:rPr>
              <a:t>SCP.bnk</a:t>
            </a: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of EVT1 was larger than EVT0.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JFET regulation is operated well.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386546" y="1377918"/>
            <a:ext cx="4452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Test condition: , </a:t>
            </a:r>
            <a:r>
              <a:rPr lang="en-US" altLang="zh-TW" sz="14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Rstr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[30k], C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COMI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[1.0uF], C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VDD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[10uF].   </a:t>
            </a:r>
            <a:endParaRPr lang="en-US" altLang="zh-TW" sz="1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cxnSp>
        <p:nvCxnSpPr>
          <p:cNvPr id="38" name="직선 화살표 연결선 37"/>
          <p:cNvCxnSpPr/>
          <p:nvPr/>
        </p:nvCxnSpPr>
        <p:spPr>
          <a:xfrm>
            <a:off x="1997046" y="2559509"/>
            <a:ext cx="37038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656776" y="2228601"/>
            <a:ext cx="1851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T</a:t>
            </a:r>
            <a:r>
              <a:rPr lang="en-US" altLang="ko-KR" sz="1400" b="1" baseline="-25000" dirty="0" smtClean="0"/>
              <a:t>SCP.bnk</a:t>
            </a:r>
            <a:r>
              <a:rPr lang="en-US" altLang="ko-KR" sz="1400" b="1" dirty="0" smtClean="0"/>
              <a:t>:14ms --&gt;OK</a:t>
            </a:r>
          </a:p>
        </p:txBody>
      </p:sp>
      <p:cxnSp>
        <p:nvCxnSpPr>
          <p:cNvPr id="45" name="직선 화살표 연결선 44"/>
          <p:cNvCxnSpPr/>
          <p:nvPr/>
        </p:nvCxnSpPr>
        <p:spPr>
          <a:xfrm rot="10800000">
            <a:off x="2610465" y="2562685"/>
            <a:ext cx="52087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08807" y="4998717"/>
            <a:ext cx="3164553" cy="2769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1200" b="1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Ch1[V</a:t>
            </a:r>
            <a:r>
              <a:rPr kumimoji="0" lang="en-US" altLang="zh-TW" sz="1200" b="1" baseline="-25000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DD</a:t>
            </a:r>
            <a:r>
              <a:rPr kumimoji="0" lang="en-US" altLang="zh-TW" sz="1200" b="1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],</a:t>
            </a:r>
            <a:r>
              <a:rPr kumimoji="0" lang="en-US" altLang="zh-TW" sz="12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,</a:t>
            </a:r>
            <a:r>
              <a:rPr kumimoji="0" lang="en-US" altLang="zh-TW" sz="12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Ch2[V</a:t>
            </a:r>
            <a:r>
              <a:rPr lang="en-US" altLang="zh-TW" sz="1200" b="1" baseline="-25000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IN</a:t>
            </a:r>
            <a:r>
              <a:rPr kumimoji="0" lang="en-US" altLang="zh-TW" sz="12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],</a:t>
            </a:r>
            <a:r>
              <a:rPr kumimoji="0" lang="en-US" altLang="zh-TW" sz="12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Ch3[</a:t>
            </a:r>
            <a:r>
              <a:rPr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V</a:t>
            </a:r>
            <a:r>
              <a:rPr lang="en-US" altLang="zh-TW" sz="1200" b="1" baseline="-25000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GATE</a:t>
            </a:r>
            <a:r>
              <a:rPr kumimoji="0"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], </a:t>
            </a:r>
            <a:r>
              <a:rPr kumimoji="0" lang="en-US" altLang="zh-TW" sz="1200" b="1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Ch4[I</a:t>
            </a:r>
            <a:r>
              <a:rPr kumimoji="0" lang="en-US" altLang="zh-TW" sz="1200" b="1" baseline="-25000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OUT</a:t>
            </a:r>
            <a:r>
              <a:rPr kumimoji="0" lang="en-US" altLang="zh-TW" sz="1200" b="1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]</a:t>
            </a:r>
            <a:endParaRPr kumimoji="0" lang="en-US" altLang="zh-TW" sz="1200" dirty="0">
              <a:solidFill>
                <a:srgbClr val="00B05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18190" y="1870327"/>
            <a:ext cx="1313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/>
              <a:t>EVT0</a:t>
            </a:r>
          </a:p>
        </p:txBody>
      </p:sp>
      <p:pic>
        <p:nvPicPr>
          <p:cNvPr id="543745" name="Picture 1" descr="D:\Business\Project (IC)\FL7733\Verifiation Data\EVT1\data\SCP\265Vac-scp-jfet-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8244" y="2131234"/>
            <a:ext cx="4000500" cy="2735342"/>
          </a:xfrm>
          <a:prstGeom prst="rect">
            <a:avLst/>
          </a:prstGeom>
          <a:noFill/>
        </p:spPr>
      </p:pic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5173150" y="4998717"/>
            <a:ext cx="3164553" cy="2769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1200" b="1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Ch1[V</a:t>
            </a:r>
            <a:r>
              <a:rPr kumimoji="0" lang="en-US" altLang="zh-TW" sz="1200" b="1" baseline="-25000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GATE</a:t>
            </a:r>
            <a:r>
              <a:rPr kumimoji="0" lang="en-US" altLang="zh-TW" sz="1200" b="1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],</a:t>
            </a:r>
            <a:r>
              <a:rPr kumimoji="0" lang="en-US" altLang="zh-TW" sz="12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,</a:t>
            </a:r>
            <a:r>
              <a:rPr kumimoji="0" lang="en-US" altLang="zh-TW" sz="12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Ch2[V</a:t>
            </a:r>
            <a:r>
              <a:rPr lang="en-US" altLang="zh-TW" sz="1200" b="1" baseline="-25000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IN</a:t>
            </a:r>
            <a:r>
              <a:rPr kumimoji="0" lang="en-US" altLang="zh-TW" sz="12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],</a:t>
            </a:r>
            <a:r>
              <a:rPr kumimoji="0" lang="en-US" altLang="zh-TW" sz="12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Ch3[</a:t>
            </a:r>
            <a:r>
              <a:rPr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V</a:t>
            </a:r>
            <a:r>
              <a:rPr lang="en-US" altLang="zh-TW" sz="1200" b="1" baseline="-25000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DD</a:t>
            </a:r>
            <a:r>
              <a:rPr kumimoji="0"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], </a:t>
            </a:r>
            <a:r>
              <a:rPr kumimoji="0" lang="en-US" altLang="zh-TW" sz="1200" b="1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Ch4[I</a:t>
            </a:r>
            <a:r>
              <a:rPr kumimoji="0" lang="en-US" altLang="zh-TW" sz="1200" b="1" baseline="-25000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OUT</a:t>
            </a:r>
            <a:r>
              <a:rPr kumimoji="0" lang="en-US" altLang="zh-TW" sz="1200" b="1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]</a:t>
            </a:r>
            <a:endParaRPr kumimoji="0" lang="en-US" altLang="zh-TW" sz="1200" dirty="0">
              <a:solidFill>
                <a:srgbClr val="00B05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8530" y="1870327"/>
            <a:ext cx="1313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/>
              <a:t>EVT1</a:t>
            </a:r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5173150" y="3057993"/>
            <a:ext cx="37038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2880" y="2727085"/>
            <a:ext cx="1851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T</a:t>
            </a:r>
            <a:r>
              <a:rPr lang="en-US" altLang="ko-KR" sz="1400" b="1" baseline="-25000" dirty="0" smtClean="0"/>
              <a:t>SCP.bnk</a:t>
            </a:r>
            <a:r>
              <a:rPr lang="en-US" altLang="ko-KR" sz="1400" b="1" dirty="0" smtClean="0"/>
              <a:t>:16ms</a:t>
            </a:r>
          </a:p>
        </p:txBody>
      </p:sp>
      <p:cxnSp>
        <p:nvCxnSpPr>
          <p:cNvPr id="23" name="직선 화살표 연결선 22"/>
          <p:cNvCxnSpPr/>
          <p:nvPr/>
        </p:nvCxnSpPr>
        <p:spPr>
          <a:xfrm rot="10800000">
            <a:off x="5786569" y="3061169"/>
            <a:ext cx="52087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 rot="16200000" flipV="1">
            <a:off x="7142997" y="2233963"/>
            <a:ext cx="261610" cy="1892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13268" y="2490194"/>
            <a:ext cx="1247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V</a:t>
            </a:r>
            <a:r>
              <a:rPr lang="en-US" altLang="ko-KR" sz="1200" b="1" baseline="-25000" dirty="0" smtClean="0"/>
              <a:t>JFET.HL </a:t>
            </a:r>
            <a:r>
              <a:rPr lang="en-US" altLang="ko-KR" sz="1200" b="1" dirty="0" smtClean="0"/>
              <a:t>: 19V</a:t>
            </a:r>
          </a:p>
        </p:txBody>
      </p:sp>
      <p:cxnSp>
        <p:nvCxnSpPr>
          <p:cNvPr id="27" name="직선 화살표 연결선 26"/>
          <p:cNvCxnSpPr/>
          <p:nvPr/>
        </p:nvCxnSpPr>
        <p:spPr>
          <a:xfrm rot="16200000" flipV="1">
            <a:off x="6951342" y="2558084"/>
            <a:ext cx="436944" cy="334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34242" y="2896362"/>
            <a:ext cx="1247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V</a:t>
            </a:r>
            <a:r>
              <a:rPr lang="en-US" altLang="ko-KR" sz="1200" b="1" baseline="-25000" dirty="0" smtClean="0"/>
              <a:t>JFET.LL </a:t>
            </a:r>
            <a:r>
              <a:rPr lang="en-US" altLang="ko-KR" sz="1200" b="1" dirty="0" smtClean="0"/>
              <a:t>: 13V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altLang="ko-KR" sz="3200" b="1" dirty="0" smtClean="0">
                <a:solidFill>
                  <a:srgbClr val="214184"/>
                </a:solidFill>
                <a:latin typeface="Arial"/>
                <a:cs typeface="Arial"/>
              </a:rPr>
              <a:t>Current-mode SRSP</a:t>
            </a:r>
            <a:endParaRPr lang="ko-KR" altLang="en-US" sz="3200" b="1" dirty="0">
              <a:solidFill>
                <a:srgbClr val="214184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510" y="5200534"/>
            <a:ext cx="8011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Current-mode SRSP protects the condition that sensing resistor is short before VDD-ON.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Vin level is be detected by </a:t>
            </a:r>
            <a:r>
              <a:rPr lang="en-US" altLang="ko-KR" sz="1600" dirty="0" err="1" smtClean="0">
                <a:latin typeface="Times New Roman" pitchFamily="18" charset="0"/>
                <a:cs typeface="Times New Roman" pitchFamily="18" charset="0"/>
              </a:rPr>
              <a:t>Ivs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and T</a:t>
            </a:r>
            <a:r>
              <a:rPr lang="en-US" altLang="ko-KR" sz="1600" baseline="-25000" dirty="0" smtClean="0">
                <a:latin typeface="Times New Roman" pitchFamily="18" charset="0"/>
                <a:cs typeface="Times New Roman" pitchFamily="18" charset="0"/>
              </a:rPr>
              <a:t>VCS-BNK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is inversely proportional to Vin level.  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Once V</a:t>
            </a:r>
            <a:r>
              <a:rPr lang="en-US" altLang="ko-KR" sz="1600" baseline="-25000" dirty="0" smtClean="0">
                <a:latin typeface="Times New Roman" pitchFamily="18" charset="0"/>
                <a:cs typeface="Times New Roman" pitchFamily="18" charset="0"/>
              </a:rPr>
              <a:t>CS 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is maintained under 0.1V for T</a:t>
            </a:r>
            <a:r>
              <a:rPr lang="en-US" altLang="ko-KR" sz="1600" baseline="-25000" dirty="0" smtClean="0">
                <a:latin typeface="Times New Roman" pitchFamily="18" charset="0"/>
                <a:cs typeface="Times New Roman" pitchFamily="18" charset="0"/>
              </a:rPr>
              <a:t>VCS-BNK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, SRSP is triggered. 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Current-mode SRSP is monitored only for first switching cycle.</a:t>
            </a:r>
          </a:p>
        </p:txBody>
      </p:sp>
      <p:graphicFrame>
        <p:nvGraphicFramePr>
          <p:cNvPr id="386067" name="Object 19"/>
          <p:cNvGraphicFramePr>
            <a:graphicFrameLocks noChangeAspect="1"/>
          </p:cNvGraphicFramePr>
          <p:nvPr/>
        </p:nvGraphicFramePr>
        <p:xfrm>
          <a:off x="6158317" y="1108166"/>
          <a:ext cx="2292894" cy="4140109"/>
        </p:xfrm>
        <a:graphic>
          <a:graphicData uri="http://schemas.openxmlformats.org/presentationml/2006/ole">
            <p:oleObj spid="_x0000_s354306" name="Visio" r:id="rId3" imgW="3103026" imgH="5603132" progId="Visio.Drawing.11">
              <p:embed/>
            </p:oleObj>
          </a:graphicData>
        </a:graphic>
      </p:graphicFrame>
      <p:graphicFrame>
        <p:nvGraphicFramePr>
          <p:cNvPr id="386068" name="Object 20"/>
          <p:cNvGraphicFramePr>
            <a:graphicFrameLocks noChangeAspect="1"/>
          </p:cNvGraphicFramePr>
          <p:nvPr/>
        </p:nvGraphicFramePr>
        <p:xfrm>
          <a:off x="221611" y="1713584"/>
          <a:ext cx="5185276" cy="2829289"/>
        </p:xfrm>
        <a:graphic>
          <a:graphicData uri="http://schemas.openxmlformats.org/presentationml/2006/ole">
            <p:oleObj spid="_x0000_s354307" name="Visio" r:id="rId4" imgW="6409476" imgH="3425457" progId="Visio.Drawing.11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1066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b="1" dirty="0" smtClean="0"/>
              <a:t> Concept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867" name="Picture 3" descr="D:\Business\Project (IC)\FL7733\Verifiation Data\EVT1\data\SRSP-CM\265Vac-srsp-c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8700" y="1863037"/>
            <a:ext cx="4000500" cy="2735342"/>
          </a:xfrm>
          <a:prstGeom prst="rect">
            <a:avLst/>
          </a:prstGeom>
          <a:noFill/>
        </p:spPr>
      </p:pic>
      <p:pic>
        <p:nvPicPr>
          <p:cNvPr id="548866" name="Picture 2" descr="D:\Business\Project (IC)\FL7733\Verifiation Data\EVT1\data\SRSP-CM\265Vac-srsp-cm.jpg"/>
          <p:cNvPicPr>
            <a:picLocks noChangeAspect="1" noChangeArrowheads="1"/>
          </p:cNvPicPr>
          <p:nvPr/>
        </p:nvPicPr>
        <p:blipFill>
          <a:blip r:embed="rId3"/>
          <a:srcRect b="57938"/>
          <a:stretch>
            <a:fillRect/>
          </a:stretch>
        </p:blipFill>
        <p:spPr bwMode="auto">
          <a:xfrm>
            <a:off x="432846" y="3275637"/>
            <a:ext cx="4000500" cy="1150532"/>
          </a:xfrm>
          <a:prstGeom prst="rect">
            <a:avLst/>
          </a:prstGeom>
          <a:noFill/>
        </p:spPr>
      </p:pic>
      <p:pic>
        <p:nvPicPr>
          <p:cNvPr id="548865" name="Picture 1" descr="D:\Business\Project (IC)\FL7733\Verifiation Data\EVT1\data\SRSP-CM\265Vac-srsp-cm1.jpg"/>
          <p:cNvPicPr>
            <a:picLocks noChangeAspect="1" noChangeArrowheads="1"/>
          </p:cNvPicPr>
          <p:nvPr/>
        </p:nvPicPr>
        <p:blipFill>
          <a:blip r:embed="rId4"/>
          <a:srcRect b="52116"/>
          <a:stretch>
            <a:fillRect/>
          </a:stretch>
        </p:blipFill>
        <p:spPr bwMode="auto">
          <a:xfrm>
            <a:off x="432846" y="1850091"/>
            <a:ext cx="4000500" cy="1309796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52400" y="1066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b="1" dirty="0" smtClean="0"/>
              <a:t> Test Results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0160" y="5297901"/>
            <a:ext cx="8011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SRSP is operated well.   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 JFET regulation is operated well.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386546" y="1377918"/>
            <a:ext cx="3584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Test condition: C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COMI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[2.2uF], C</a:t>
            </a:r>
            <a:r>
              <a:rPr lang="en-US" altLang="zh-TW" sz="1400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VDD</a:t>
            </a:r>
            <a:r>
              <a:rPr lang="en-US" altLang="zh-TW" sz="1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[10uF].   </a:t>
            </a:r>
            <a:endParaRPr lang="en-US" altLang="zh-TW" sz="1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cxnSp>
        <p:nvCxnSpPr>
          <p:cNvPr id="38" name="직선 화살표 연결선 37"/>
          <p:cNvCxnSpPr/>
          <p:nvPr/>
        </p:nvCxnSpPr>
        <p:spPr>
          <a:xfrm>
            <a:off x="2017303" y="2347834"/>
            <a:ext cx="37038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 rot="16200000" flipV="1">
            <a:off x="7033266" y="1992140"/>
            <a:ext cx="261610" cy="1892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23198" y="2217594"/>
            <a:ext cx="2025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err="1" smtClean="0"/>
              <a:t>Ton</a:t>
            </a:r>
            <a:r>
              <a:rPr lang="en-US" altLang="ko-KR" sz="1100" b="1" baseline="-25000" dirty="0" err="1" smtClean="0"/>
              <a:t>SRSP</a:t>
            </a:r>
            <a:r>
              <a:rPr lang="en-US" altLang="ko-KR" sz="1100" b="1" dirty="0" smtClean="0"/>
              <a:t>: 4.2us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03537" y="2248371"/>
            <a:ext cx="1247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V</a:t>
            </a:r>
            <a:r>
              <a:rPr lang="en-US" altLang="ko-KR" sz="1200" b="1" baseline="-25000" dirty="0" smtClean="0"/>
              <a:t>JFET.HL </a:t>
            </a:r>
            <a:r>
              <a:rPr lang="en-US" altLang="ko-KR" sz="1200" b="1" dirty="0" smtClean="0"/>
              <a:t>: 19V</a:t>
            </a:r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221611" y="387300"/>
            <a:ext cx="8229600" cy="717600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3200" b="1" dirty="0" smtClean="0">
                <a:solidFill>
                  <a:srgbClr val="214184"/>
                </a:solidFill>
                <a:latin typeface="Arial"/>
                <a:cs typeface="Arial"/>
              </a:rPr>
              <a:t>Current-mode SRSP</a:t>
            </a:r>
            <a:endParaRPr lang="ko-KR" altLang="en-US" sz="3200" b="1" dirty="0">
              <a:solidFill>
                <a:srgbClr val="214184"/>
              </a:solidFill>
              <a:latin typeface="Arial"/>
              <a:cs typeface="Arial"/>
            </a:endParaRPr>
          </a:p>
        </p:txBody>
      </p:sp>
      <p:cxnSp>
        <p:nvCxnSpPr>
          <p:cNvPr id="19" name="직선 화살표 연결선 18"/>
          <p:cNvCxnSpPr/>
          <p:nvPr/>
        </p:nvCxnSpPr>
        <p:spPr>
          <a:xfrm rot="10800000">
            <a:off x="3325623" y="2351010"/>
            <a:ext cx="52087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432846" y="1850091"/>
            <a:ext cx="1038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Vin[90Vac]</a:t>
            </a:r>
            <a:endParaRPr lang="ko-KR" altLang="en-US" sz="1400" b="1" dirty="0"/>
          </a:p>
        </p:txBody>
      </p:sp>
      <p:sp>
        <p:nvSpPr>
          <p:cNvPr id="26" name="직사각형 25"/>
          <p:cNvSpPr/>
          <p:nvPr/>
        </p:nvSpPr>
        <p:spPr>
          <a:xfrm>
            <a:off x="432846" y="3434901"/>
            <a:ext cx="1128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Vin[265Vac]</a:t>
            </a:r>
            <a:endParaRPr lang="ko-KR" altLang="en-US" sz="1400" b="1" dirty="0"/>
          </a:p>
        </p:txBody>
      </p:sp>
      <p:sp>
        <p:nvSpPr>
          <p:cNvPr id="27" name="직사각형 26"/>
          <p:cNvSpPr/>
          <p:nvPr/>
        </p:nvSpPr>
        <p:spPr>
          <a:xfrm>
            <a:off x="6300675" y="1578909"/>
            <a:ext cx="1128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Vin[265Vac]</a:t>
            </a:r>
            <a:endParaRPr lang="ko-KR" altLang="en-US" sz="1400" b="1" dirty="0"/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3010604" y="4651570"/>
            <a:ext cx="3164553" cy="2769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TW" sz="1200" b="1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Ch1[V</a:t>
            </a:r>
            <a:r>
              <a:rPr kumimoji="0" lang="en-US" altLang="zh-TW" sz="1200" b="1" baseline="-25000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DD</a:t>
            </a:r>
            <a:r>
              <a:rPr kumimoji="0" lang="en-US" altLang="zh-TW" sz="1200" b="1" dirty="0" smtClean="0">
                <a:solidFill>
                  <a:srgbClr val="FFFF00"/>
                </a:solidFill>
                <a:ea typeface="ＭＳ Ｐゴシック" pitchFamily="34" charset="-128"/>
                <a:cs typeface="Arial" pitchFamily="34" charset="0"/>
              </a:rPr>
              <a:t>],</a:t>
            </a:r>
            <a:r>
              <a:rPr kumimoji="0" lang="en-US" altLang="zh-TW" sz="12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,</a:t>
            </a:r>
            <a:r>
              <a:rPr kumimoji="0" lang="en-US" altLang="zh-TW" sz="12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Ch2[V</a:t>
            </a:r>
            <a:r>
              <a:rPr lang="en-US" altLang="zh-TW" sz="1200" b="1" baseline="-25000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IN</a:t>
            </a:r>
            <a:r>
              <a:rPr kumimoji="0" lang="en-US" altLang="zh-TW" sz="1200" b="1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],</a:t>
            </a:r>
            <a:r>
              <a:rPr kumimoji="0" lang="en-US" altLang="zh-TW" sz="12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Ch3[</a:t>
            </a:r>
            <a:r>
              <a:rPr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V</a:t>
            </a:r>
            <a:r>
              <a:rPr lang="en-US" altLang="zh-TW" sz="1200" b="1" baseline="-25000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CS</a:t>
            </a:r>
            <a:r>
              <a:rPr kumimoji="0" lang="en-US" altLang="zh-TW" sz="1200" b="1" dirty="0" smtClean="0">
                <a:solidFill>
                  <a:srgbClr val="0070C0"/>
                </a:solidFill>
                <a:ea typeface="ＭＳ Ｐゴシック" pitchFamily="34" charset="-128"/>
                <a:cs typeface="Arial" pitchFamily="34" charset="0"/>
              </a:rPr>
              <a:t>], </a:t>
            </a:r>
            <a:r>
              <a:rPr kumimoji="0" lang="en-US" altLang="zh-TW" sz="1200" b="1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Ch4[I</a:t>
            </a:r>
            <a:r>
              <a:rPr kumimoji="0" lang="en-US" altLang="zh-TW" sz="1200" b="1" baseline="-25000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OUT</a:t>
            </a:r>
            <a:r>
              <a:rPr kumimoji="0" lang="en-US" altLang="zh-TW" sz="1200" b="1" dirty="0" smtClean="0">
                <a:solidFill>
                  <a:srgbClr val="00B050"/>
                </a:solidFill>
                <a:ea typeface="ＭＳ Ｐゴシック" pitchFamily="34" charset="-128"/>
                <a:cs typeface="Arial" pitchFamily="34" charset="0"/>
              </a:rPr>
              <a:t>]</a:t>
            </a:r>
            <a:endParaRPr kumimoji="0" lang="en-US" altLang="zh-TW" sz="1200" dirty="0">
              <a:solidFill>
                <a:srgbClr val="00B050"/>
              </a:solidFill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2032064" y="4047279"/>
            <a:ext cx="37038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06427" y="3917039"/>
            <a:ext cx="2025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err="1" smtClean="0"/>
              <a:t>Ton</a:t>
            </a:r>
            <a:r>
              <a:rPr lang="en-US" altLang="ko-KR" sz="1100" b="1" baseline="-25000" dirty="0" err="1" smtClean="0"/>
              <a:t>SRSP</a:t>
            </a:r>
            <a:r>
              <a:rPr lang="en-US" altLang="ko-KR" sz="1100" b="1" dirty="0" smtClean="0"/>
              <a:t>: 1.9us</a:t>
            </a:r>
          </a:p>
        </p:txBody>
      </p:sp>
      <p:cxnSp>
        <p:nvCxnSpPr>
          <p:cNvPr id="23" name="직선 화살표 연결선 22"/>
          <p:cNvCxnSpPr/>
          <p:nvPr/>
        </p:nvCxnSpPr>
        <p:spPr>
          <a:xfrm rot="10800000">
            <a:off x="2906819" y="4050455"/>
            <a:ext cx="52087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 rot="5400000" flipH="1" flipV="1">
            <a:off x="6630950" y="2231810"/>
            <a:ext cx="307777" cy="2793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76838" y="2540759"/>
            <a:ext cx="1247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V</a:t>
            </a:r>
            <a:r>
              <a:rPr lang="en-US" altLang="ko-KR" sz="1200" b="1" baseline="-25000" dirty="0" smtClean="0"/>
              <a:t>JFET.LL </a:t>
            </a:r>
            <a:r>
              <a:rPr lang="en-US" altLang="ko-KR" sz="1200" b="1" dirty="0" smtClean="0"/>
              <a:t>: 13V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and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14692</TotalTime>
  <Words>1050</Words>
  <Application>Microsoft Office PowerPoint</Application>
  <PresentationFormat>화면 슬라이드 쇼(4:3)</PresentationFormat>
  <Paragraphs>274</Paragraphs>
  <Slides>23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23</vt:i4>
      </vt:variant>
    </vt:vector>
  </HeadingPairs>
  <TitlesOfParts>
    <vt:vector size="27" baseType="lpstr">
      <vt:lpstr>Title Slide</vt:lpstr>
      <vt:lpstr>Title and Text</vt:lpstr>
      <vt:lpstr>Visio</vt:lpstr>
      <vt:lpstr>Photo Editor Photo</vt:lpstr>
      <vt:lpstr>슬라이드 1</vt:lpstr>
      <vt:lpstr>Schematics[8.4W]</vt:lpstr>
      <vt:lpstr>슬라이드 3</vt:lpstr>
      <vt:lpstr>슬라이드 4</vt:lpstr>
      <vt:lpstr>SCP</vt:lpstr>
      <vt:lpstr>SCP</vt:lpstr>
      <vt:lpstr>SCP</vt:lpstr>
      <vt:lpstr>Current-mode SRSP</vt:lpstr>
      <vt:lpstr>Current-mode SRSP</vt:lpstr>
      <vt:lpstr>Voltage-mode SRSP</vt:lpstr>
      <vt:lpstr>Voltage-mode SRSP</vt:lpstr>
      <vt:lpstr>SROP</vt:lpstr>
      <vt:lpstr>OCP[ODSP]</vt:lpstr>
      <vt:lpstr>OVP – VDD and VS</vt:lpstr>
      <vt:lpstr>OVP – VDD and VS</vt:lpstr>
      <vt:lpstr>슬라이드 16</vt:lpstr>
      <vt:lpstr>CC</vt:lpstr>
      <vt:lpstr>CC</vt:lpstr>
      <vt:lpstr>THD and PF</vt:lpstr>
      <vt:lpstr>Overshoot</vt:lpstr>
      <vt:lpstr>Overshoot – 8.4W</vt:lpstr>
      <vt:lpstr>Startup time</vt:lpstr>
      <vt:lpstr>슬라이드 23</vt:lpstr>
    </vt:vector>
  </TitlesOfParts>
  <Company>Stringer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guestmac</dc:creator>
  <cp:lastModifiedBy>desktop</cp:lastModifiedBy>
  <cp:revision>1251</cp:revision>
  <dcterms:created xsi:type="dcterms:W3CDTF">2012-06-18T13:32:13Z</dcterms:created>
  <dcterms:modified xsi:type="dcterms:W3CDTF">2013-11-01T06:47:55Z</dcterms:modified>
</cp:coreProperties>
</file>